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5" r:id="rId3"/>
    <p:sldId id="276" r:id="rId4"/>
    <p:sldId id="270" r:id="rId5"/>
    <p:sldId id="271" r:id="rId6"/>
    <p:sldId id="272" r:id="rId7"/>
    <p:sldId id="284" r:id="rId8"/>
    <p:sldId id="285" r:id="rId9"/>
    <p:sldId id="286" r:id="rId10"/>
    <p:sldId id="260" r:id="rId11"/>
    <p:sldId id="274" r:id="rId12"/>
    <p:sldId id="277" r:id="rId13"/>
    <p:sldId id="278" r:id="rId14"/>
    <p:sldId id="279" r:id="rId15"/>
    <p:sldId id="280" r:id="rId16"/>
    <p:sldId id="281" r:id="rId17"/>
    <p:sldId id="282" r:id="rId18"/>
    <p:sldId id="287" r:id="rId19"/>
  </p:sldIdLst>
  <p:sldSz cx="6858000" cy="9906000" type="A4"/>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a:srgbClr val="F29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p:cViewPr varScale="1">
        <p:scale>
          <a:sx n="79" d="100"/>
          <a:sy n="79" d="100"/>
        </p:scale>
        <p:origin x="24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9419D6D-E382-406A-A1FE-3B2EE142D2CA}" type="datetimeFigureOut">
              <a:rPr lang="de-DE" smtClean="0"/>
              <a:t>18.12.2024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16123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19D6D-E382-406A-A1FE-3B2EE142D2CA}" type="datetimeFigureOut">
              <a:rPr lang="de-DE" smtClean="0"/>
              <a:t>18.12.2024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241223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19D6D-E382-406A-A1FE-3B2EE142D2CA}" type="datetimeFigureOut">
              <a:rPr lang="de-DE" smtClean="0"/>
              <a:t>18.12.2024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51278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19D6D-E382-406A-A1FE-3B2EE142D2CA}" type="datetimeFigureOut">
              <a:rPr lang="de-DE" smtClean="0"/>
              <a:t>18.12.2024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208477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7" y="2469625"/>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7" y="6629228"/>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19D6D-E382-406A-A1FE-3B2EE142D2CA}" type="datetimeFigureOut">
              <a:rPr lang="de-DE" smtClean="0"/>
              <a:t>18.12.2024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238873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9419D6D-E382-406A-A1FE-3B2EE142D2CA}" type="datetimeFigureOut">
              <a:rPr lang="de-DE" smtClean="0"/>
              <a:t>18.12.2024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07804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2" y="527406"/>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2" y="2428348"/>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2" y="3618443"/>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4" y="2428348"/>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4" y="3618443"/>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9419D6D-E382-406A-A1FE-3B2EE142D2CA}" type="datetimeFigureOut">
              <a:rPr lang="de-DE" smtClean="0"/>
              <a:t>18.12.2024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9599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9419D6D-E382-406A-A1FE-3B2EE142D2CA}" type="datetimeFigureOut">
              <a:rPr lang="de-DE" smtClean="0"/>
              <a:t>18.12.2024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58015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19D6D-E382-406A-A1FE-3B2EE142D2CA}" type="datetimeFigureOut">
              <a:rPr lang="de-DE" smtClean="0"/>
              <a:t>18.12.2024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09293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4"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A9419D6D-E382-406A-A1FE-3B2EE142D2CA}" type="datetimeFigureOut">
              <a:rPr lang="de-DE" smtClean="0"/>
              <a:t>18.12.2024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06864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4" y="1426284"/>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A9419D6D-E382-406A-A1FE-3B2EE142D2CA}" type="datetimeFigureOut">
              <a:rPr lang="de-DE" smtClean="0"/>
              <a:t>18.12.2024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5A9CE9E-FE1A-4294-BAFB-85221C2CBE37}" type="slidenum">
              <a:rPr lang="de-DE" smtClean="0"/>
              <a:t>‹Nr.›</a:t>
            </a:fld>
            <a:endParaRPr lang="de-DE"/>
          </a:p>
        </p:txBody>
      </p:sp>
    </p:spTree>
    <p:extLst>
      <p:ext uri="{BB962C8B-B14F-4D97-AF65-F5344CB8AC3E}">
        <p14:creationId xmlns:p14="http://schemas.microsoft.com/office/powerpoint/2010/main" val="1252267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9419D6D-E382-406A-A1FE-3B2EE142D2CA}" type="datetimeFigureOut">
              <a:rPr lang="de-DE" smtClean="0"/>
              <a:t>18.12.2024</a:t>
            </a:fld>
            <a:endParaRPr lang="de-DE"/>
          </a:p>
        </p:txBody>
      </p:sp>
      <p:sp>
        <p:nvSpPr>
          <p:cNvPr id="5" name="Footer Placeholder 4"/>
          <p:cNvSpPr>
            <a:spLocks noGrp="1"/>
          </p:cNvSpPr>
          <p:nvPr>
            <p:ph type="ftr" sz="quarter" idx="3"/>
          </p:nvPr>
        </p:nvSpPr>
        <p:spPr>
          <a:xfrm>
            <a:off x="2271714" y="9181398"/>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5A9CE9E-FE1A-4294-BAFB-85221C2CBE37}" type="slidenum">
              <a:rPr lang="de-DE" smtClean="0"/>
              <a:t>‹Nr.›</a:t>
            </a:fld>
            <a:endParaRPr lang="de-DE"/>
          </a:p>
        </p:txBody>
      </p:sp>
    </p:spTree>
    <p:extLst>
      <p:ext uri="{BB962C8B-B14F-4D97-AF65-F5344CB8AC3E}">
        <p14:creationId xmlns:p14="http://schemas.microsoft.com/office/powerpoint/2010/main" val="3513466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8.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1.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7185/duepublico/81677" TargetMode="External"/><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BEDB6EF-0193-A3EA-2D6A-E031F3F7636A}"/>
              </a:ext>
            </a:extLst>
          </p:cNvPr>
          <p:cNvPicPr>
            <a:picLocks noChangeAspect="1"/>
          </p:cNvPicPr>
          <p:nvPr/>
        </p:nvPicPr>
        <p:blipFill rotWithShape="1">
          <a:blip r:embed="rId2">
            <a:extLst>
              <a:ext uri="{28A0092B-C50C-407E-A947-70E740481C1C}">
                <a14:useLocalDpi xmlns:a14="http://schemas.microsoft.com/office/drawing/2010/main" val="0"/>
              </a:ext>
            </a:extLst>
          </a:blip>
          <a:srcRect t="254" b="8633"/>
          <a:stretch/>
        </p:blipFill>
        <p:spPr>
          <a:xfrm>
            <a:off x="0" y="0"/>
            <a:ext cx="6858000" cy="4686390"/>
          </a:xfrm>
          <a:prstGeom prst="rect">
            <a:avLst/>
          </a:prstGeom>
        </p:spPr>
      </p:pic>
      <p:pic>
        <p:nvPicPr>
          <p:cNvPr id="7" name="Grafik 6">
            <a:extLst>
              <a:ext uri="{FF2B5EF4-FFF2-40B4-BE49-F238E27FC236}">
                <a16:creationId xmlns:a16="http://schemas.microsoft.com/office/drawing/2014/main" id="{1B4CC15E-B2E8-69BF-0E25-5B66F04FE326}"/>
              </a:ext>
            </a:extLst>
          </p:cNvPr>
          <p:cNvPicPr>
            <a:picLocks noChangeAspect="1"/>
          </p:cNvPicPr>
          <p:nvPr/>
        </p:nvPicPr>
        <p:blipFill rotWithShape="1">
          <a:blip r:embed="rId3">
            <a:extLst>
              <a:ext uri="{28A0092B-C50C-407E-A947-70E740481C1C}">
                <a14:useLocalDpi xmlns:a14="http://schemas.microsoft.com/office/drawing/2010/main" val="0"/>
              </a:ext>
            </a:extLst>
          </a:blip>
          <a:srcRect t="38877" b="17645"/>
          <a:stretch/>
        </p:blipFill>
        <p:spPr>
          <a:xfrm>
            <a:off x="-1521633" y="4686390"/>
            <a:ext cx="9003827" cy="5219610"/>
          </a:xfrm>
          <a:prstGeom prst="rect">
            <a:avLst/>
          </a:prstGeom>
        </p:spPr>
      </p:pic>
      <p:pic>
        <p:nvPicPr>
          <p:cNvPr id="5" name="Grafik 4" descr="Bücher mit einfarbiger Füllung">
            <a:extLst>
              <a:ext uri="{FF2B5EF4-FFF2-40B4-BE49-F238E27FC236}">
                <a16:creationId xmlns:a16="http://schemas.microsoft.com/office/drawing/2014/main" id="{5B70C514-1C6C-4D1D-55CD-BF3A3F3A89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1832" y="1784084"/>
            <a:ext cx="559111" cy="559111"/>
          </a:xfrm>
          <a:prstGeom prst="rect">
            <a:avLst/>
          </a:prstGeom>
          <a:effectLst>
            <a:outerShdw blurRad="50800" dist="38100" dir="2700000" algn="tl" rotWithShape="0">
              <a:prstClr val="black">
                <a:alpha val="80000"/>
              </a:prstClr>
            </a:outerShdw>
          </a:effectLst>
        </p:spPr>
      </p:pic>
      <p:sp>
        <p:nvSpPr>
          <p:cNvPr id="4" name="Textfeld 3">
            <a:extLst>
              <a:ext uri="{FF2B5EF4-FFF2-40B4-BE49-F238E27FC236}">
                <a16:creationId xmlns:a16="http://schemas.microsoft.com/office/drawing/2014/main" id="{F82C108F-F536-169F-30EB-8E6CAE113E5D}"/>
              </a:ext>
            </a:extLst>
          </p:cNvPr>
          <p:cNvSpPr txBox="1"/>
          <p:nvPr/>
        </p:nvSpPr>
        <p:spPr>
          <a:xfrm>
            <a:off x="2821883" y="9644390"/>
            <a:ext cx="1214231" cy="523220"/>
          </a:xfrm>
          <a:prstGeom prst="rect">
            <a:avLst/>
          </a:prstGeom>
          <a:noFill/>
        </p:spPr>
        <p:txBody>
          <a:bodyPr wrap="square" rtlCol="0">
            <a:spAutoFit/>
          </a:bodyPr>
          <a:lstStyle/>
          <a:p>
            <a:pPr algn="ctr"/>
            <a:r>
              <a:rPr lang="de-DE" sz="1000" dirty="0">
                <a:solidFill>
                  <a:schemeClr val="bg1"/>
                </a:solidFill>
                <a:latin typeface="Comic Sans MS" panose="030F0702030302020204" pitchFamily="66" charset="0"/>
                <a:cs typeface="Times New Roman" panose="02020603050405020304" pitchFamily="18" charset="0"/>
              </a:rPr>
              <a:t>CC BY-SA 4.0</a:t>
            </a:r>
            <a:endParaRPr lang="de-DE" sz="1000" u="sng" dirty="0">
              <a:solidFill>
                <a:schemeClr val="bg1"/>
              </a:solidFill>
              <a:latin typeface="Comic Sans MS" panose="030F0702030302020204" pitchFamily="66" charset="0"/>
              <a:cs typeface="Times New Roman" panose="02020603050405020304" pitchFamily="18" charset="0"/>
            </a:endParaRPr>
          </a:p>
          <a:p>
            <a:endParaRPr lang="de-DE" dirty="0"/>
          </a:p>
        </p:txBody>
      </p:sp>
      <p:sp>
        <p:nvSpPr>
          <p:cNvPr id="12" name="Textfeld 11">
            <a:extLst>
              <a:ext uri="{FF2B5EF4-FFF2-40B4-BE49-F238E27FC236}">
                <a16:creationId xmlns:a16="http://schemas.microsoft.com/office/drawing/2014/main" id="{6F255F29-5F25-C670-FF3E-9809989775C4}"/>
              </a:ext>
            </a:extLst>
          </p:cNvPr>
          <p:cNvSpPr txBox="1"/>
          <p:nvPr/>
        </p:nvSpPr>
        <p:spPr>
          <a:xfrm>
            <a:off x="3170166" y="281092"/>
            <a:ext cx="3687834" cy="2062103"/>
          </a:xfrm>
          <a:prstGeom prst="rect">
            <a:avLst/>
          </a:prstGeom>
          <a:noFill/>
          <a:effectLst>
            <a:outerShdw blurRad="50800" dist="38100" dir="2700000" algn="tl" rotWithShape="0">
              <a:prstClr val="black">
                <a:alpha val="80000"/>
              </a:prstClr>
            </a:outerShdw>
          </a:effectLst>
        </p:spPr>
        <p:txBody>
          <a:bodyPr wrap="square" rtlCol="0">
            <a:spAutoFit/>
          </a:bodyPr>
          <a:lstStyle/>
          <a:p>
            <a:pPr algn="ctr"/>
            <a:r>
              <a:rPr lang="de-DE" sz="2000" b="1" dirty="0"/>
              <a:t>Sonnenstand und Schattenlänge</a:t>
            </a:r>
          </a:p>
          <a:p>
            <a:pPr algn="ctr"/>
            <a:endParaRPr lang="de-DE" dirty="0"/>
          </a:p>
          <a:p>
            <a:pPr algn="ctr"/>
            <a:r>
              <a:rPr lang="de-DE" dirty="0"/>
              <a:t>Ein Materialpaket zu einer Unterrichtseinheit im Sachunterricht in einer 3./4. Klasse der Primarstufe</a:t>
            </a:r>
          </a:p>
          <a:p>
            <a:pPr algn="ctr"/>
            <a:endParaRPr lang="de-DE" dirty="0"/>
          </a:p>
          <a:p>
            <a:pPr algn="ctr"/>
            <a:r>
              <a:rPr lang="de-DE" sz="1600" dirty="0"/>
              <a:t>Lisa Neukirchen</a:t>
            </a:r>
          </a:p>
        </p:txBody>
      </p:sp>
    </p:spTree>
    <p:extLst>
      <p:ext uri="{BB962C8B-B14F-4D97-AF65-F5344CB8AC3E}">
        <p14:creationId xmlns:p14="http://schemas.microsoft.com/office/powerpoint/2010/main" val="40923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387378"/>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Prä-Post-Test</a:t>
            </a:r>
          </a:p>
          <a:p>
            <a:pPr algn="ctr">
              <a:lnSpc>
                <a:spcPct val="150000"/>
              </a:lnSpc>
            </a:pPr>
            <a:r>
              <a:rPr lang="de-DE" sz="1400" b="1" dirty="0">
                <a:latin typeface="Comic Sans MS" panose="030F0702030302020204" pitchFamily="66" charset="0"/>
                <a:cs typeface="Times New Roman" panose="02020603050405020304" pitchFamily="18" charset="0"/>
              </a:rPr>
              <a:t>Sonnenstand und Schattenlänge</a:t>
            </a:r>
            <a:endParaRPr lang="de-DE" sz="14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Wie entsteht ein Schatten?</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dirty="0">
              <a:solidFill>
                <a:srgbClr val="FF0000"/>
              </a:solidFill>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Verändert sich die Höhe des Sonnenstands in Deutschland im Verlauf eines Tages?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Verändert sich die Länge deines Schattens in Deutschland  im Verlauf eines Tages?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Unterscheidet sich die Höhe des Sonnenstands in Deutschland am Mittag im Sommer zu der im Winter?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7" name="Grafik 6" descr="Gedankenblase mit einfarbiger Füllung">
            <a:extLst>
              <a:ext uri="{FF2B5EF4-FFF2-40B4-BE49-F238E27FC236}">
                <a16:creationId xmlns:a16="http://schemas.microsoft.com/office/drawing/2014/main" id="{94DC0C32-DECE-39E7-5DCC-DB3C42B828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2330" y="782597"/>
            <a:ext cx="486743" cy="486743"/>
          </a:xfrm>
          <a:prstGeom prst="rect">
            <a:avLst/>
          </a:prstGeom>
        </p:spPr>
      </p:pic>
      <p:pic>
        <p:nvPicPr>
          <p:cNvPr id="3" name="Grafik 2" descr="Bleistift mit einfarbiger Füllung">
            <a:extLst>
              <a:ext uri="{FF2B5EF4-FFF2-40B4-BE49-F238E27FC236}">
                <a16:creationId xmlns:a16="http://schemas.microsoft.com/office/drawing/2014/main" id="{30D1E42F-2D46-3713-6669-C40D44E142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927" y="812140"/>
            <a:ext cx="457200" cy="457200"/>
          </a:xfrm>
          <a:prstGeom prst="rect">
            <a:avLst/>
          </a:prstGeom>
        </p:spPr>
      </p:pic>
      <p:sp>
        <p:nvSpPr>
          <p:cNvPr id="5" name="Textfeld 4">
            <a:extLst>
              <a:ext uri="{FF2B5EF4-FFF2-40B4-BE49-F238E27FC236}">
                <a16:creationId xmlns:a16="http://schemas.microsoft.com/office/drawing/2014/main" id="{DF113EE6-E19A-CAE5-BFA1-036A38953C99}"/>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09105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8648714"/>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Unterscheidet sich die Länge deines Schattens in Deutschland am Mittag im Sommer zu der im Winter?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Unterscheidet sich die Höhe des Sonnenstands im Sommer am Mittag an unterschiedlichen Orten auf der Erde?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Unterscheidet sich die Länge des Schattens im Sommer am Mittag an verschiedenen Orten auf der Erde? Wenn ja, wie?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Besteht ein Zusammenhang zwischen der Höhe des Sonnenstands und der Schattenlänge? Wenn ja, welcher?</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sp>
        <p:nvSpPr>
          <p:cNvPr id="3" name="Textfeld 2">
            <a:extLst>
              <a:ext uri="{FF2B5EF4-FFF2-40B4-BE49-F238E27FC236}">
                <a16:creationId xmlns:a16="http://schemas.microsoft.com/office/drawing/2014/main" id="{496751AC-80D2-211D-7187-25894B023101}"/>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98787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295045"/>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Versuch</a:t>
            </a:r>
          </a:p>
          <a:p>
            <a:pPr algn="ctr">
              <a:lnSpc>
                <a:spcPct val="150000"/>
              </a:lnSpc>
            </a:pPr>
            <a:r>
              <a:rPr lang="de-DE" sz="1400" b="1" dirty="0">
                <a:latin typeface="Comic Sans MS" panose="030F0702030302020204" pitchFamily="66" charset="0"/>
                <a:cs typeface="Times New Roman" panose="02020603050405020304" pitchFamily="18" charset="0"/>
              </a:rPr>
              <a:t>Sonnenstand und Schattenlänge</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Versuchsfragen: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Wie verändert sich die Schattenlänge im Verlauf des Vormittags?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Wie verändert sich die Höhe des Sonnenstands im Verlauf des Vormittags?</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Welcher Zusammenhang besteht zwischen den Veränderungen der Schattenlänge und der Höhe des Sonnenstands?</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Durchführung:</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i="1" dirty="0">
                <a:latin typeface="Comic Sans MS" panose="030F0702030302020204" pitchFamily="66" charset="0"/>
                <a:cs typeface="Times New Roman" panose="02020603050405020304" pitchFamily="18" charset="0"/>
              </a:rPr>
              <a:t>Möglichkeit 1 (bei Sonnenschein):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Male mit Kreide an zwei Stellen ein X auf den Schulhof.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Stelle auf jedes X jeweils einen Gegenstand.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Zeichne mit Kreide die Schattenlängen ein.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Messe die Schattenlängen mit einem Maßband.</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Setze die Sonnenbeobachtungsbrille auf.</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Betrachte die Höhe des Sonnenstands.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Wiederhole die Schritte 2 bis 6 nach 15 und nach 30 Minuten. </a:t>
            </a:r>
          </a:p>
          <a:p>
            <a:pPr marL="228600" indent="-228600" algn="just">
              <a:lnSpc>
                <a:spcPct val="150000"/>
              </a:lnSpc>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i="1" dirty="0">
                <a:latin typeface="Comic Sans MS" panose="030F0702030302020204" pitchFamily="66" charset="0"/>
                <a:cs typeface="Times New Roman" panose="02020603050405020304" pitchFamily="18" charset="0"/>
              </a:rPr>
              <a:t>Möglichkeit 2 (ohne Sonnenschein):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Stelle einen Gegenstand auf den Tisch/Boden.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Lasse von der Lehrkraft den Sonnenlauf Schritt für Schritt mit einer Taschenlampe (Sonne) nachstellen.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Markiere die Schattenlänge Schritt für Schritt mit Klebeband.</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Messe die Schattenlänge jeweils mit einem Maßband.</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Betrachte jeweils die Höhe der Taschenlampe (Sonne).</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Wiederhole die Schritte 1-5 mit einem weiteren Gegenstand. </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3" name="Grafik 2" descr="Hilfe mit einfarbiger Füllung">
            <a:extLst>
              <a:ext uri="{FF2B5EF4-FFF2-40B4-BE49-F238E27FC236}">
                <a16:creationId xmlns:a16="http://schemas.microsoft.com/office/drawing/2014/main" id="{7B836336-78D7-DD9F-72C3-361C723678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39" y="1758481"/>
            <a:ext cx="420757" cy="420757"/>
          </a:xfrm>
          <a:prstGeom prst="rect">
            <a:avLst/>
          </a:prstGeom>
        </p:spPr>
      </p:pic>
      <p:pic>
        <p:nvPicPr>
          <p:cNvPr id="5" name="Grafik 4" descr="Prost mit einfarbiger Füllung">
            <a:extLst>
              <a:ext uri="{FF2B5EF4-FFF2-40B4-BE49-F238E27FC236}">
                <a16:creationId xmlns:a16="http://schemas.microsoft.com/office/drawing/2014/main" id="{F85EDC87-B192-67E6-4E84-1E820EFEAE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625" y="3694211"/>
            <a:ext cx="420757" cy="420757"/>
          </a:xfrm>
          <a:prstGeom prst="rect">
            <a:avLst/>
          </a:prstGeom>
        </p:spPr>
      </p:pic>
      <p:sp>
        <p:nvSpPr>
          <p:cNvPr id="6" name="Textfeld 5">
            <a:extLst>
              <a:ext uri="{FF2B5EF4-FFF2-40B4-BE49-F238E27FC236}">
                <a16:creationId xmlns:a16="http://schemas.microsoft.com/office/drawing/2014/main" id="{AB8AD325-4892-DDF6-CFEA-E52D4D1C328B}"/>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88483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8648714"/>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marL="228600" indent="-228600" algn="just">
              <a:lnSpc>
                <a:spcPct val="150000"/>
              </a:lnSpc>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Vermutungen:</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Versuchsskizze:</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Beobachtungen: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Auswertung:</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u="sng" dirty="0">
                <a:latin typeface="Comic Sans MS" panose="030F0702030302020204" pitchFamily="66" charset="0"/>
                <a:cs typeface="Times New Roman" panose="02020603050405020304" pitchFamily="18" charset="0"/>
              </a:rPr>
              <a:t>																																												</a:t>
            </a:r>
          </a:p>
        </p:txBody>
      </p:sp>
      <p:pic>
        <p:nvPicPr>
          <p:cNvPr id="6" name="Grafik 5" descr="Lupe mit einfarbiger Füllung">
            <a:extLst>
              <a:ext uri="{FF2B5EF4-FFF2-40B4-BE49-F238E27FC236}">
                <a16:creationId xmlns:a16="http://schemas.microsoft.com/office/drawing/2014/main" id="{C8F20720-A1C7-358D-08B7-5B54A07F03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39" y="4902166"/>
            <a:ext cx="420757" cy="420757"/>
          </a:xfrm>
          <a:prstGeom prst="rect">
            <a:avLst/>
          </a:prstGeom>
        </p:spPr>
      </p:pic>
      <p:pic>
        <p:nvPicPr>
          <p:cNvPr id="7" name="Grafik 6" descr="Kundenbewertung mit einfarbiger Füllung">
            <a:extLst>
              <a:ext uri="{FF2B5EF4-FFF2-40B4-BE49-F238E27FC236}">
                <a16:creationId xmlns:a16="http://schemas.microsoft.com/office/drawing/2014/main" id="{CA2F3B73-00D2-B7E3-DD40-7BDFC62898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919" y="6887518"/>
            <a:ext cx="420757" cy="420757"/>
          </a:xfrm>
          <a:prstGeom prst="rect">
            <a:avLst/>
          </a:prstGeom>
        </p:spPr>
      </p:pic>
      <p:pic>
        <p:nvPicPr>
          <p:cNvPr id="8" name="Grafik 7" descr="Bleistift mit einfarbiger Füllung">
            <a:extLst>
              <a:ext uri="{FF2B5EF4-FFF2-40B4-BE49-F238E27FC236}">
                <a16:creationId xmlns:a16="http://schemas.microsoft.com/office/drawing/2014/main" id="{0D789559-F8EF-BAF0-FCD1-06D58F26B7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920" y="7308275"/>
            <a:ext cx="420757" cy="420757"/>
          </a:xfrm>
          <a:prstGeom prst="rect">
            <a:avLst/>
          </a:prstGeom>
        </p:spPr>
      </p:pic>
      <p:pic>
        <p:nvPicPr>
          <p:cNvPr id="9" name="Grafik 8" descr="Bleistift mit einfarbiger Füllung">
            <a:extLst>
              <a:ext uri="{FF2B5EF4-FFF2-40B4-BE49-F238E27FC236}">
                <a16:creationId xmlns:a16="http://schemas.microsoft.com/office/drawing/2014/main" id="{344DAF92-ECF6-F608-5F41-37BB0E82B5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918" y="5322923"/>
            <a:ext cx="420757" cy="420757"/>
          </a:xfrm>
          <a:prstGeom prst="rect">
            <a:avLst/>
          </a:prstGeom>
        </p:spPr>
      </p:pic>
      <p:pic>
        <p:nvPicPr>
          <p:cNvPr id="10" name="Grafik 9" descr="Bleistift mit einfarbiger Füllung">
            <a:extLst>
              <a:ext uri="{FF2B5EF4-FFF2-40B4-BE49-F238E27FC236}">
                <a16:creationId xmlns:a16="http://schemas.microsoft.com/office/drawing/2014/main" id="{35290A16-D504-62C1-B1B5-2C32070F99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140" y="1289110"/>
            <a:ext cx="420757" cy="420757"/>
          </a:xfrm>
          <a:prstGeom prst="rect">
            <a:avLst/>
          </a:prstGeom>
        </p:spPr>
      </p:pic>
      <p:pic>
        <p:nvPicPr>
          <p:cNvPr id="11" name="Grafik 10" descr="Gehirn im Kopf mit einfarbiger Füllung">
            <a:extLst>
              <a:ext uri="{FF2B5EF4-FFF2-40B4-BE49-F238E27FC236}">
                <a16:creationId xmlns:a16="http://schemas.microsoft.com/office/drawing/2014/main" id="{EA58674D-9B2A-A2D1-7263-4C65899D5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5139" y="868353"/>
            <a:ext cx="420757" cy="420757"/>
          </a:xfrm>
          <a:prstGeom prst="rect">
            <a:avLst/>
          </a:prstGeom>
        </p:spPr>
      </p:pic>
      <p:sp>
        <p:nvSpPr>
          <p:cNvPr id="3" name="Textfeld 2">
            <a:extLst>
              <a:ext uri="{FF2B5EF4-FFF2-40B4-BE49-F238E27FC236}">
                <a16:creationId xmlns:a16="http://schemas.microsoft.com/office/drawing/2014/main" id="{8F81A7AE-D929-E707-8457-FBC1C0AED941}"/>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pic>
        <p:nvPicPr>
          <p:cNvPr id="2" name="Grafik 1" descr="Bleistift mit einfarbiger Füllung">
            <a:extLst>
              <a:ext uri="{FF2B5EF4-FFF2-40B4-BE49-F238E27FC236}">
                <a16:creationId xmlns:a16="http://schemas.microsoft.com/office/drawing/2014/main" id="{CA3D3A00-8B1B-E95C-8152-1A5E9592AF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6028" y="2788598"/>
            <a:ext cx="420757" cy="420757"/>
          </a:xfrm>
          <a:prstGeom prst="rect">
            <a:avLst/>
          </a:prstGeom>
        </p:spPr>
      </p:pic>
    </p:spTree>
    <p:extLst>
      <p:ext uri="{BB962C8B-B14F-4D97-AF65-F5344CB8AC3E}">
        <p14:creationId xmlns:p14="http://schemas.microsoft.com/office/powerpoint/2010/main" val="231475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BD018F27-E6FC-B305-54BB-170E686F4D92}"/>
              </a:ext>
            </a:extLst>
          </p:cNvPr>
          <p:cNvPicPr>
            <a:picLocks noChangeAspect="1"/>
          </p:cNvPicPr>
          <p:nvPr/>
        </p:nvPicPr>
        <p:blipFill>
          <a:blip r:embed="rId2"/>
          <a:stretch>
            <a:fillRect/>
          </a:stretch>
        </p:blipFill>
        <p:spPr>
          <a:xfrm>
            <a:off x="1682542" y="2604165"/>
            <a:ext cx="3492913" cy="2292808"/>
          </a:xfrm>
          <a:prstGeom prst="rect">
            <a:avLst/>
          </a:prstGeom>
        </p:spPr>
      </p:pic>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248879"/>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Das Tellurium</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Betrachte das Tellurium.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Beschrifte das Tellurium. </a:t>
            </a:r>
          </a:p>
          <a:p>
            <a:pPr marL="228600" indent="-228600" algn="just">
              <a:lnSpc>
                <a:spcPct val="150000"/>
              </a:lnSpc>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ctr">
              <a:lnSpc>
                <a:spcPct val="150000"/>
              </a:lnSpc>
            </a:pPr>
            <a:r>
              <a:rPr lang="de-DE" sz="1200" dirty="0">
                <a:latin typeface="Comic Sans MS" panose="030F0702030302020204" pitchFamily="66" charset="0"/>
                <a:cs typeface="Times New Roman" panose="02020603050405020304" pitchFamily="18" charset="0"/>
              </a:rPr>
              <a:t>1. Erde, 2. Sonne, 3. Mond, 4. Monatszeiger und Datumsscheibe, </a:t>
            </a:r>
          </a:p>
          <a:p>
            <a:pPr algn="ctr">
              <a:lnSpc>
                <a:spcPct val="150000"/>
              </a:lnSpc>
            </a:pPr>
            <a:r>
              <a:rPr lang="de-DE" sz="1200" dirty="0">
                <a:latin typeface="Comic Sans MS" panose="030F0702030302020204" pitchFamily="66" charset="0"/>
                <a:cs typeface="Times New Roman" panose="02020603050405020304" pitchFamily="18" charset="0"/>
              </a:rPr>
              <a:t>5. Polachse, 6. Frensel-Linse, 7. Horizontscheibe mit Schattenfigur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Mache dich mit dem Tellurium vertraut.</a:t>
            </a:r>
          </a:p>
          <a:p>
            <a:pPr algn="just">
              <a:lnSpc>
                <a:spcPct val="150000"/>
              </a:lnSpc>
            </a:pPr>
            <a:endParaRPr lang="de-DE" sz="1200" dirty="0">
              <a:latin typeface="Comic Sans MS" panose="030F0702030302020204" pitchFamily="66" charset="0"/>
              <a:cs typeface="Times New Roman" panose="02020603050405020304" pitchFamily="18" charset="0"/>
            </a:endParaRP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Schalte die Lichtquelle ein.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Setze die Linse auf die Einstellung „NORMAL“.</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Drehe die Erde gegen den Uhrzeigersinn/nach links um sich selbst. Wie lange braucht die Erde, um sich einmal um sich selbst zu drehen?</a:t>
            </a:r>
          </a:p>
          <a:p>
            <a:pPr marL="228600" indent="-228600" algn="just">
              <a:lnSpc>
                <a:spcPct val="150000"/>
              </a:lnSpc>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     </a:t>
            </a: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3" name="Grafik 2" descr="Lupe mit einfarbiger Füllung">
            <a:extLst>
              <a:ext uri="{FF2B5EF4-FFF2-40B4-BE49-F238E27FC236}">
                <a16:creationId xmlns:a16="http://schemas.microsoft.com/office/drawing/2014/main" id="{EFAA42CB-1263-67A9-E637-44355FE50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139" y="1417652"/>
            <a:ext cx="420757" cy="420757"/>
          </a:xfrm>
          <a:prstGeom prst="rect">
            <a:avLst/>
          </a:prstGeom>
        </p:spPr>
      </p:pic>
      <p:pic>
        <p:nvPicPr>
          <p:cNvPr id="5" name="Grafik 4" descr="Bleistift mit einfarbiger Füllung">
            <a:extLst>
              <a:ext uri="{FF2B5EF4-FFF2-40B4-BE49-F238E27FC236}">
                <a16:creationId xmlns:a16="http://schemas.microsoft.com/office/drawing/2014/main" id="{FBB90B32-460C-97CC-8875-A3B13096AB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5137" y="1997780"/>
            <a:ext cx="420757" cy="420757"/>
          </a:xfrm>
          <a:prstGeom prst="rect">
            <a:avLst/>
          </a:prstGeom>
        </p:spPr>
      </p:pic>
      <p:pic>
        <p:nvPicPr>
          <p:cNvPr id="12" name="Grafik 11" descr="Prost mit einfarbiger Füllung">
            <a:extLst>
              <a:ext uri="{FF2B5EF4-FFF2-40B4-BE49-F238E27FC236}">
                <a16:creationId xmlns:a16="http://schemas.microsoft.com/office/drawing/2014/main" id="{CB02036C-31D2-D2D7-047E-F954CB076C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5137" y="6106267"/>
            <a:ext cx="420757" cy="420757"/>
          </a:xfrm>
          <a:prstGeom prst="rect">
            <a:avLst/>
          </a:prstGeom>
        </p:spPr>
      </p:pic>
      <p:cxnSp>
        <p:nvCxnSpPr>
          <p:cNvPr id="11" name="Gerade Verbindung mit Pfeil 10">
            <a:extLst>
              <a:ext uri="{FF2B5EF4-FFF2-40B4-BE49-F238E27FC236}">
                <a16:creationId xmlns:a16="http://schemas.microsoft.com/office/drawing/2014/main" id="{6C5A8C3B-D2CD-51D4-DF1B-B22A4BD4C45F}"/>
              </a:ext>
            </a:extLst>
          </p:cNvPr>
          <p:cNvCxnSpPr>
            <a:cxnSpLocks/>
          </p:cNvCxnSpPr>
          <p:nvPr/>
        </p:nvCxnSpPr>
        <p:spPr>
          <a:xfrm>
            <a:off x="595515" y="3073732"/>
            <a:ext cx="17630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5694D2CB-151D-F2DF-9390-9D36A5167BC5}"/>
              </a:ext>
            </a:extLst>
          </p:cNvPr>
          <p:cNvCxnSpPr>
            <a:cxnSpLocks/>
          </p:cNvCxnSpPr>
          <p:nvPr/>
        </p:nvCxnSpPr>
        <p:spPr>
          <a:xfrm>
            <a:off x="595515" y="3556638"/>
            <a:ext cx="17630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Gerade Verbindung mit Pfeil 14">
            <a:extLst>
              <a:ext uri="{FF2B5EF4-FFF2-40B4-BE49-F238E27FC236}">
                <a16:creationId xmlns:a16="http://schemas.microsoft.com/office/drawing/2014/main" id="{9D42E058-B8B2-6600-141C-6630E0F2F969}"/>
              </a:ext>
            </a:extLst>
          </p:cNvPr>
          <p:cNvCxnSpPr>
            <a:cxnSpLocks/>
          </p:cNvCxnSpPr>
          <p:nvPr/>
        </p:nvCxnSpPr>
        <p:spPr>
          <a:xfrm>
            <a:off x="595515" y="4052071"/>
            <a:ext cx="176304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Gerade Verbindung mit Pfeil 15">
            <a:extLst>
              <a:ext uri="{FF2B5EF4-FFF2-40B4-BE49-F238E27FC236}">
                <a16:creationId xmlns:a16="http://schemas.microsoft.com/office/drawing/2014/main" id="{2C00E37B-E7D3-79BD-F99C-438A014F90E9}"/>
              </a:ext>
            </a:extLst>
          </p:cNvPr>
          <p:cNvCxnSpPr>
            <a:cxnSpLocks/>
          </p:cNvCxnSpPr>
          <p:nvPr/>
        </p:nvCxnSpPr>
        <p:spPr>
          <a:xfrm flipH="1" flipV="1">
            <a:off x="4534408" y="3556638"/>
            <a:ext cx="1419352" cy="62937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Gerade Verbindung mit Pfeil 18">
            <a:extLst>
              <a:ext uri="{FF2B5EF4-FFF2-40B4-BE49-F238E27FC236}">
                <a16:creationId xmlns:a16="http://schemas.microsoft.com/office/drawing/2014/main" id="{3F53090F-42E8-269F-E01A-6E115C43CDE4}"/>
              </a:ext>
            </a:extLst>
          </p:cNvPr>
          <p:cNvCxnSpPr>
            <a:cxnSpLocks/>
          </p:cNvCxnSpPr>
          <p:nvPr/>
        </p:nvCxnSpPr>
        <p:spPr>
          <a:xfrm flipH="1">
            <a:off x="3924299" y="2798256"/>
            <a:ext cx="2029461" cy="2778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Gerade Verbindung mit Pfeil 20">
            <a:extLst>
              <a:ext uri="{FF2B5EF4-FFF2-40B4-BE49-F238E27FC236}">
                <a16:creationId xmlns:a16="http://schemas.microsoft.com/office/drawing/2014/main" id="{495507AF-64C2-B203-E112-105B0638AEB3}"/>
              </a:ext>
            </a:extLst>
          </p:cNvPr>
          <p:cNvCxnSpPr>
            <a:cxnSpLocks/>
          </p:cNvCxnSpPr>
          <p:nvPr/>
        </p:nvCxnSpPr>
        <p:spPr>
          <a:xfrm flipH="1" flipV="1">
            <a:off x="3181073" y="3391321"/>
            <a:ext cx="2772687" cy="75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Gerade Verbindung mit Pfeil 25">
            <a:extLst>
              <a:ext uri="{FF2B5EF4-FFF2-40B4-BE49-F238E27FC236}">
                <a16:creationId xmlns:a16="http://schemas.microsoft.com/office/drawing/2014/main" id="{184F0561-807E-006D-F0B0-68A92347B15A}"/>
              </a:ext>
            </a:extLst>
          </p:cNvPr>
          <p:cNvCxnSpPr>
            <a:cxnSpLocks/>
          </p:cNvCxnSpPr>
          <p:nvPr/>
        </p:nvCxnSpPr>
        <p:spPr>
          <a:xfrm flipH="1">
            <a:off x="2049061" y="2208158"/>
            <a:ext cx="3904699" cy="6909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Textfeld 5">
            <a:extLst>
              <a:ext uri="{FF2B5EF4-FFF2-40B4-BE49-F238E27FC236}">
                <a16:creationId xmlns:a16="http://schemas.microsoft.com/office/drawing/2014/main" id="{CEDA43DF-A1E3-8109-58C3-9DBE54E770DA}"/>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
        <p:nvSpPr>
          <p:cNvPr id="2" name="Rechteck: abgerundete Ecken 1">
            <a:extLst>
              <a:ext uri="{FF2B5EF4-FFF2-40B4-BE49-F238E27FC236}">
                <a16:creationId xmlns:a16="http://schemas.microsoft.com/office/drawing/2014/main" id="{FE184BAA-43DB-371E-056F-611A5B759D65}"/>
              </a:ext>
            </a:extLst>
          </p:cNvPr>
          <p:cNvSpPr/>
          <p:nvPr/>
        </p:nvSpPr>
        <p:spPr>
          <a:xfrm>
            <a:off x="805894" y="4953258"/>
            <a:ext cx="5246206" cy="761109"/>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496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202712"/>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marL="228600" indent="-228600" algn="just">
              <a:lnSpc>
                <a:spcPct val="150000"/>
              </a:lnSpc>
              <a:buFont typeface="+mj-lt"/>
              <a:buAutoNum type="arabicPeriod" startAt="4"/>
            </a:pPr>
            <a:r>
              <a:rPr lang="de-DE" sz="1200" dirty="0">
                <a:latin typeface="Comic Sans MS" panose="030F0702030302020204" pitchFamily="66" charset="0"/>
                <a:cs typeface="Times New Roman" panose="02020603050405020304" pitchFamily="18" charset="0"/>
              </a:rPr>
              <a:t>Drehe die Erde gegen den Uhrzeigersinn/nach links um die Sonne. Wie lange braucht die Erde, um sich einmal um die Sonne zu drehen? </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     </a:t>
            </a:r>
            <a:r>
              <a:rPr lang="de-DE" sz="1200" u="sng" dirty="0">
                <a:latin typeface="Comic Sans MS" panose="030F0702030302020204" pitchFamily="66" charset="0"/>
                <a:cs typeface="Times New Roman" panose="02020603050405020304" pitchFamily="18" charset="0"/>
              </a:rPr>
              <a:t>											</a:t>
            </a:r>
          </a:p>
          <a:p>
            <a:pPr algn="just">
              <a:lnSpc>
                <a:spcPct val="150000"/>
              </a:lnSpc>
            </a:pPr>
            <a:endParaRPr lang="de-DE" sz="1200" dirty="0">
              <a:latin typeface="Comic Sans MS" panose="030F0702030302020204" pitchFamily="66" charset="0"/>
              <a:cs typeface="Times New Roman" panose="02020603050405020304" pitchFamily="18" charset="0"/>
            </a:endParaRPr>
          </a:p>
          <a:p>
            <a:pPr marL="228600" indent="-228600" algn="just">
              <a:lnSpc>
                <a:spcPct val="150000"/>
              </a:lnSpc>
              <a:buFont typeface="+mj-lt"/>
              <a:buAutoNum type="arabicPeriod" startAt="5"/>
            </a:pPr>
            <a:r>
              <a:rPr lang="de-DE" sz="1200" dirty="0">
                <a:latin typeface="Comic Sans MS" panose="030F0702030302020204" pitchFamily="66" charset="0"/>
                <a:cs typeface="Times New Roman" panose="02020603050405020304" pitchFamily="18" charset="0"/>
              </a:rPr>
              <a:t>Stelle die Datumsscheibe auf das heutige Datum ein. Drehe die Erde so, dass in Deutschland die Sonne aufgeht. </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Setze die Horizontscheibe mit der Schattenfigur auf Deutschland. </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Messe die Schattenlänge in Deutschland am heutigen Morgen mit einem Maßband.</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Betrachte im Internet unter https://www.sonnenverlauf.de die Höhe des Sonnenstands am heutigen Morgen.</a:t>
            </a:r>
          </a:p>
          <a:p>
            <a:pPr marL="228600" indent="-228600" algn="just">
              <a:lnSpc>
                <a:spcPct val="150000"/>
              </a:lnSpc>
              <a:buFontTx/>
              <a:buAutoNum type="arabicPeriod" startAt="5"/>
            </a:pPr>
            <a:r>
              <a:rPr lang="de-DE" sz="1200" dirty="0">
                <a:latin typeface="Comic Sans MS" panose="030F0702030302020204" pitchFamily="66" charset="0"/>
                <a:cs typeface="Times New Roman" panose="02020603050405020304" pitchFamily="18" charset="0"/>
              </a:rPr>
              <a:t>Drehe die Erde noch ein Stück weiter, um am Vormittag anzukommen.</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Messe die Schattenlänge in Deutschland am heutigen Vormittag mit einem Maßband.</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Betrachte im Internet https://www.sonnenverlauf.de die Höhe des Sonnenstands am heutigen Vormittag.</a:t>
            </a:r>
          </a:p>
          <a:p>
            <a:pPr marL="228600" indent="-228600" algn="just">
              <a:lnSpc>
                <a:spcPct val="150000"/>
              </a:lnSpc>
              <a:buAutoNum type="arabicPeriod" startAt="5"/>
            </a:pPr>
            <a:r>
              <a:rPr lang="de-DE" sz="1200" dirty="0">
                <a:latin typeface="Comic Sans MS" panose="030F0702030302020204" pitchFamily="66" charset="0"/>
                <a:cs typeface="Times New Roman" panose="02020603050405020304" pitchFamily="18" charset="0"/>
              </a:rPr>
              <a:t>Bestätigt sich der Zusammenhang zwischen der Höhe des Sonnenstands und der Schattenlänge aus unserem Versuch? Kreuze an.</a:t>
            </a:r>
          </a:p>
          <a:p>
            <a:pPr marL="228600" indent="-228600" algn="just">
              <a:lnSpc>
                <a:spcPct val="150000"/>
              </a:lnSpc>
              <a:buAutoNum type="arabicPeriod" startAt="5"/>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   		ja 					nein</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 Wie unterscheidet sich das Modell von </a:t>
            </a:r>
            <a:r>
              <a:rPr lang="de-DE" sz="1200">
                <a:latin typeface="Comic Sans MS" panose="030F0702030302020204" pitchFamily="66" charset="0"/>
                <a:cs typeface="Times New Roman" panose="02020603050405020304" pitchFamily="18" charset="0"/>
              </a:rPr>
              <a:t>der Realität? </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Wir besprechen die Ergebnisse.</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6" name="Grafik 5" descr="Kundenbewertung mit einfarbiger Füllung">
            <a:extLst>
              <a:ext uri="{FF2B5EF4-FFF2-40B4-BE49-F238E27FC236}">
                <a16:creationId xmlns:a16="http://schemas.microsoft.com/office/drawing/2014/main" id="{94DD9F41-797C-698F-7AAA-F0366C73FD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39" y="8494371"/>
            <a:ext cx="420757" cy="420757"/>
          </a:xfrm>
          <a:prstGeom prst="rect">
            <a:avLst/>
          </a:prstGeom>
        </p:spPr>
      </p:pic>
      <p:sp>
        <p:nvSpPr>
          <p:cNvPr id="7" name="Rechteck 6">
            <a:extLst>
              <a:ext uri="{FF2B5EF4-FFF2-40B4-BE49-F238E27FC236}">
                <a16:creationId xmlns:a16="http://schemas.microsoft.com/office/drawing/2014/main" id="{D7280D61-D774-DF69-7327-EE42A5A196D3}"/>
              </a:ext>
            </a:extLst>
          </p:cNvPr>
          <p:cNvSpPr/>
          <p:nvPr/>
        </p:nvSpPr>
        <p:spPr>
          <a:xfrm>
            <a:off x="1256203" y="7173458"/>
            <a:ext cx="360000" cy="36000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918AD1BC-9A96-D546-AC1E-FB49923EFA63}"/>
              </a:ext>
            </a:extLst>
          </p:cNvPr>
          <p:cNvSpPr/>
          <p:nvPr/>
        </p:nvSpPr>
        <p:spPr>
          <a:xfrm>
            <a:off x="3581825" y="7173458"/>
            <a:ext cx="360000" cy="36000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567E30E5-7A91-9510-7284-12CB67B356D8}"/>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229624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5694059"/>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Lückentext</a:t>
            </a:r>
          </a:p>
          <a:p>
            <a:pPr algn="ctr">
              <a:lnSpc>
                <a:spcPct val="150000"/>
              </a:lnSpc>
            </a:pPr>
            <a:r>
              <a:rPr lang="de-DE" sz="1400" b="1" dirty="0">
                <a:latin typeface="Comic Sans MS" panose="030F0702030302020204" pitchFamily="66" charset="0"/>
                <a:cs typeface="Times New Roman" panose="02020603050405020304" pitchFamily="18" charset="0"/>
              </a:rPr>
              <a:t>Sonnenstand und Schattenlänge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Vervollständige den Lückentext!</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Nutze das Tellurium.</a:t>
            </a:r>
          </a:p>
          <a:p>
            <a:pPr marL="685800" lvl="1" indent="-228600" algn="just">
              <a:lnSpc>
                <a:spcPct val="150000"/>
              </a:lnSpc>
              <a:buFont typeface="+mj-lt"/>
              <a:buAutoNum type="alphaLcParenR"/>
            </a:pPr>
            <a:r>
              <a:rPr lang="de-DE" sz="1200" dirty="0">
                <a:latin typeface="Comic Sans MS" panose="030F0702030302020204" pitchFamily="66" charset="0"/>
                <a:cs typeface="Times New Roman" panose="02020603050405020304" pitchFamily="18" charset="0"/>
              </a:rPr>
              <a:t>Setze die Horizontscheibe mit der Schattenfigur auf das genannte Land.</a:t>
            </a:r>
          </a:p>
          <a:p>
            <a:pPr marL="685800" lvl="1" indent="-228600" algn="just">
              <a:lnSpc>
                <a:spcPct val="150000"/>
              </a:lnSpc>
              <a:buFont typeface="+mj-lt"/>
              <a:buAutoNum type="alphaLcParenR"/>
            </a:pPr>
            <a:r>
              <a:rPr lang="de-DE" sz="1200" dirty="0">
                <a:latin typeface="Comic Sans MS" panose="030F0702030302020204" pitchFamily="66" charset="0"/>
                <a:cs typeface="Times New Roman" panose="02020603050405020304" pitchFamily="18" charset="0"/>
              </a:rPr>
              <a:t>Verändere, wenn notwendig, die Einstellungen zur Tages- und Jahreszeit.</a:t>
            </a:r>
          </a:p>
          <a:p>
            <a:pPr marL="685800" lvl="1" indent="-228600" algn="just">
              <a:lnSpc>
                <a:spcPct val="150000"/>
              </a:lnSpc>
              <a:buFont typeface="+mj-lt"/>
              <a:buAutoNum type="alphaLcParenR"/>
            </a:pPr>
            <a:r>
              <a:rPr lang="de-DE" sz="1200" dirty="0">
                <a:latin typeface="Comic Sans MS" panose="030F0702030302020204" pitchFamily="66" charset="0"/>
                <a:cs typeface="Times New Roman" panose="02020603050405020304" pitchFamily="18" charset="0"/>
              </a:rPr>
              <a:t>Messe die Schattenlänge mit einem Maßband, um die verschiedenen Schattenlängen miteinander vergleich zu können.</a:t>
            </a:r>
          </a:p>
          <a:p>
            <a:pPr marL="228600" indent="-228600" algn="just">
              <a:lnSpc>
                <a:spcPct val="150000"/>
              </a:lnSpc>
              <a:buFont typeface="+mj-lt"/>
              <a:buAutoNum type="arabicPeriod"/>
            </a:pPr>
            <a:r>
              <a:rPr lang="de-DE" sz="1200" dirty="0">
                <a:latin typeface="Comic Sans MS" panose="030F0702030302020204" pitchFamily="66" charset="0"/>
                <a:cs typeface="Times New Roman" panose="02020603050405020304" pitchFamily="18" charset="0"/>
              </a:rPr>
              <a:t>Denke an unseren Versuch zurück. Leite die Höhe des Sonnenstandes aus der Schattenlänge ab. </a:t>
            </a:r>
          </a:p>
          <a:p>
            <a:pPr marL="228600" indent="-228600" algn="just">
              <a:lnSpc>
                <a:spcPct val="150000"/>
              </a:lnSpc>
              <a:buFont typeface="+mj-lt"/>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Wir besprechen den Lückentext.</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3" name="Grafik 2" descr="Bleistift mit einfarbiger Füllung">
            <a:extLst>
              <a:ext uri="{FF2B5EF4-FFF2-40B4-BE49-F238E27FC236}">
                <a16:creationId xmlns:a16="http://schemas.microsoft.com/office/drawing/2014/main" id="{4E802D25-06BE-BA8A-7D51-D4BC431DAE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5139" y="1707561"/>
            <a:ext cx="420757" cy="420757"/>
          </a:xfrm>
          <a:prstGeom prst="rect">
            <a:avLst/>
          </a:prstGeom>
        </p:spPr>
      </p:pic>
      <p:pic>
        <p:nvPicPr>
          <p:cNvPr id="5" name="Grafik 4" descr="Prost mit einfarbiger Füllung">
            <a:extLst>
              <a:ext uri="{FF2B5EF4-FFF2-40B4-BE49-F238E27FC236}">
                <a16:creationId xmlns:a16="http://schemas.microsoft.com/office/drawing/2014/main" id="{2A3E4F10-BB6E-52A5-7A8A-87F17DB08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139" y="2128318"/>
            <a:ext cx="420757" cy="420757"/>
          </a:xfrm>
          <a:prstGeom prst="rect">
            <a:avLst/>
          </a:prstGeom>
        </p:spPr>
      </p:pic>
      <p:pic>
        <p:nvPicPr>
          <p:cNvPr id="9" name="Grafik 8" descr="Kundenbewertung mit einfarbiger Füllung">
            <a:extLst>
              <a:ext uri="{FF2B5EF4-FFF2-40B4-BE49-F238E27FC236}">
                <a16:creationId xmlns:a16="http://schemas.microsoft.com/office/drawing/2014/main" id="{A51071C5-F9C6-3C2F-3D46-9EB568B0A9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139" y="4953000"/>
            <a:ext cx="420757" cy="420757"/>
          </a:xfrm>
          <a:prstGeom prst="rect">
            <a:avLst/>
          </a:prstGeom>
        </p:spPr>
      </p:pic>
      <p:sp>
        <p:nvSpPr>
          <p:cNvPr id="6" name="Textfeld 5">
            <a:extLst>
              <a:ext uri="{FF2B5EF4-FFF2-40B4-BE49-F238E27FC236}">
                <a16:creationId xmlns:a16="http://schemas.microsoft.com/office/drawing/2014/main" id="{F1F4E57B-8CD4-B66E-7103-27ACC1EAEDBE}"/>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62346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63600" cy="9572044"/>
          </a:xfrm>
          <a:prstGeom prst="rect">
            <a:avLst/>
          </a:prstGeom>
          <a:noFill/>
        </p:spPr>
        <p:txBody>
          <a:bodyPr wrap="square" rtlCol="0">
            <a:spAutoFit/>
          </a:bodyPr>
          <a:lstStyle/>
          <a:p>
            <a:pPr algn="just">
              <a:lnSpc>
                <a:spcPct val="150000"/>
              </a:lnSpc>
            </a:pPr>
            <a:r>
              <a:rPr lang="de-DE" sz="1200" dirty="0">
                <a:latin typeface="Comic Sans MS" panose="030F0702030302020204" pitchFamily="66" charset="0"/>
                <a:cs typeface="Times New Roman" panose="02020603050405020304" pitchFamily="18" charset="0"/>
              </a:rPr>
              <a:t>Name:</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Datum:</a:t>
            </a:r>
            <a:r>
              <a:rPr lang="de-DE" sz="1200" u="sng" dirty="0">
                <a:latin typeface="Comic Sans MS" panose="030F0702030302020204" pitchFamily="66" charset="0"/>
                <a:cs typeface="Times New Roman" panose="02020603050405020304" pitchFamily="18" charset="0"/>
              </a:rPr>
              <a:t>			</a:t>
            </a:r>
            <a:endParaRPr lang="de-DE" sz="1200" dirty="0">
              <a:latin typeface="Comic Sans MS" panose="030F0702030302020204" pitchFamily="66" charset="0"/>
              <a:cs typeface="Times New Roman" panose="02020603050405020304" pitchFamily="18"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Lückentext</a:t>
            </a:r>
          </a:p>
          <a:p>
            <a:pPr algn="ctr">
              <a:lnSpc>
                <a:spcPct val="150000"/>
              </a:lnSpc>
            </a:pPr>
            <a:r>
              <a:rPr lang="de-DE" sz="1400" b="1" dirty="0">
                <a:latin typeface="Comic Sans MS" panose="030F0702030302020204" pitchFamily="66" charset="0"/>
                <a:cs typeface="Times New Roman" panose="02020603050405020304" pitchFamily="18" charset="0"/>
              </a:rPr>
              <a:t>Sonnenstand und Schattenlänge</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Mein Schatten wird bei uns in Deutschland bis zum Mittag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a:t>
            </a:r>
          </a:p>
          <a:p>
            <a:pPr algn="just">
              <a:lnSpc>
                <a:spcPct val="150000"/>
              </a:lnSpc>
            </a:pPr>
            <a:r>
              <a:rPr lang="de-DE" sz="1200" dirty="0">
                <a:latin typeface="Comic Sans MS" panose="030F0702030302020204" pitchFamily="66" charset="0"/>
                <a:cs typeface="Times New Roman" panose="02020603050405020304" pitchFamily="18" charset="0"/>
              </a:rPr>
              <a:t>Die Höhe des Sonnenstands nimmt bei uns in Deutschland bis zum Mittag also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t>
            </a:r>
          </a:p>
          <a:p>
            <a:pPr algn="just">
              <a:lnSpc>
                <a:spcPct val="150000"/>
              </a:lnSpc>
            </a:pPr>
            <a:r>
              <a:rPr lang="de-DE" sz="1200" dirty="0">
                <a:latin typeface="Comic Sans MS" panose="030F0702030302020204" pitchFamily="66" charset="0"/>
                <a:cs typeface="Times New Roman" panose="02020603050405020304" pitchFamily="18" charset="0"/>
              </a:rPr>
              <a:t>Mein Schatten wird bei uns in Deutschland ab dem Mittag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a:t>
            </a:r>
          </a:p>
          <a:p>
            <a:pPr algn="just">
              <a:lnSpc>
                <a:spcPct val="150000"/>
              </a:lnSpc>
            </a:pPr>
            <a:r>
              <a:rPr lang="de-DE" sz="1200" dirty="0">
                <a:latin typeface="Comic Sans MS" panose="030F0702030302020204" pitchFamily="66" charset="0"/>
                <a:cs typeface="Times New Roman" panose="02020603050405020304" pitchFamily="18" charset="0"/>
              </a:rPr>
              <a:t>Die Höhe des Sonnenstands nimmt bei uns in Deutschland ab dem Mittag also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t>
            </a:r>
          </a:p>
          <a:p>
            <a:pPr algn="just">
              <a:lnSpc>
                <a:spcPct val="150000"/>
              </a:lnSpc>
            </a:pPr>
            <a:r>
              <a:rPr lang="de-DE" sz="1200" dirty="0">
                <a:latin typeface="Comic Sans MS" panose="030F0702030302020204" pitchFamily="66" charset="0"/>
                <a:cs typeface="Times New Roman" panose="02020603050405020304" pitchFamily="18" charset="0"/>
              </a:rPr>
              <a:t>Diese Feststellung gilt für alle Jahreszeiten.</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Mein Schatten ist bei uns in Deutschland im Sommer am Mittag </a:t>
            </a:r>
          </a:p>
          <a:p>
            <a:pPr algn="just">
              <a:lnSpc>
                <a:spcPct val="150000"/>
              </a:lnSpc>
            </a:pP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im Winter. Die Sonne steht bei uns in Deutschland im Sommer am Mittag also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im Winter.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In Ägypten ist mein Schatten im Sommer am Mittag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in Deutschland. Die Sonne steht in Ägypten im Sommer am Mittag also </a:t>
            </a:r>
          </a:p>
          <a:p>
            <a:pPr algn="just">
              <a:lnSpc>
                <a:spcPct val="150000"/>
              </a:lnSpc>
            </a:pP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in Deutschland.</a:t>
            </a:r>
          </a:p>
          <a:p>
            <a:pPr algn="just">
              <a:lnSpc>
                <a:spcPct val="150000"/>
              </a:lnSpc>
            </a:pPr>
            <a:r>
              <a:rPr lang="de-DE" sz="1200" dirty="0">
                <a:latin typeface="Comic Sans MS" panose="030F0702030302020204" pitchFamily="66" charset="0"/>
                <a:cs typeface="Times New Roman" panose="02020603050405020304" pitchFamily="18" charset="0"/>
              </a:rPr>
              <a:t>In Island ist mein Schatten im Sommer am Mittag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in Deutschland. Die Sonne steht in Island im Sommer am Mittag also</a:t>
            </a:r>
          </a:p>
          <a:p>
            <a:pPr algn="just">
              <a:lnSpc>
                <a:spcPct val="150000"/>
              </a:lnSpc>
            </a:pP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als in Deutschland.</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b="1" dirty="0">
                <a:latin typeface="Comic Sans MS" panose="030F0702030302020204" pitchFamily="66" charset="0"/>
                <a:cs typeface="Times New Roman" panose="02020603050405020304" pitchFamily="18" charset="0"/>
              </a:rPr>
              <a:t>Merke</a:t>
            </a:r>
            <a:r>
              <a:rPr lang="de-DE" sz="1200" dirty="0">
                <a:latin typeface="Comic Sans MS" panose="030F0702030302020204" pitchFamily="66" charset="0"/>
                <a:cs typeface="Times New Roman" panose="02020603050405020304" pitchFamily="18" charset="0"/>
              </a:rPr>
              <a:t>: Die Schattenlänge ist abhängig von der Höhe des Sonnenstands. </a:t>
            </a:r>
          </a:p>
          <a:p>
            <a:pPr algn="just">
              <a:lnSpc>
                <a:spcPct val="150000"/>
              </a:lnSpc>
            </a:pPr>
            <a:r>
              <a:rPr lang="de-DE" sz="1200" dirty="0">
                <a:latin typeface="Comic Sans MS" panose="030F0702030302020204" pitchFamily="66" charset="0"/>
                <a:cs typeface="Times New Roman" panose="02020603050405020304" pitchFamily="18" charset="0"/>
              </a:rPr>
              <a:t>Je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die Sonne steht, desto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ist mein Schatten! Und umgekehrt: Je </a:t>
            </a: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die Sonne steht, desto </a:t>
            </a:r>
          </a:p>
          <a:p>
            <a:pPr algn="just">
              <a:lnSpc>
                <a:spcPct val="150000"/>
              </a:lnSpc>
            </a:pPr>
            <a:r>
              <a:rPr lang="de-DE" sz="1200" u="sng" dirty="0">
                <a:latin typeface="Comic Sans MS" panose="030F0702030302020204" pitchFamily="66" charset="0"/>
                <a:cs typeface="Times New Roman" panose="02020603050405020304" pitchFamily="18" charset="0"/>
              </a:rPr>
              <a:t>			</a:t>
            </a:r>
            <a:r>
              <a:rPr lang="de-DE" sz="1200" dirty="0">
                <a:latin typeface="Comic Sans MS" panose="030F0702030302020204" pitchFamily="66" charset="0"/>
                <a:cs typeface="Times New Roman" panose="02020603050405020304" pitchFamily="18" charset="0"/>
              </a:rPr>
              <a:t> ist mein Schatten!</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ctr">
              <a:lnSpc>
                <a:spcPct val="150000"/>
              </a:lnSpc>
            </a:pPr>
            <a:endParaRPr lang="de-DE" sz="1200" dirty="0">
              <a:latin typeface="Comic Sans MS" panose="030F0702030302020204" pitchFamily="66" charset="0"/>
              <a:cs typeface="Times New Roman" panose="02020603050405020304" pitchFamily="18" charset="0"/>
            </a:endParaRPr>
          </a:p>
          <a:p>
            <a:pPr algn="ctr">
              <a:lnSpc>
                <a:spcPct val="150000"/>
              </a:lnSpc>
            </a:pPr>
            <a:r>
              <a:rPr lang="de-DE" sz="1200" dirty="0">
                <a:latin typeface="Comic Sans MS" panose="030F0702030302020204" pitchFamily="66" charset="0"/>
                <a:cs typeface="Times New Roman" panose="02020603050405020304" pitchFamily="18" charset="0"/>
              </a:rPr>
              <a:t>4x kürzer, 3x länger, 1x zu, 1x ab, 3x höher, 2x niedriger</a:t>
            </a: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sp>
        <p:nvSpPr>
          <p:cNvPr id="8" name="Rechteck: abgerundete Ecken 7">
            <a:extLst>
              <a:ext uri="{FF2B5EF4-FFF2-40B4-BE49-F238E27FC236}">
                <a16:creationId xmlns:a16="http://schemas.microsoft.com/office/drawing/2014/main" id="{1B6A5969-2EA2-C672-B95B-C51B5FC87748}"/>
              </a:ext>
            </a:extLst>
          </p:cNvPr>
          <p:cNvSpPr/>
          <p:nvPr/>
        </p:nvSpPr>
        <p:spPr>
          <a:xfrm>
            <a:off x="1262268" y="8823387"/>
            <a:ext cx="4333461" cy="523220"/>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A077F848-359A-6F78-9BBE-04135FB3D859}"/>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735511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797200" y="1149086"/>
            <a:ext cx="5263600" cy="2185406"/>
          </a:xfrm>
          <a:prstGeom prst="rect">
            <a:avLst/>
          </a:prstGeom>
          <a:noFill/>
        </p:spPr>
        <p:txBody>
          <a:bodyPr wrap="square" rtlCol="0">
            <a:spAutoFit/>
          </a:bodyPr>
          <a:lstStyle/>
          <a:p>
            <a:r>
              <a:rPr lang="de-DE" sz="1200" dirty="0">
                <a:effectLst/>
                <a:latin typeface="Arial" panose="020B0604020202020204" pitchFamily="34" charset="0"/>
              </a:rPr>
              <a:t>Dieses Werk kann unter </a:t>
            </a:r>
            <a:r>
              <a:rPr lang="de-DE" sz="1200" dirty="0">
                <a:effectLst/>
                <a:latin typeface="Arial" panose="020B0604020202020204" pitchFamily="34" charset="0"/>
                <a:hlinkClick r:id="rId2"/>
              </a:rPr>
              <a:t>einer Creative Commons Namensnennung – Weitergabe unter gleichen Bedingungen 4.0 Lizenz genutzt werden. (CC BY-NC-SA 4.0)</a:t>
            </a:r>
            <a:endParaRPr lang="de-DE" sz="1200" dirty="0">
              <a:effectLst/>
              <a:latin typeface="Arial" panose="020B0604020202020204" pitchFamily="34" charset="0"/>
            </a:endParaRPr>
          </a:p>
          <a:p>
            <a:endParaRPr lang="de-DE" sz="1200" dirty="0">
              <a:effectLst/>
              <a:latin typeface="Arial" panose="020B0604020202020204" pitchFamily="34" charset="0"/>
            </a:endParaRPr>
          </a:p>
          <a:p>
            <a:endParaRPr lang="de-DE" sz="1200" dirty="0">
              <a:effectLst/>
              <a:latin typeface="Arial" panose="020B0604020202020204" pitchFamily="34" charset="0"/>
            </a:endParaRPr>
          </a:p>
          <a:p>
            <a:endParaRPr lang="de-DE" sz="1200" dirty="0">
              <a:effectLst/>
              <a:latin typeface="Arial" panose="020B0604020202020204" pitchFamily="34" charset="0"/>
            </a:endParaRPr>
          </a:p>
          <a:p>
            <a:r>
              <a:rPr lang="de-DE" sz="1200" dirty="0">
                <a:effectLst/>
                <a:latin typeface="Arial" panose="020B0604020202020204" pitchFamily="34" charset="0"/>
                <a:hlinkClick r:id="rId3"/>
              </a:rPr>
              <a:t>https://doi.org/10.17185/duepublico/81677</a:t>
            </a:r>
            <a:endParaRPr lang="de-DE" sz="1200" dirty="0">
              <a:effectLst/>
              <a:latin typeface="Arial" panose="020B0604020202020204" pitchFamily="34" charset="0"/>
            </a:endParaRPr>
          </a:p>
          <a:p>
            <a:pPr algn="ctr">
              <a:lnSpc>
                <a:spcPct val="150000"/>
              </a:lnSpc>
            </a:pPr>
            <a:endParaRPr lang="de-DE" sz="1200" b="1"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pic>
        <p:nvPicPr>
          <p:cNvPr id="5" name="Grafik 4">
            <a:hlinkClick r:id="rId2"/>
            <a:extLst>
              <a:ext uri="{FF2B5EF4-FFF2-40B4-BE49-F238E27FC236}">
                <a16:creationId xmlns:a16="http://schemas.microsoft.com/office/drawing/2014/main" id="{89F2F31F-D88E-4855-8550-BA9153BCD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00" y="1826924"/>
            <a:ext cx="838200" cy="295275"/>
          </a:xfrm>
          <a:prstGeom prst="rect">
            <a:avLst/>
          </a:prstGeom>
        </p:spPr>
      </p:pic>
    </p:spTree>
    <p:extLst>
      <p:ext uri="{BB962C8B-B14F-4D97-AF65-F5344CB8AC3E}">
        <p14:creationId xmlns:p14="http://schemas.microsoft.com/office/powerpoint/2010/main" val="185966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341212"/>
          </a:xfrm>
          <a:prstGeom prst="rect">
            <a:avLst/>
          </a:prstGeom>
          <a:noFill/>
        </p:spPr>
        <p:txBody>
          <a:bodyPr wrap="square" rtlCol="0">
            <a:spAutoFit/>
          </a:bodyPr>
          <a:lstStyle/>
          <a:p>
            <a:pPr algn="ctr">
              <a:lnSpc>
                <a:spcPct val="150000"/>
              </a:lnSpc>
            </a:pPr>
            <a:endParaRPr lang="de-DE" sz="1400" b="1"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Unterrichtseinheit zum Thema </a:t>
            </a:r>
          </a:p>
          <a:p>
            <a:pPr algn="ctr">
              <a:lnSpc>
                <a:spcPct val="150000"/>
              </a:lnSpc>
            </a:pPr>
            <a:r>
              <a:rPr lang="de-DE" sz="1400" b="1" i="1" dirty="0">
                <a:latin typeface="Comic Sans MS" panose="030F0702030302020204" pitchFamily="66" charset="0"/>
                <a:cs typeface="Times New Roman" panose="02020603050405020304" pitchFamily="18" charset="0"/>
              </a:rPr>
              <a:t>Sonnenstand und Schattenlänge</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dirty="0">
                <a:latin typeface="Comic Sans MS" panose="030F0702030302020204" pitchFamily="66" charset="0"/>
                <a:cs typeface="Times New Roman" panose="02020603050405020304" pitchFamily="18" charset="0"/>
              </a:rPr>
              <a:t>Das vorliegende Materialpaket umfasst Materialien für eine Unterrichtseinheit zum Thema </a:t>
            </a:r>
            <a:r>
              <a:rPr lang="de-DE" sz="1200" i="1" dirty="0">
                <a:latin typeface="Comic Sans MS" panose="030F0702030302020204" pitchFamily="66" charset="0"/>
                <a:cs typeface="Times New Roman" panose="02020603050405020304" pitchFamily="18" charset="0"/>
              </a:rPr>
              <a:t>Sonnenstand und Schattenlänge</a:t>
            </a:r>
            <a:r>
              <a:rPr lang="de-DE" sz="1200" dirty="0">
                <a:latin typeface="Comic Sans MS" panose="030F0702030302020204" pitchFamily="66" charset="0"/>
                <a:cs typeface="Times New Roman" panose="02020603050405020304" pitchFamily="18" charset="0"/>
              </a:rPr>
              <a:t>. Im Zentrum steht der Zusammenhang von Sonnenstand und Schattenlänge. Das Materialpaket ist für den Einsatz im Sachunterricht in einer 3./4. Klasse der Primarstufe entwickelt worden. Unter der Berücksichtigung der Lizenz (CC BY-SA 4.0) darf das Material verwendet werden. Die Lizenzbedingungen finden Sie hier: </a:t>
            </a:r>
            <a:r>
              <a:rPr lang="de-DE" sz="1200" b="0" i="0" u="sng" dirty="0">
                <a:solidFill>
                  <a:srgbClr val="0563C1"/>
                </a:solidFill>
                <a:effectLst/>
                <a:latin typeface="Comic Sans MS" panose="030F0702030302020204" pitchFamily="66" charset="0"/>
                <a:hlinkClick r:id="rId2"/>
              </a:rPr>
              <a:t>https://creativecommons.org/licenses/by-sa/4.0/</a:t>
            </a:r>
            <a:r>
              <a:rPr lang="de-DE" sz="1200" b="0" i="0" dirty="0">
                <a:solidFill>
                  <a:srgbClr val="000000"/>
                </a:solidFill>
                <a:effectLst/>
                <a:latin typeface="Comic Sans MS" panose="030F0702030302020204" pitchFamily="66" charset="0"/>
              </a:rPr>
              <a:t>.</a:t>
            </a: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b="1" dirty="0">
                <a:latin typeface="Comic Sans MS" panose="030F0702030302020204" pitchFamily="66" charset="0"/>
                <a:cs typeface="Times New Roman" panose="02020603050405020304" pitchFamily="18" charset="0"/>
              </a:rPr>
              <a:t>Das Materialpaket enthält die folgenden Materialien:</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Einheitstransparenz</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Rollenkarten für eine Gruppenarbeit mit Wächtersystem</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Prä- und Posttest: Sonnenstand und Schattenlänge</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Versuch: Sonnenstand und Schattenlänge</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Das Tellurium</a:t>
            </a:r>
          </a:p>
          <a:p>
            <a:pPr marL="228600" indent="-22860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Lückentext: Sonnenstand und Schattenlänge </a:t>
            </a:r>
          </a:p>
          <a:p>
            <a:pPr marL="228600" indent="-228600" algn="just">
              <a:lnSpc>
                <a:spcPct val="150000"/>
              </a:lnSpc>
              <a:buAutoNum type="arabicPeriod"/>
            </a:pPr>
            <a:endParaRPr lang="de-DE" sz="1200" dirty="0">
              <a:latin typeface="Comic Sans MS" panose="030F0702030302020204" pitchFamily="66" charset="0"/>
              <a:cs typeface="Times New Roman" panose="02020603050405020304" pitchFamily="18" charset="0"/>
            </a:endParaRPr>
          </a:p>
          <a:p>
            <a:pPr algn="just">
              <a:lnSpc>
                <a:spcPct val="150000"/>
              </a:lnSpc>
            </a:pPr>
            <a:r>
              <a:rPr lang="de-DE" sz="1200" b="1" dirty="0">
                <a:latin typeface="Comic Sans MS" panose="030F0702030302020204" pitchFamily="66" charset="0"/>
                <a:cs typeface="Times New Roman" panose="02020603050405020304" pitchFamily="18" charset="0"/>
              </a:rPr>
              <a:t>Zusätzlich benötigt wird folgendes Material: </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Gegenstand</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Kreide</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Sonnenbeobachtungsbrillen</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Taschenlampe</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Klebeband</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Tellurium</a:t>
            </a:r>
          </a:p>
          <a:p>
            <a:pPr marL="171450" indent="-171450" algn="just">
              <a:lnSpc>
                <a:spcPct val="150000"/>
              </a:lnSpc>
              <a:buFont typeface="Arial" panose="020B0604020202020204" pitchFamily="34" charset="0"/>
              <a:buChar char="•"/>
            </a:pPr>
            <a:r>
              <a:rPr lang="de-DE" sz="1200" dirty="0">
                <a:latin typeface="Comic Sans MS" panose="030F0702030302020204" pitchFamily="66" charset="0"/>
                <a:cs typeface="Times New Roman" panose="02020603050405020304" pitchFamily="18" charset="0"/>
              </a:rPr>
              <a:t>Internet</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sp>
        <p:nvSpPr>
          <p:cNvPr id="2" name="Textfeld 1">
            <a:extLst>
              <a:ext uri="{FF2B5EF4-FFF2-40B4-BE49-F238E27FC236}">
                <a16:creationId xmlns:a16="http://schemas.microsoft.com/office/drawing/2014/main" id="{3BFF1973-B45F-845C-37DF-E7CDCAC021FF}"/>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81012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43CF039-F891-1A04-168A-B17B5FADDC8B}"/>
              </a:ext>
            </a:extLst>
          </p:cNvPr>
          <p:cNvSpPr txBox="1"/>
          <p:nvPr/>
        </p:nvSpPr>
        <p:spPr>
          <a:xfrm>
            <a:off x="805896" y="0"/>
            <a:ext cx="5246206" cy="9618210"/>
          </a:xfrm>
          <a:prstGeom prst="rect">
            <a:avLst/>
          </a:prstGeom>
          <a:noFill/>
        </p:spPr>
        <p:txBody>
          <a:bodyPr wrap="square" rtlCol="0">
            <a:spAutoFit/>
          </a:bodyPr>
          <a:lstStyle/>
          <a:p>
            <a:pPr algn="just">
              <a:lnSpc>
                <a:spcPct val="150000"/>
              </a:lnSpc>
            </a:pPr>
            <a:endParaRPr lang="de-DE" sz="1400" dirty="0">
              <a:latin typeface="Comic Sans MS" panose="030F0702030302020204" pitchFamily="66" charset="0"/>
              <a:cs typeface="Times New Roman" panose="02020603050405020304" pitchFamily="18" charset="0"/>
            </a:endParaRPr>
          </a:p>
          <a:p>
            <a:pPr algn="ctr">
              <a:lnSpc>
                <a:spcPct val="150000"/>
              </a:lnSpc>
            </a:pPr>
            <a:r>
              <a:rPr lang="de-DE" sz="1400" b="1" dirty="0">
                <a:latin typeface="Comic Sans MS" panose="030F0702030302020204" pitchFamily="66" charset="0"/>
                <a:cs typeface="Times New Roman" panose="02020603050405020304" pitchFamily="18" charset="0"/>
              </a:rPr>
              <a:t>Unterrichtseinheit zum Thema </a:t>
            </a:r>
          </a:p>
          <a:p>
            <a:pPr algn="ctr">
              <a:lnSpc>
                <a:spcPct val="150000"/>
              </a:lnSpc>
            </a:pPr>
            <a:r>
              <a:rPr lang="de-DE" sz="1400" b="1" i="1" dirty="0">
                <a:latin typeface="Comic Sans MS" panose="030F0702030302020204" pitchFamily="66" charset="0"/>
                <a:cs typeface="Times New Roman" panose="02020603050405020304" pitchFamily="18" charset="0"/>
              </a:rPr>
              <a:t>Sonnenstand und Schattenlänge</a:t>
            </a: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a:p>
            <a:pPr algn="just">
              <a:lnSpc>
                <a:spcPct val="150000"/>
              </a:lnSpc>
            </a:pPr>
            <a:r>
              <a:rPr lang="de-DE" sz="1200" b="1" dirty="0">
                <a:latin typeface="Comic Sans MS" panose="030F0702030302020204" pitchFamily="66" charset="0"/>
                <a:cs typeface="Times New Roman" panose="02020603050405020304" pitchFamily="18" charset="0"/>
              </a:rPr>
              <a:t>Übergeordnetes Lernziel:</a:t>
            </a:r>
          </a:p>
          <a:p>
            <a:pPr algn="just">
              <a:lnSpc>
                <a:spcPct val="150000"/>
              </a:lnSpc>
            </a:pPr>
            <a:r>
              <a:rPr lang="de-DE" sz="1200" dirty="0">
                <a:latin typeface="Comic Sans MS" panose="030F0702030302020204" pitchFamily="66" charset="0"/>
                <a:cs typeface="Times New Roman" panose="02020603050405020304" pitchFamily="18" charset="0"/>
              </a:rPr>
              <a:t>Die Lernenden untersuchen die Veränderung der Höhe des Sonnenstands und die der Länge ihres Schattens im Verlauf eines Tages und vergleichen sie zu verschiedenen Jahreszeiten sowie an unterschiedlichen Orten auf der Erde, indem sie im Rahmen eines Versuchs eine Sonnenuhr nachstellen und an einem Tellurium arbeiten, um den Zusammenhang von Sonnenstand und Schattenlänge zu erläutern.</a:t>
            </a:r>
          </a:p>
          <a:p>
            <a:pPr algn="just">
              <a:lnSpc>
                <a:spcPct val="150000"/>
              </a:lnSpc>
            </a:pPr>
            <a:endParaRPr lang="de-DE" sz="1200" b="1" dirty="0">
              <a:latin typeface="Comic Sans MS" panose="030F0702030302020204" pitchFamily="66" charset="0"/>
              <a:cs typeface="Times New Roman" panose="02020603050405020304" pitchFamily="18" charset="0"/>
            </a:endParaRPr>
          </a:p>
          <a:p>
            <a:pPr algn="just">
              <a:lnSpc>
                <a:spcPct val="150000"/>
              </a:lnSpc>
            </a:pPr>
            <a:r>
              <a:rPr lang="de-DE" sz="1200" b="1" dirty="0">
                <a:latin typeface="Comic Sans MS" panose="030F0702030302020204" pitchFamily="66" charset="0"/>
                <a:cs typeface="Times New Roman" panose="02020603050405020304" pitchFamily="18" charset="0"/>
              </a:rPr>
              <a:t>Einzelne Lernziele: </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Versuch: Die Lernenden untersuchen die Veränderung der Höhe des Sonnenstands und die der Länge ihres Schattens im Verlauf des Vormittags/Tages, indem sie eine Sonnenuhr auf dem Schulhof oder in der Klasse nachstellen, um den Zusammenhang zwischen Sonnenstand und Schattenlänge zu erläutern.</a:t>
            </a:r>
          </a:p>
          <a:p>
            <a:pPr marL="228600" indent="-228600" algn="just">
              <a:lnSpc>
                <a:spcPct val="150000"/>
              </a:lnSpc>
              <a:buAutoNum type="arabicPeriod"/>
            </a:pPr>
            <a:r>
              <a:rPr lang="de-DE" sz="1200" dirty="0">
                <a:latin typeface="Comic Sans MS" panose="030F0702030302020204" pitchFamily="66" charset="0"/>
                <a:cs typeface="Times New Roman" panose="02020603050405020304" pitchFamily="18" charset="0"/>
              </a:rPr>
              <a:t>Das Tellurium: Die Lernenden beschreiben und verwenden das Tellurium, indem sie das Tellurium betrachten, dessen Bestandteile nennen und Arbeitsanweisungen am Tellurium ausführen, um das Tellurium zur Erforschung astronomischer Phänomene zu nutzen.</a:t>
            </a:r>
          </a:p>
          <a:p>
            <a:pPr marL="228600" indent="-228600" algn="just">
              <a:lnSpc>
                <a:spcPct val="150000"/>
              </a:lnSpc>
              <a:buFont typeface="+mj-lt"/>
              <a:buAutoNum type="arabicPeriod" startAt="3"/>
            </a:pPr>
            <a:r>
              <a:rPr lang="de-DE" sz="1200" dirty="0">
                <a:latin typeface="Comic Sans MS" panose="030F0702030302020204" pitchFamily="66" charset="0"/>
                <a:cs typeface="Times New Roman" panose="02020603050405020304" pitchFamily="18" charset="0"/>
              </a:rPr>
              <a:t>Lückentext: Die Lernenden untersuchen die Veränderung der Höhe des Sonnenstands und die der Länge ihres Schattens im Verlauf eines Tages und vergleichen sie zu verschiedenen Jahreszeiten sowie an unterschiedlichen Orten auf der Erde, indem sie mithilfe der Versuchsergebnisse und dem Tellurium einen Lückentext ausfüllen, um den Zusammenhang von Sonnenstand und Schattenlänge zu erläutern. </a:t>
            </a:r>
          </a:p>
          <a:p>
            <a:pPr algn="just">
              <a:lnSpc>
                <a:spcPct val="150000"/>
              </a:lnSpc>
            </a:pPr>
            <a:endParaRPr lang="de-DE" sz="1200" dirty="0">
              <a:latin typeface="Comic Sans MS" panose="030F0702030302020204" pitchFamily="66" charset="0"/>
              <a:cs typeface="Times New Roman" panose="02020603050405020304" pitchFamily="18" charset="0"/>
            </a:endParaRPr>
          </a:p>
          <a:p>
            <a:pPr algn="just">
              <a:lnSpc>
                <a:spcPct val="150000"/>
              </a:lnSpc>
            </a:pPr>
            <a:endParaRPr lang="de-DE" sz="1200" u="sng" dirty="0">
              <a:latin typeface="Comic Sans MS" panose="030F0702030302020204" pitchFamily="66" charset="0"/>
              <a:cs typeface="Times New Roman" panose="02020603050405020304" pitchFamily="18" charset="0"/>
            </a:endParaRPr>
          </a:p>
        </p:txBody>
      </p:sp>
      <p:sp>
        <p:nvSpPr>
          <p:cNvPr id="3" name="Textfeld 2">
            <a:extLst>
              <a:ext uri="{FF2B5EF4-FFF2-40B4-BE49-F238E27FC236}">
                <a16:creationId xmlns:a16="http://schemas.microsoft.com/office/drawing/2014/main" id="{693A13DD-4E2C-BA20-35A6-9A0367B638C7}"/>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660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1302023" y="1698847"/>
            <a:ext cx="4253948" cy="1569660"/>
          </a:xfrm>
          <a:prstGeom prst="rect">
            <a:avLst/>
          </a:prstGeom>
          <a:noFill/>
        </p:spPr>
        <p:txBody>
          <a:bodyPr wrap="square" rtlCol="0">
            <a:spAutoFit/>
          </a:bodyPr>
          <a:lstStyle/>
          <a:p>
            <a:pPr algn="ctr"/>
            <a:r>
              <a:rPr lang="de-DE" sz="3200" b="1" dirty="0"/>
              <a:t>Unterrichtseinheit:</a:t>
            </a:r>
          </a:p>
          <a:p>
            <a:pPr algn="ctr"/>
            <a:r>
              <a:rPr lang="de-DE" sz="3200" b="1" dirty="0"/>
              <a:t>Sonnenstand und Schattenlänge</a:t>
            </a:r>
          </a:p>
        </p:txBody>
      </p:sp>
      <p:sp>
        <p:nvSpPr>
          <p:cNvPr id="14" name="Textfeld 13">
            <a:extLst>
              <a:ext uri="{FF2B5EF4-FFF2-40B4-BE49-F238E27FC236}">
                <a16:creationId xmlns:a16="http://schemas.microsoft.com/office/drawing/2014/main" id="{F1EF3255-92E0-C17B-5F1A-39CBB10F30DD}"/>
              </a:ext>
            </a:extLst>
          </p:cNvPr>
          <p:cNvSpPr txBox="1"/>
          <p:nvPr/>
        </p:nvSpPr>
        <p:spPr>
          <a:xfrm>
            <a:off x="1302023" y="7129934"/>
            <a:ext cx="4253948" cy="584775"/>
          </a:xfrm>
          <a:prstGeom prst="rect">
            <a:avLst/>
          </a:prstGeom>
          <a:noFill/>
        </p:spPr>
        <p:txBody>
          <a:bodyPr wrap="square" rtlCol="0">
            <a:spAutoFit/>
          </a:bodyPr>
          <a:lstStyle/>
          <a:p>
            <a:pPr algn="ctr"/>
            <a:r>
              <a:rPr lang="de-DE" sz="3200" dirty="0"/>
              <a:t>Das weiß ich schon!</a:t>
            </a:r>
          </a:p>
        </p:txBody>
      </p:sp>
      <p:pic>
        <p:nvPicPr>
          <p:cNvPr id="18" name="Grafik 17" descr="Eine Glühlampe">
            <a:extLst>
              <a:ext uri="{FF2B5EF4-FFF2-40B4-BE49-F238E27FC236}">
                <a16:creationId xmlns:a16="http://schemas.microsoft.com/office/drawing/2014/main" id="{971E7694-8420-A896-7375-93C9D3DEF6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376915">
            <a:off x="-542950" y="7385320"/>
            <a:ext cx="2962321" cy="2962321"/>
          </a:xfrm>
          <a:prstGeom prst="rect">
            <a:avLst/>
          </a:prstGeom>
        </p:spPr>
      </p:pic>
      <p:sp>
        <p:nvSpPr>
          <p:cNvPr id="2" name="Textfeld 1">
            <a:extLst>
              <a:ext uri="{FF2B5EF4-FFF2-40B4-BE49-F238E27FC236}">
                <a16:creationId xmlns:a16="http://schemas.microsoft.com/office/drawing/2014/main" id="{FC15B013-36B8-DA4A-9EC9-C3A38B088F4E}"/>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96952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1302023" y="1698847"/>
            <a:ext cx="4253948" cy="1569660"/>
          </a:xfrm>
          <a:prstGeom prst="rect">
            <a:avLst/>
          </a:prstGeom>
          <a:noFill/>
        </p:spPr>
        <p:txBody>
          <a:bodyPr wrap="square" rtlCol="0">
            <a:spAutoFit/>
          </a:bodyPr>
          <a:lstStyle/>
          <a:p>
            <a:pPr algn="ctr"/>
            <a:r>
              <a:rPr lang="de-DE" sz="3200" dirty="0"/>
              <a:t>Versuch:</a:t>
            </a:r>
          </a:p>
          <a:p>
            <a:pPr algn="ctr"/>
            <a:r>
              <a:rPr lang="de-DE" sz="3200" dirty="0"/>
              <a:t>Sonnenstand und Schattenlänge </a:t>
            </a:r>
          </a:p>
        </p:txBody>
      </p:sp>
      <p:sp>
        <p:nvSpPr>
          <p:cNvPr id="14" name="Textfeld 13">
            <a:extLst>
              <a:ext uri="{FF2B5EF4-FFF2-40B4-BE49-F238E27FC236}">
                <a16:creationId xmlns:a16="http://schemas.microsoft.com/office/drawing/2014/main" id="{F1EF3255-92E0-C17B-5F1A-39CBB10F30DD}"/>
              </a:ext>
            </a:extLst>
          </p:cNvPr>
          <p:cNvSpPr txBox="1"/>
          <p:nvPr/>
        </p:nvSpPr>
        <p:spPr>
          <a:xfrm>
            <a:off x="1302023" y="7129934"/>
            <a:ext cx="4253948" cy="584775"/>
          </a:xfrm>
          <a:prstGeom prst="rect">
            <a:avLst/>
          </a:prstGeom>
          <a:noFill/>
        </p:spPr>
        <p:txBody>
          <a:bodyPr wrap="square" rtlCol="0">
            <a:spAutoFit/>
          </a:bodyPr>
          <a:lstStyle/>
          <a:p>
            <a:pPr algn="ctr"/>
            <a:r>
              <a:rPr lang="de-DE" sz="3200" dirty="0"/>
              <a:t>Das Tellurium</a:t>
            </a:r>
          </a:p>
        </p:txBody>
      </p:sp>
      <p:pic>
        <p:nvPicPr>
          <p:cNvPr id="9" name="Grafik 8" descr="Lupe mit einfarbiger Füllung">
            <a:extLst>
              <a:ext uri="{FF2B5EF4-FFF2-40B4-BE49-F238E27FC236}">
                <a16:creationId xmlns:a16="http://schemas.microsoft.com/office/drawing/2014/main" id="{170A44F1-4C4F-C311-5F4B-18A8E91479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0265" y="503583"/>
            <a:ext cx="1749554" cy="1749554"/>
          </a:xfrm>
          <a:prstGeom prst="rect">
            <a:avLst/>
          </a:prstGeom>
        </p:spPr>
      </p:pic>
      <p:pic>
        <p:nvPicPr>
          <p:cNvPr id="3" name="Grafik 2">
            <a:extLst>
              <a:ext uri="{FF2B5EF4-FFF2-40B4-BE49-F238E27FC236}">
                <a16:creationId xmlns:a16="http://schemas.microsoft.com/office/drawing/2014/main" id="{6D8CE50E-491A-A0FF-C941-EABE3881D93A}"/>
              </a:ext>
            </a:extLst>
          </p:cNvPr>
          <p:cNvPicPr>
            <a:picLocks noChangeAspect="1"/>
          </p:cNvPicPr>
          <p:nvPr/>
        </p:nvPicPr>
        <p:blipFill>
          <a:blip r:embed="rId4"/>
          <a:stretch>
            <a:fillRect/>
          </a:stretch>
        </p:blipFill>
        <p:spPr>
          <a:xfrm>
            <a:off x="2158573" y="7641717"/>
            <a:ext cx="2540848" cy="1760700"/>
          </a:xfrm>
          <a:prstGeom prst="rect">
            <a:avLst/>
          </a:prstGeom>
        </p:spPr>
      </p:pic>
      <p:sp>
        <p:nvSpPr>
          <p:cNvPr id="2" name="Textfeld 1">
            <a:extLst>
              <a:ext uri="{FF2B5EF4-FFF2-40B4-BE49-F238E27FC236}">
                <a16:creationId xmlns:a16="http://schemas.microsoft.com/office/drawing/2014/main" id="{8059A0FB-F11D-E7BE-5FFC-4C1F2798B946}"/>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8309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chemeClr val="accent4">
              <a:lumMod val="60000"/>
              <a:lumOff val="4000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1302023" y="1698847"/>
            <a:ext cx="4253948" cy="1569660"/>
          </a:xfrm>
          <a:prstGeom prst="rect">
            <a:avLst/>
          </a:prstGeom>
          <a:noFill/>
        </p:spPr>
        <p:txBody>
          <a:bodyPr wrap="square" rtlCol="0">
            <a:spAutoFit/>
          </a:bodyPr>
          <a:lstStyle/>
          <a:p>
            <a:pPr algn="ctr"/>
            <a:r>
              <a:rPr lang="de-DE" sz="3200" dirty="0"/>
              <a:t>Lückentext: </a:t>
            </a:r>
          </a:p>
          <a:p>
            <a:pPr algn="ctr"/>
            <a:r>
              <a:rPr lang="de-DE" sz="3200" dirty="0"/>
              <a:t>Sonnenstand und Schattenlänge</a:t>
            </a:r>
          </a:p>
        </p:txBody>
      </p:sp>
      <p:sp>
        <p:nvSpPr>
          <p:cNvPr id="14" name="Textfeld 13">
            <a:extLst>
              <a:ext uri="{FF2B5EF4-FFF2-40B4-BE49-F238E27FC236}">
                <a16:creationId xmlns:a16="http://schemas.microsoft.com/office/drawing/2014/main" id="{F1EF3255-92E0-C17B-5F1A-39CBB10F30DD}"/>
              </a:ext>
            </a:extLst>
          </p:cNvPr>
          <p:cNvSpPr txBox="1"/>
          <p:nvPr/>
        </p:nvSpPr>
        <p:spPr>
          <a:xfrm>
            <a:off x="1302023" y="7129936"/>
            <a:ext cx="4253948" cy="584775"/>
          </a:xfrm>
          <a:prstGeom prst="rect">
            <a:avLst/>
          </a:prstGeom>
          <a:noFill/>
        </p:spPr>
        <p:txBody>
          <a:bodyPr wrap="square" rtlCol="0">
            <a:spAutoFit/>
          </a:bodyPr>
          <a:lstStyle/>
          <a:p>
            <a:pPr algn="ctr"/>
            <a:r>
              <a:rPr lang="de-DE" sz="3200"/>
              <a:t>Das weiß </a:t>
            </a:r>
            <a:r>
              <a:rPr lang="de-DE" sz="3200" dirty="0"/>
              <a:t>ich jetzt!</a:t>
            </a:r>
          </a:p>
        </p:txBody>
      </p:sp>
      <p:pic>
        <p:nvPicPr>
          <p:cNvPr id="5" name="Grafik 4" descr="Fragezeichen mit einfarbiger Füllung">
            <a:extLst>
              <a:ext uri="{FF2B5EF4-FFF2-40B4-BE49-F238E27FC236}">
                <a16:creationId xmlns:a16="http://schemas.microsoft.com/office/drawing/2014/main" id="{35F8A839-7C50-6464-27E7-0009E0D426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06008">
            <a:off x="4422130" y="2695744"/>
            <a:ext cx="1728357" cy="1728357"/>
          </a:xfrm>
          <a:prstGeom prst="rect">
            <a:avLst/>
          </a:prstGeom>
        </p:spPr>
      </p:pic>
      <p:pic>
        <p:nvPicPr>
          <p:cNvPr id="4" name="Grafik 3" descr="Eine Glühlampe">
            <a:extLst>
              <a:ext uri="{FF2B5EF4-FFF2-40B4-BE49-F238E27FC236}">
                <a16:creationId xmlns:a16="http://schemas.microsoft.com/office/drawing/2014/main" id="{E1C89169-07E6-FEF4-774D-99BF206DBE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376915">
            <a:off x="-542950" y="7385320"/>
            <a:ext cx="2962321" cy="2962321"/>
          </a:xfrm>
          <a:prstGeom prst="rect">
            <a:avLst/>
          </a:prstGeom>
        </p:spPr>
      </p:pic>
      <p:sp>
        <p:nvSpPr>
          <p:cNvPr id="2" name="Textfeld 1">
            <a:extLst>
              <a:ext uri="{FF2B5EF4-FFF2-40B4-BE49-F238E27FC236}">
                <a16:creationId xmlns:a16="http://schemas.microsoft.com/office/drawing/2014/main" id="{ABBD8FF3-9482-2A4C-A4C7-872D4499DA25}"/>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13813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chemeClr val="accent2">
              <a:lumMod val="40000"/>
              <a:lumOff val="60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651008" y="1267959"/>
            <a:ext cx="5555977" cy="2431435"/>
          </a:xfrm>
          <a:prstGeom prst="rect">
            <a:avLst/>
          </a:prstGeom>
          <a:noFill/>
        </p:spPr>
        <p:txBody>
          <a:bodyPr wrap="square" rtlCol="0">
            <a:spAutoFit/>
          </a:bodyPr>
          <a:lstStyle/>
          <a:p>
            <a:pPr algn="ctr"/>
            <a:r>
              <a:rPr lang="de-DE" sz="2800" dirty="0">
                <a:latin typeface="Comic Sans MS" panose="030F0702030302020204" pitchFamily="66" charset="0"/>
              </a:rPr>
              <a:t>ZeitwächterIn</a:t>
            </a:r>
          </a:p>
          <a:p>
            <a:pPr algn="ctr"/>
            <a:endParaRPr lang="de-DE" sz="2000" dirty="0">
              <a:latin typeface="Comic Sans MS" panose="030F0702030302020204" pitchFamily="66" charset="0"/>
            </a:endParaRPr>
          </a:p>
          <a:p>
            <a:pPr algn="ctr"/>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Notiere dir die Uhrzeit, bis zu der ihr Zeit habt.</a:t>
            </a:r>
          </a:p>
          <a:p>
            <a:pPr marL="457200" indent="-457200" algn="just">
              <a:buAutoNum type="arabicPeriod"/>
            </a:pPr>
            <a:r>
              <a:rPr lang="de-DE" sz="2000" dirty="0">
                <a:latin typeface="Comic Sans MS" panose="030F0702030302020204" pitchFamily="66" charset="0"/>
              </a:rPr>
              <a:t>Behalte die Zeit im Auge.</a:t>
            </a:r>
          </a:p>
          <a:p>
            <a:pPr marL="457200" indent="-457200" algn="just">
              <a:buAutoNum type="arabicPeriod"/>
            </a:pPr>
            <a:r>
              <a:rPr lang="de-DE" sz="2000" dirty="0">
                <a:latin typeface="Comic Sans MS" panose="030F0702030302020204" pitchFamily="66" charset="0"/>
              </a:rPr>
              <a:t>Erwähne ab und zu die verbliebene Zeit. </a:t>
            </a:r>
          </a:p>
        </p:txBody>
      </p:sp>
      <p:sp>
        <p:nvSpPr>
          <p:cNvPr id="2" name="Textfeld 1">
            <a:extLst>
              <a:ext uri="{FF2B5EF4-FFF2-40B4-BE49-F238E27FC236}">
                <a16:creationId xmlns:a16="http://schemas.microsoft.com/office/drawing/2014/main" id="{ABBD8FF3-9482-2A4C-A4C7-872D4499DA25}"/>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pic>
        <p:nvPicPr>
          <p:cNvPr id="7" name="Grafik 6" descr="Stoppuhr mit einfarbiger Füllung">
            <a:extLst>
              <a:ext uri="{FF2B5EF4-FFF2-40B4-BE49-F238E27FC236}">
                <a16:creationId xmlns:a16="http://schemas.microsoft.com/office/drawing/2014/main" id="{7C6057DA-B652-1066-E31D-238E84685C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556786">
            <a:off x="846988" y="716614"/>
            <a:ext cx="1067694" cy="1067694"/>
          </a:xfrm>
          <a:prstGeom prst="rect">
            <a:avLst/>
          </a:prstGeom>
        </p:spPr>
      </p:pic>
      <p:pic>
        <p:nvPicPr>
          <p:cNvPr id="10" name="Grafik 9" descr="Bleistift mit einfarbiger Füllung">
            <a:extLst>
              <a:ext uri="{FF2B5EF4-FFF2-40B4-BE49-F238E27FC236}">
                <a16:creationId xmlns:a16="http://schemas.microsoft.com/office/drawing/2014/main" id="{1A96BC97-C6EB-02DC-148C-C1714982B0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2817" y="5557565"/>
            <a:ext cx="1050235" cy="1050235"/>
          </a:xfrm>
          <a:prstGeom prst="rect">
            <a:avLst/>
          </a:prstGeom>
        </p:spPr>
      </p:pic>
      <p:sp>
        <p:nvSpPr>
          <p:cNvPr id="11" name="Textfeld 10">
            <a:extLst>
              <a:ext uri="{FF2B5EF4-FFF2-40B4-BE49-F238E27FC236}">
                <a16:creationId xmlns:a16="http://schemas.microsoft.com/office/drawing/2014/main" id="{D1BC73F9-7921-7F57-25DB-AB8EBE64B847}"/>
              </a:ext>
            </a:extLst>
          </p:cNvPr>
          <p:cNvSpPr txBox="1"/>
          <p:nvPr/>
        </p:nvSpPr>
        <p:spPr>
          <a:xfrm>
            <a:off x="574397" y="6514381"/>
            <a:ext cx="5940088" cy="1815882"/>
          </a:xfrm>
          <a:prstGeom prst="rect">
            <a:avLst/>
          </a:prstGeom>
          <a:noFill/>
        </p:spPr>
        <p:txBody>
          <a:bodyPr wrap="square" rtlCol="0">
            <a:spAutoFit/>
          </a:bodyPr>
          <a:lstStyle/>
          <a:p>
            <a:pPr algn="ctr"/>
            <a:r>
              <a:rPr lang="de-DE" sz="2800" dirty="0">
                <a:latin typeface="Comic Sans MS" panose="030F0702030302020204" pitchFamily="66" charset="0"/>
              </a:rPr>
              <a:t>SchreiberIn</a:t>
            </a:r>
          </a:p>
          <a:p>
            <a:pPr algn="ctr"/>
            <a:endParaRPr lang="de-DE" sz="2000" dirty="0">
              <a:latin typeface="Comic Sans MS" panose="030F0702030302020204" pitchFamily="66" charset="0"/>
            </a:endParaRPr>
          </a:p>
          <a:p>
            <a:pPr algn="just"/>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Notiere die Ergebnisse der Gruppenarbeit.</a:t>
            </a:r>
          </a:p>
          <a:p>
            <a:pPr marL="457200" indent="-457200" algn="just">
              <a:buAutoNum type="arabicPeriod"/>
            </a:pPr>
            <a:r>
              <a:rPr lang="de-DE" sz="2000" dirty="0">
                <a:latin typeface="Comic Sans MS" panose="030F0702030302020204" pitchFamily="66" charset="0"/>
              </a:rPr>
              <a:t>Korrigiere die Ergebnisse. </a:t>
            </a:r>
          </a:p>
        </p:txBody>
      </p:sp>
    </p:spTree>
    <p:extLst>
      <p:ext uri="{BB962C8B-B14F-4D97-AF65-F5344CB8AC3E}">
        <p14:creationId xmlns:p14="http://schemas.microsoft.com/office/powerpoint/2010/main" val="269237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5">
              <a:lumMod val="40000"/>
              <a:lumOff val="6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chemeClr val="accent4">
              <a:lumMod val="40000"/>
              <a:lumOff val="60000"/>
            </a:schemeClr>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651002" y="1109085"/>
            <a:ext cx="5555977" cy="2739211"/>
          </a:xfrm>
          <a:prstGeom prst="rect">
            <a:avLst/>
          </a:prstGeom>
          <a:noFill/>
        </p:spPr>
        <p:txBody>
          <a:bodyPr wrap="square" rtlCol="0">
            <a:spAutoFit/>
          </a:bodyPr>
          <a:lstStyle/>
          <a:p>
            <a:pPr algn="ctr"/>
            <a:r>
              <a:rPr lang="de-DE" sz="2800" dirty="0">
                <a:latin typeface="Comic Sans MS" panose="030F0702030302020204" pitchFamily="66" charset="0"/>
              </a:rPr>
              <a:t>AufgabenmanagerIn</a:t>
            </a:r>
          </a:p>
          <a:p>
            <a:pPr algn="ctr"/>
            <a:endParaRPr lang="de-DE" sz="2000" dirty="0">
              <a:latin typeface="Comic Sans MS" panose="030F0702030302020204" pitchFamily="66" charset="0"/>
            </a:endParaRPr>
          </a:p>
          <a:p>
            <a:pPr algn="ctr"/>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Lese die Aufgaben Schritt für Schritt vor.</a:t>
            </a:r>
          </a:p>
          <a:p>
            <a:pPr marL="457200" indent="-457200" algn="just">
              <a:buAutoNum type="arabicPeriod"/>
            </a:pPr>
            <a:r>
              <a:rPr lang="de-DE" sz="2000" dirty="0">
                <a:latin typeface="Comic Sans MS" panose="030F0702030302020204" pitchFamily="66" charset="0"/>
              </a:rPr>
              <a:t>Versehe die erledigten Aufgaben mit einem Häkchen. </a:t>
            </a:r>
          </a:p>
          <a:p>
            <a:pPr marL="457200" indent="-457200" algn="just">
              <a:buAutoNum type="arabicPeriod"/>
            </a:pPr>
            <a:r>
              <a:rPr lang="de-DE" sz="2000" dirty="0">
                <a:latin typeface="Comic Sans MS" panose="030F0702030302020204" pitchFamily="66" charset="0"/>
              </a:rPr>
              <a:t>Markiere übersprungene Aufgaben. </a:t>
            </a:r>
          </a:p>
        </p:txBody>
      </p:sp>
      <p:sp>
        <p:nvSpPr>
          <p:cNvPr id="2" name="Textfeld 1">
            <a:extLst>
              <a:ext uri="{FF2B5EF4-FFF2-40B4-BE49-F238E27FC236}">
                <a16:creationId xmlns:a16="http://schemas.microsoft.com/office/drawing/2014/main" id="{ABBD8FF3-9482-2A4C-A4C7-872D4499DA25}"/>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D1BC73F9-7921-7F57-25DB-AB8EBE64B847}"/>
              </a:ext>
            </a:extLst>
          </p:cNvPr>
          <p:cNvSpPr txBox="1"/>
          <p:nvPr/>
        </p:nvSpPr>
        <p:spPr>
          <a:xfrm>
            <a:off x="574391" y="6206604"/>
            <a:ext cx="5709201" cy="2431435"/>
          </a:xfrm>
          <a:prstGeom prst="rect">
            <a:avLst/>
          </a:prstGeom>
          <a:noFill/>
        </p:spPr>
        <p:txBody>
          <a:bodyPr wrap="square" rtlCol="0">
            <a:spAutoFit/>
          </a:bodyPr>
          <a:lstStyle/>
          <a:p>
            <a:pPr algn="ctr"/>
            <a:r>
              <a:rPr lang="de-DE" sz="2800" dirty="0">
                <a:latin typeface="Comic Sans MS" panose="030F0702030302020204" pitchFamily="66" charset="0"/>
              </a:rPr>
              <a:t>ModellmanagerIn</a:t>
            </a:r>
          </a:p>
          <a:p>
            <a:pPr algn="ctr"/>
            <a:endParaRPr lang="de-DE" sz="2000" dirty="0">
              <a:latin typeface="Comic Sans MS" panose="030F0702030302020204" pitchFamily="66" charset="0"/>
            </a:endParaRPr>
          </a:p>
          <a:p>
            <a:pPr algn="just"/>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Erinnere dich an den angemessenen Umgang mit einem Modell.</a:t>
            </a:r>
          </a:p>
          <a:p>
            <a:pPr marL="457200" indent="-457200" algn="just">
              <a:buAutoNum type="arabicPeriod"/>
            </a:pPr>
            <a:r>
              <a:rPr lang="de-DE" sz="2000" dirty="0">
                <a:latin typeface="Comic Sans MS" panose="030F0702030302020204" pitchFamily="66" charset="0"/>
              </a:rPr>
              <a:t>Mache dich mit dem Modell vertraut.</a:t>
            </a:r>
          </a:p>
          <a:p>
            <a:pPr marL="457200" indent="-457200" algn="just">
              <a:buAutoNum type="arabicPeriod"/>
            </a:pPr>
            <a:r>
              <a:rPr lang="de-DE" sz="2000" dirty="0">
                <a:latin typeface="Comic Sans MS" panose="030F0702030302020204" pitchFamily="66" charset="0"/>
              </a:rPr>
              <a:t>Führe die Handlungen am Modell aus. </a:t>
            </a:r>
          </a:p>
        </p:txBody>
      </p:sp>
      <p:pic>
        <p:nvPicPr>
          <p:cNvPr id="4" name="Grafik 3" descr="Zeichensprache mit einfarbiger Füllung">
            <a:extLst>
              <a:ext uri="{FF2B5EF4-FFF2-40B4-BE49-F238E27FC236}">
                <a16:creationId xmlns:a16="http://schemas.microsoft.com/office/drawing/2014/main" id="{48FA3733-75C3-E2A6-A380-B632E191F0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883467">
            <a:off x="4858324" y="5426548"/>
            <a:ext cx="1233011" cy="1233011"/>
          </a:xfrm>
          <a:prstGeom prst="rect">
            <a:avLst/>
          </a:prstGeom>
        </p:spPr>
      </p:pic>
      <p:pic>
        <p:nvPicPr>
          <p:cNvPr id="9" name="Grafik 8" descr="Prüfliste mit einfarbiger Füllung">
            <a:extLst>
              <a:ext uri="{FF2B5EF4-FFF2-40B4-BE49-F238E27FC236}">
                <a16:creationId xmlns:a16="http://schemas.microsoft.com/office/drawing/2014/main" id="{4D7F3290-34D0-1CE6-B44F-3D94972E36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83822">
            <a:off x="772965" y="593106"/>
            <a:ext cx="914400" cy="914400"/>
          </a:xfrm>
          <a:prstGeom prst="rect">
            <a:avLst/>
          </a:prstGeom>
        </p:spPr>
      </p:pic>
    </p:spTree>
    <p:extLst>
      <p:ext uri="{BB962C8B-B14F-4D97-AF65-F5344CB8AC3E}">
        <p14:creationId xmlns:p14="http://schemas.microsoft.com/office/powerpoint/2010/main" val="356410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95CD5F23-E229-CCB8-8C94-F862A67BE38B}"/>
              </a:ext>
            </a:extLst>
          </p:cNvPr>
          <p:cNvSpPr/>
          <p:nvPr/>
        </p:nvSpPr>
        <p:spPr>
          <a:xfrm>
            <a:off x="574398" y="385531"/>
            <a:ext cx="5709201" cy="4196293"/>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360BFC56-DE25-1DB5-B651-208C5550240A}"/>
              </a:ext>
            </a:extLst>
          </p:cNvPr>
          <p:cNvSpPr/>
          <p:nvPr/>
        </p:nvSpPr>
        <p:spPr>
          <a:xfrm>
            <a:off x="574397" y="5324176"/>
            <a:ext cx="5709201" cy="4196293"/>
          </a:xfrm>
          <a:prstGeom prst="roundRect">
            <a:avLst/>
          </a:prstGeom>
          <a:solidFill>
            <a:srgbClr val="C198E0"/>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7C23F7C3-61AC-6DA6-1145-9EBCCBD090FE}"/>
              </a:ext>
            </a:extLst>
          </p:cNvPr>
          <p:cNvCxnSpPr/>
          <p:nvPr/>
        </p:nvCxnSpPr>
        <p:spPr>
          <a:xfrm>
            <a:off x="0" y="4962939"/>
            <a:ext cx="685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57E99D9-1FF1-ED28-23BD-16CC26F72284}"/>
              </a:ext>
            </a:extLst>
          </p:cNvPr>
          <p:cNvSpPr txBox="1"/>
          <p:nvPr/>
        </p:nvSpPr>
        <p:spPr>
          <a:xfrm>
            <a:off x="651006" y="1421848"/>
            <a:ext cx="5555977" cy="2123658"/>
          </a:xfrm>
          <a:prstGeom prst="rect">
            <a:avLst/>
          </a:prstGeom>
          <a:noFill/>
        </p:spPr>
        <p:txBody>
          <a:bodyPr wrap="square" rtlCol="0">
            <a:spAutoFit/>
          </a:bodyPr>
          <a:lstStyle/>
          <a:p>
            <a:pPr algn="ctr"/>
            <a:r>
              <a:rPr lang="de-DE" sz="2800" dirty="0">
                <a:latin typeface="Comic Sans MS" panose="030F0702030302020204" pitchFamily="66" charset="0"/>
              </a:rPr>
              <a:t>PräsentatorIn</a:t>
            </a:r>
          </a:p>
          <a:p>
            <a:pPr algn="ctr"/>
            <a:endParaRPr lang="de-DE" sz="2000" dirty="0">
              <a:latin typeface="Comic Sans MS" panose="030F0702030302020204" pitchFamily="66" charset="0"/>
            </a:endParaRPr>
          </a:p>
          <a:p>
            <a:pPr algn="ctr"/>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Verschaffe dir einen Überblick über die Ergebnisse der Gruppenarbeit.</a:t>
            </a:r>
          </a:p>
          <a:p>
            <a:pPr marL="457200" indent="-457200" algn="just">
              <a:buAutoNum type="arabicPeriod"/>
            </a:pPr>
            <a:r>
              <a:rPr lang="de-DE" sz="2000" dirty="0">
                <a:latin typeface="Comic Sans MS" panose="030F0702030302020204" pitchFamily="66" charset="0"/>
              </a:rPr>
              <a:t>Übe das Präsentieren der Ergebnisse. </a:t>
            </a:r>
          </a:p>
        </p:txBody>
      </p:sp>
      <p:sp>
        <p:nvSpPr>
          <p:cNvPr id="2" name="Textfeld 1">
            <a:extLst>
              <a:ext uri="{FF2B5EF4-FFF2-40B4-BE49-F238E27FC236}">
                <a16:creationId xmlns:a16="http://schemas.microsoft.com/office/drawing/2014/main" id="{ABBD8FF3-9482-2A4C-A4C7-872D4499DA25}"/>
              </a:ext>
            </a:extLst>
          </p:cNvPr>
          <p:cNvSpPr txBox="1"/>
          <p:nvPr/>
        </p:nvSpPr>
        <p:spPr>
          <a:xfrm>
            <a:off x="2821883" y="9644390"/>
            <a:ext cx="1214231" cy="523220"/>
          </a:xfrm>
          <a:prstGeom prst="rect">
            <a:avLst/>
          </a:prstGeom>
          <a:noFill/>
        </p:spPr>
        <p:txBody>
          <a:bodyPr wrap="square" rtlCol="0">
            <a:spAutoFit/>
          </a:bodyPr>
          <a:lstStyle/>
          <a:p>
            <a:pPr algn="ctr"/>
            <a:r>
              <a:rPr lang="de-DE" sz="1000" dirty="0">
                <a:latin typeface="Comic Sans MS" panose="030F0702030302020204" pitchFamily="66" charset="0"/>
                <a:cs typeface="Times New Roman" panose="02020603050405020304" pitchFamily="18" charset="0"/>
              </a:rPr>
              <a:t>CC BY-SA 4.0</a:t>
            </a:r>
            <a:endParaRPr lang="de-DE" sz="1000" u="sng" dirty="0">
              <a:latin typeface="Comic Sans MS" panose="030F0702030302020204" pitchFamily="66"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D1BC73F9-7921-7F57-25DB-AB8EBE64B847}"/>
              </a:ext>
            </a:extLst>
          </p:cNvPr>
          <p:cNvSpPr txBox="1"/>
          <p:nvPr/>
        </p:nvSpPr>
        <p:spPr>
          <a:xfrm>
            <a:off x="612701" y="5898828"/>
            <a:ext cx="5632588" cy="3046988"/>
          </a:xfrm>
          <a:prstGeom prst="rect">
            <a:avLst/>
          </a:prstGeom>
          <a:noFill/>
        </p:spPr>
        <p:txBody>
          <a:bodyPr wrap="square" rtlCol="0">
            <a:spAutoFit/>
          </a:bodyPr>
          <a:lstStyle/>
          <a:p>
            <a:pPr algn="ctr"/>
            <a:r>
              <a:rPr lang="de-DE" sz="2800" dirty="0">
                <a:latin typeface="Comic Sans MS" panose="030F0702030302020204" pitchFamily="66" charset="0"/>
              </a:rPr>
              <a:t>ModeratorIn</a:t>
            </a:r>
          </a:p>
          <a:p>
            <a:pPr algn="ctr"/>
            <a:endParaRPr lang="de-DE" sz="2000" dirty="0">
              <a:latin typeface="Comic Sans MS" panose="030F0702030302020204" pitchFamily="66" charset="0"/>
            </a:endParaRPr>
          </a:p>
          <a:p>
            <a:pPr algn="just"/>
            <a:endParaRPr lang="de-DE" sz="2000" dirty="0">
              <a:latin typeface="Comic Sans MS" panose="030F0702030302020204" pitchFamily="66" charset="0"/>
            </a:endParaRPr>
          </a:p>
          <a:p>
            <a:pPr marL="457200" indent="-457200" algn="just">
              <a:buAutoNum type="arabicPeriod"/>
            </a:pPr>
            <a:r>
              <a:rPr lang="de-DE" sz="2000" dirty="0">
                <a:latin typeface="Comic Sans MS" panose="030F0702030302020204" pitchFamily="66" charset="0"/>
              </a:rPr>
              <a:t>Verschaffe dir einen Überblick über alle Rollen. </a:t>
            </a:r>
          </a:p>
          <a:p>
            <a:pPr marL="457200" indent="-457200" algn="just">
              <a:buAutoNum type="arabicPeriod"/>
            </a:pPr>
            <a:r>
              <a:rPr lang="de-DE" sz="2000" dirty="0">
                <a:latin typeface="Comic Sans MS" panose="030F0702030302020204" pitchFamily="66" charset="0"/>
              </a:rPr>
              <a:t>Sorge dafür, dass alle Gruppenmitglieder zu Wort kommen, sodass alle ihre Aufgaben erfüllen können.</a:t>
            </a:r>
          </a:p>
          <a:p>
            <a:pPr algn="just"/>
            <a:endParaRPr lang="de-DE" sz="2000" dirty="0">
              <a:latin typeface="Comic Sans MS" panose="030F0702030302020204" pitchFamily="66" charset="0"/>
            </a:endParaRPr>
          </a:p>
        </p:txBody>
      </p:sp>
      <p:pic>
        <p:nvPicPr>
          <p:cNvPr id="10" name="Grafik 9" descr="Klassenzimmer mit einfarbiger Füllung">
            <a:extLst>
              <a:ext uri="{FF2B5EF4-FFF2-40B4-BE49-F238E27FC236}">
                <a16:creationId xmlns:a16="http://schemas.microsoft.com/office/drawing/2014/main" id="{A9C23432-9862-9C54-373A-91BF4C5A61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09365">
            <a:off x="957466" y="687262"/>
            <a:ext cx="914400" cy="914400"/>
          </a:xfrm>
          <a:prstGeom prst="rect">
            <a:avLst/>
          </a:prstGeom>
        </p:spPr>
      </p:pic>
      <p:pic>
        <p:nvPicPr>
          <p:cNvPr id="15" name="Grafik 14" descr="Callcenter mit einfarbiger Füllung">
            <a:extLst>
              <a:ext uri="{FF2B5EF4-FFF2-40B4-BE49-F238E27FC236}">
                <a16:creationId xmlns:a16="http://schemas.microsoft.com/office/drawing/2014/main" id="{605C65D1-B4F1-C720-27DB-92EFA5E1C5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10834">
            <a:off x="5085277" y="5457705"/>
            <a:ext cx="855206" cy="855206"/>
          </a:xfrm>
          <a:prstGeom prst="rect">
            <a:avLst/>
          </a:prstGeom>
        </p:spPr>
      </p:pic>
    </p:spTree>
    <p:extLst>
      <p:ext uri="{BB962C8B-B14F-4D97-AF65-F5344CB8AC3E}">
        <p14:creationId xmlns:p14="http://schemas.microsoft.com/office/powerpoint/2010/main" val="42653867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2055</Words>
  <Application>Microsoft Office PowerPoint</Application>
  <PresentationFormat>A4-Papier (210 x 297 mm)</PresentationFormat>
  <Paragraphs>286</Paragraphs>
  <Slides>18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Calibri Light</vt:lpstr>
      <vt:lpstr>Comic Sans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Sonnenstand und Schattenlänge</dc:title>
  <dc:creator>HP</dc:creator>
  <cp:lastModifiedBy>Kaizler, Beatrix</cp:lastModifiedBy>
  <cp:revision>239</cp:revision>
  <cp:lastPrinted>2024-01-29T07:21:42Z</cp:lastPrinted>
  <dcterms:created xsi:type="dcterms:W3CDTF">2024-01-18T15:09:54Z</dcterms:created>
  <dcterms:modified xsi:type="dcterms:W3CDTF">2024-12-18T11:12:56Z</dcterms:modified>
</cp:coreProperties>
</file>