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60" r:id="rId7"/>
    <p:sldId id="263" r:id="rId8"/>
    <p:sldId id="264" r:id="rId9"/>
    <p:sldId id="267" r:id="rId10"/>
    <p:sldId id="268" r:id="rId11"/>
    <p:sldId id="269" r:id="rId12"/>
    <p:sldId id="270" r:id="rId13"/>
    <p:sldId id="271"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5CF"/>
    <a:srgbClr val="0E8FA7"/>
    <a:srgbClr val="0289A5"/>
    <a:srgbClr val="1FB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60" d="100"/>
          <a:sy n="60" d="100"/>
        </p:scale>
        <p:origin x="1546" y="-15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106272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15880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105658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85096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5F32E41-9E04-4BE3-A349-C6FCF79410CD}" type="datetimeFigureOut">
              <a:rPr lang="de-DE" smtClean="0"/>
              <a:t>04.09.2023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37063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160564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5F32E41-9E04-4BE3-A349-C6FCF79410CD}" type="datetimeFigureOut">
              <a:rPr lang="de-DE" smtClean="0"/>
              <a:t>04.09.2023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23658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5F32E41-9E04-4BE3-A349-C6FCF79410CD}" type="datetimeFigureOut">
              <a:rPr lang="de-DE" smtClean="0"/>
              <a:t>04.09.2023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407155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32E41-9E04-4BE3-A349-C6FCF79410CD}" type="datetimeFigureOut">
              <a:rPr lang="de-DE" smtClean="0"/>
              <a:t>04.09.2023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162142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409911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15F32E41-9E04-4BE3-A349-C6FCF79410CD}" type="datetimeFigureOut">
              <a:rPr lang="de-DE" smtClean="0"/>
              <a:t>04.09.2023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25279CC-4ED4-4419-BCE9-00C2463E7807}" type="slidenum">
              <a:rPr lang="de-DE" smtClean="0"/>
              <a:t>‹Nr.›</a:t>
            </a:fld>
            <a:endParaRPr lang="de-DE"/>
          </a:p>
        </p:txBody>
      </p:sp>
    </p:spTree>
    <p:extLst>
      <p:ext uri="{BB962C8B-B14F-4D97-AF65-F5344CB8AC3E}">
        <p14:creationId xmlns:p14="http://schemas.microsoft.com/office/powerpoint/2010/main" val="256561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5F32E41-9E04-4BE3-A349-C6FCF79410CD}" type="datetimeFigureOut">
              <a:rPr lang="de-DE" smtClean="0"/>
              <a:t>04.09.2023</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5279CC-4ED4-4419-BCE9-00C2463E7807}" type="slidenum">
              <a:rPr lang="de-DE" smtClean="0"/>
              <a:t>‹Nr.›</a:t>
            </a:fld>
            <a:endParaRPr lang="de-DE"/>
          </a:p>
        </p:txBody>
      </p:sp>
    </p:spTree>
    <p:extLst>
      <p:ext uri="{BB962C8B-B14F-4D97-AF65-F5344CB8AC3E}">
        <p14:creationId xmlns:p14="http://schemas.microsoft.com/office/powerpoint/2010/main" val="4106939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creativecommons.org/licenses/by-sa/4.0/deed.de"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B28E5DF-E945-4276-8A23-648B24AACB65}"/>
              </a:ext>
            </a:extLst>
          </p:cNvPr>
          <p:cNvSpPr/>
          <p:nvPr/>
        </p:nvSpPr>
        <p:spPr>
          <a:xfrm>
            <a:off x="0" y="0"/>
            <a:ext cx="6858000" cy="2023533"/>
          </a:xfrm>
          <a:prstGeom prst="rect">
            <a:avLst/>
          </a:prstGeom>
          <a:solidFill>
            <a:srgbClr val="2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1FB6D1"/>
              </a:solidFill>
            </a:endParaRPr>
          </a:p>
        </p:txBody>
      </p:sp>
      <p:sp>
        <p:nvSpPr>
          <p:cNvPr id="9" name="Textfeld 8">
            <a:extLst>
              <a:ext uri="{FF2B5EF4-FFF2-40B4-BE49-F238E27FC236}">
                <a16:creationId xmlns:a16="http://schemas.microsoft.com/office/drawing/2014/main" id="{A5DFBBD5-30EC-4CDC-9F35-224EBEFC3635}"/>
              </a:ext>
            </a:extLst>
          </p:cNvPr>
          <p:cNvSpPr txBox="1"/>
          <p:nvPr/>
        </p:nvSpPr>
        <p:spPr>
          <a:xfrm>
            <a:off x="299243" y="350046"/>
            <a:ext cx="6771503" cy="1323439"/>
          </a:xfrm>
          <a:prstGeom prst="rect">
            <a:avLst/>
          </a:prstGeom>
          <a:noFill/>
        </p:spPr>
        <p:txBody>
          <a:bodyPr wrap="square" rtlCol="0">
            <a:spAutoFit/>
          </a:bodyPr>
          <a:lstStyle/>
          <a:p>
            <a:r>
              <a:rPr lang="de-DE" sz="4000" b="1" dirty="0"/>
              <a:t>SOFIA </a:t>
            </a:r>
            <a:r>
              <a:rPr lang="de-DE" sz="1600" b="1" dirty="0"/>
              <a:t>Stratosphären Observatorium Für Infrarotastronomie</a:t>
            </a:r>
          </a:p>
          <a:p>
            <a:r>
              <a:rPr lang="de-DE" sz="4000" dirty="0"/>
              <a:t>Atmosphärenmodell</a:t>
            </a:r>
          </a:p>
        </p:txBody>
      </p:sp>
      <p:sp>
        <p:nvSpPr>
          <p:cNvPr id="11" name="Textfeld 10">
            <a:extLst>
              <a:ext uri="{FF2B5EF4-FFF2-40B4-BE49-F238E27FC236}">
                <a16:creationId xmlns:a16="http://schemas.microsoft.com/office/drawing/2014/main" id="{CA3D79BB-B5EE-4C36-9EB1-EBF267796397}"/>
              </a:ext>
            </a:extLst>
          </p:cNvPr>
          <p:cNvSpPr txBox="1"/>
          <p:nvPr/>
        </p:nvSpPr>
        <p:spPr>
          <a:xfrm>
            <a:off x="4982092" y="8076676"/>
            <a:ext cx="1986405" cy="369332"/>
          </a:xfrm>
          <a:prstGeom prst="rect">
            <a:avLst/>
          </a:prstGeom>
          <a:noFill/>
        </p:spPr>
        <p:txBody>
          <a:bodyPr wrap="square" rtlCol="0">
            <a:spAutoFit/>
          </a:bodyPr>
          <a:lstStyle/>
          <a:p>
            <a:r>
              <a:rPr lang="de-DE" dirty="0">
                <a:hlinkClick r:id="rId2"/>
              </a:rPr>
              <a:t>CC BY-SA 4.0</a:t>
            </a:r>
            <a:endParaRPr lang="de-DE" dirty="0"/>
          </a:p>
        </p:txBody>
      </p:sp>
      <p:sp>
        <p:nvSpPr>
          <p:cNvPr id="12" name="Textfeld 11">
            <a:extLst>
              <a:ext uri="{FF2B5EF4-FFF2-40B4-BE49-F238E27FC236}">
                <a16:creationId xmlns:a16="http://schemas.microsoft.com/office/drawing/2014/main" id="{C241AA11-AF03-4F92-8587-61B9E0952803}"/>
              </a:ext>
            </a:extLst>
          </p:cNvPr>
          <p:cNvSpPr txBox="1"/>
          <p:nvPr/>
        </p:nvSpPr>
        <p:spPr>
          <a:xfrm>
            <a:off x="132897" y="2014317"/>
            <a:ext cx="6210383" cy="830997"/>
          </a:xfrm>
          <a:prstGeom prst="rect">
            <a:avLst/>
          </a:prstGeom>
          <a:noFill/>
        </p:spPr>
        <p:txBody>
          <a:bodyPr wrap="square" rtlCol="0">
            <a:spAutoFit/>
          </a:bodyPr>
          <a:lstStyle/>
          <a:p>
            <a:r>
              <a:rPr lang="de-DE" sz="2400" b="1" i="1" dirty="0"/>
              <a:t>Anleitung zum selbst bauen </a:t>
            </a:r>
          </a:p>
          <a:p>
            <a:r>
              <a:rPr lang="de-DE" sz="2400" b="1" i="1" dirty="0"/>
              <a:t>für Lehrkräfte + Arbeitsblatt</a:t>
            </a:r>
          </a:p>
        </p:txBody>
      </p:sp>
      <p:pic>
        <p:nvPicPr>
          <p:cNvPr id="14" name="Grafik 13">
            <a:extLst>
              <a:ext uri="{FF2B5EF4-FFF2-40B4-BE49-F238E27FC236}">
                <a16:creationId xmlns:a16="http://schemas.microsoft.com/office/drawing/2014/main" id="{1C5D1439-07B7-4A88-99FC-7B5C127A7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394" y="1340506"/>
            <a:ext cx="1415257" cy="1135744"/>
          </a:xfrm>
          <a:prstGeom prst="rect">
            <a:avLst/>
          </a:prstGeom>
        </p:spPr>
      </p:pic>
      <p:pic>
        <p:nvPicPr>
          <p:cNvPr id="16" name="Grafik 15">
            <a:extLst>
              <a:ext uri="{FF2B5EF4-FFF2-40B4-BE49-F238E27FC236}">
                <a16:creationId xmlns:a16="http://schemas.microsoft.com/office/drawing/2014/main" id="{43ED2DF8-56D0-4237-A100-089BF7055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218" y="9414343"/>
            <a:ext cx="824079" cy="382159"/>
          </a:xfrm>
          <a:prstGeom prst="rect">
            <a:avLst/>
          </a:prstGeom>
        </p:spPr>
      </p:pic>
      <p:pic>
        <p:nvPicPr>
          <p:cNvPr id="18" name="Grafik 17">
            <a:extLst>
              <a:ext uri="{FF2B5EF4-FFF2-40B4-BE49-F238E27FC236}">
                <a16:creationId xmlns:a16="http://schemas.microsoft.com/office/drawing/2014/main" id="{5BBFED2C-38A3-498A-95D7-B2FC6AB80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2424" y="9466067"/>
            <a:ext cx="717469" cy="298824"/>
          </a:xfrm>
          <a:prstGeom prst="rect">
            <a:avLst/>
          </a:prstGeom>
        </p:spPr>
      </p:pic>
      <p:sp>
        <p:nvSpPr>
          <p:cNvPr id="2" name="AutoShape 2">
            <a:extLst>
              <a:ext uri="{FF2B5EF4-FFF2-40B4-BE49-F238E27FC236}">
                <a16:creationId xmlns:a16="http://schemas.microsoft.com/office/drawing/2014/main" id="{119E90B3-0B72-7598-30E4-2DF2D158D75B}"/>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D290201F-CD55-A871-CBC3-DE1D492CFBF9}"/>
              </a:ext>
            </a:extLst>
          </p:cNvPr>
          <p:cNvPicPr>
            <a:picLocks noChangeAspect="1"/>
          </p:cNvPicPr>
          <p:nvPr/>
        </p:nvPicPr>
        <p:blipFill>
          <a:blip r:embed="rId6"/>
          <a:stretch>
            <a:fillRect/>
          </a:stretch>
        </p:blipFill>
        <p:spPr>
          <a:xfrm>
            <a:off x="4402925" y="9303495"/>
            <a:ext cx="579167" cy="579167"/>
          </a:xfrm>
          <a:prstGeom prst="rect">
            <a:avLst/>
          </a:prstGeom>
        </p:spPr>
      </p:pic>
      <p:pic>
        <p:nvPicPr>
          <p:cNvPr id="15" name="Grafik 14">
            <a:extLst>
              <a:ext uri="{FF2B5EF4-FFF2-40B4-BE49-F238E27FC236}">
                <a16:creationId xmlns:a16="http://schemas.microsoft.com/office/drawing/2014/main" id="{29DCB67E-0AF2-8EBC-01EA-199272CEAA31}"/>
              </a:ext>
            </a:extLst>
          </p:cNvPr>
          <p:cNvPicPr>
            <a:picLocks noChangeAspect="1"/>
          </p:cNvPicPr>
          <p:nvPr/>
        </p:nvPicPr>
        <p:blipFill>
          <a:blip r:embed="rId7"/>
          <a:stretch>
            <a:fillRect/>
          </a:stretch>
        </p:blipFill>
        <p:spPr>
          <a:xfrm>
            <a:off x="243012" y="9378434"/>
            <a:ext cx="1822349" cy="388673"/>
          </a:xfrm>
          <a:prstGeom prst="rect">
            <a:avLst/>
          </a:prstGeom>
        </p:spPr>
      </p:pic>
      <p:pic>
        <p:nvPicPr>
          <p:cNvPr id="19" name="Grafik 18">
            <a:extLst>
              <a:ext uri="{FF2B5EF4-FFF2-40B4-BE49-F238E27FC236}">
                <a16:creationId xmlns:a16="http://schemas.microsoft.com/office/drawing/2014/main" id="{D0B30A62-4532-E258-7CB6-62F556751F35}"/>
              </a:ext>
            </a:extLst>
          </p:cNvPr>
          <p:cNvPicPr>
            <a:picLocks noChangeAspect="1"/>
          </p:cNvPicPr>
          <p:nvPr/>
        </p:nvPicPr>
        <p:blipFill>
          <a:blip r:embed="rId8"/>
          <a:stretch>
            <a:fillRect/>
          </a:stretch>
        </p:blipFill>
        <p:spPr>
          <a:xfrm>
            <a:off x="2934765" y="9306645"/>
            <a:ext cx="606649" cy="528099"/>
          </a:xfrm>
          <a:prstGeom prst="rect">
            <a:avLst/>
          </a:prstGeom>
        </p:spPr>
      </p:pic>
      <p:pic>
        <p:nvPicPr>
          <p:cNvPr id="21" name="Grafik 20">
            <a:extLst>
              <a:ext uri="{FF2B5EF4-FFF2-40B4-BE49-F238E27FC236}">
                <a16:creationId xmlns:a16="http://schemas.microsoft.com/office/drawing/2014/main" id="{CC4CAC66-6929-C37D-CD81-48B71DE5BD1B}"/>
              </a:ext>
            </a:extLst>
          </p:cNvPr>
          <p:cNvPicPr>
            <a:picLocks noChangeAspect="1"/>
          </p:cNvPicPr>
          <p:nvPr/>
        </p:nvPicPr>
        <p:blipFill>
          <a:blip r:embed="rId9"/>
          <a:stretch>
            <a:fillRect/>
          </a:stretch>
        </p:blipFill>
        <p:spPr>
          <a:xfrm>
            <a:off x="3728155" y="9324550"/>
            <a:ext cx="606649" cy="537055"/>
          </a:xfrm>
          <a:prstGeom prst="rect">
            <a:avLst/>
          </a:prstGeom>
        </p:spPr>
      </p:pic>
      <p:sp>
        <p:nvSpPr>
          <p:cNvPr id="22" name="AutoShape 12">
            <a:extLst>
              <a:ext uri="{FF2B5EF4-FFF2-40B4-BE49-F238E27FC236}">
                <a16:creationId xmlns:a16="http://schemas.microsoft.com/office/drawing/2014/main" id="{1EE34106-D761-F974-7A4E-3916F382F035}"/>
              </a:ext>
            </a:extLst>
          </p:cNvPr>
          <p:cNvSpPr>
            <a:spLocks noChangeAspect="1" noChangeArrowheads="1"/>
          </p:cNvSpPr>
          <p:nvPr/>
        </p:nvSpPr>
        <p:spPr bwMode="auto">
          <a:xfrm>
            <a:off x="3429000" y="4953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4" name="Grafik 23">
            <a:extLst>
              <a:ext uri="{FF2B5EF4-FFF2-40B4-BE49-F238E27FC236}">
                <a16:creationId xmlns:a16="http://schemas.microsoft.com/office/drawing/2014/main" id="{DB0D075E-FB9B-06A9-FBA8-487B237C313D}"/>
              </a:ext>
            </a:extLst>
          </p:cNvPr>
          <p:cNvPicPr>
            <a:picLocks noChangeAspect="1"/>
          </p:cNvPicPr>
          <p:nvPr/>
        </p:nvPicPr>
        <p:blipFill>
          <a:blip r:embed="rId10"/>
          <a:stretch>
            <a:fillRect/>
          </a:stretch>
        </p:blipFill>
        <p:spPr>
          <a:xfrm>
            <a:off x="2167393" y="9336599"/>
            <a:ext cx="674001" cy="498145"/>
          </a:xfrm>
          <a:prstGeom prst="rect">
            <a:avLst/>
          </a:prstGeom>
        </p:spPr>
      </p:pic>
      <p:pic>
        <p:nvPicPr>
          <p:cNvPr id="3" name="Grafik 2">
            <a:extLst>
              <a:ext uri="{FF2B5EF4-FFF2-40B4-BE49-F238E27FC236}">
                <a16:creationId xmlns:a16="http://schemas.microsoft.com/office/drawing/2014/main" id="{FD2112BA-B195-4A84-BF64-27A4D3785DD2}"/>
              </a:ext>
            </a:extLst>
          </p:cNvPr>
          <p:cNvPicPr>
            <a:picLocks noChangeAspect="1"/>
          </p:cNvPicPr>
          <p:nvPr/>
        </p:nvPicPr>
        <p:blipFill rotWithShape="1">
          <a:blip r:embed="rId11"/>
          <a:srcRect t="1185" b="18306"/>
          <a:stretch/>
        </p:blipFill>
        <p:spPr>
          <a:xfrm>
            <a:off x="-2726" y="2875715"/>
            <a:ext cx="6860726" cy="5200961"/>
          </a:xfrm>
          <a:prstGeom prst="rect">
            <a:avLst/>
          </a:prstGeom>
        </p:spPr>
      </p:pic>
      <p:sp>
        <p:nvSpPr>
          <p:cNvPr id="6" name="Textfeld 9">
            <a:extLst>
              <a:ext uri="{FF2B5EF4-FFF2-40B4-BE49-F238E27FC236}">
                <a16:creationId xmlns:a16="http://schemas.microsoft.com/office/drawing/2014/main" id="{C9A3A800-2893-4224-8336-62D506EEDD8E}"/>
              </a:ext>
            </a:extLst>
          </p:cNvPr>
          <p:cNvSpPr txBox="1"/>
          <p:nvPr/>
        </p:nvSpPr>
        <p:spPr>
          <a:xfrm>
            <a:off x="4496991" y="8495148"/>
            <a:ext cx="2135982" cy="7100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ts val="1200"/>
              </a:lnSpc>
            </a:pPr>
            <a:r>
              <a:rPr lang="de-DE" sz="1200" dirty="0"/>
              <a:t>Konzept und Gestaltung: </a:t>
            </a:r>
          </a:p>
          <a:p>
            <a:pPr algn="r">
              <a:lnSpc>
                <a:spcPts val="1200"/>
              </a:lnSpc>
            </a:pPr>
            <a:r>
              <a:rPr lang="de-DE" sz="1200" b="1" dirty="0"/>
              <a:t>Inga </a:t>
            </a:r>
            <a:r>
              <a:rPr lang="de-DE" sz="1200" b="1" dirty="0" err="1"/>
              <a:t>Gryl</a:t>
            </a:r>
            <a:r>
              <a:rPr lang="de-DE" sz="1200" b="1" dirty="0"/>
              <a:t>, Alexandra </a:t>
            </a:r>
            <a:r>
              <a:rPr lang="de-DE" sz="1200" b="1" dirty="0" err="1"/>
              <a:t>Stelten</a:t>
            </a:r>
            <a:r>
              <a:rPr lang="de-DE" sz="1200" b="1" dirty="0"/>
              <a:t> </a:t>
            </a:r>
            <a:r>
              <a:rPr lang="de-DE" sz="1200" dirty="0"/>
              <a:t>und </a:t>
            </a:r>
            <a:r>
              <a:rPr lang="de-DE" sz="1200" b="1" dirty="0"/>
              <a:t>Annika Weber </a:t>
            </a:r>
          </a:p>
          <a:p>
            <a:pPr algn="r">
              <a:lnSpc>
                <a:spcPts val="1200"/>
              </a:lnSpc>
            </a:pPr>
            <a:r>
              <a:rPr lang="de-DE" sz="1200" dirty="0"/>
              <a:t>(Universität Duisburg-Essen)</a:t>
            </a:r>
          </a:p>
        </p:txBody>
      </p:sp>
      <p:sp>
        <p:nvSpPr>
          <p:cNvPr id="8" name="Textfeld 7">
            <a:extLst>
              <a:ext uri="{FF2B5EF4-FFF2-40B4-BE49-F238E27FC236}">
                <a16:creationId xmlns:a16="http://schemas.microsoft.com/office/drawing/2014/main" id="{0573147A-4A1D-30C4-D7EF-F91C9B5EF2AE}"/>
              </a:ext>
            </a:extLst>
          </p:cNvPr>
          <p:cNvSpPr txBox="1"/>
          <p:nvPr/>
        </p:nvSpPr>
        <p:spPr>
          <a:xfrm>
            <a:off x="544931" y="8191903"/>
            <a:ext cx="3952060" cy="1107996"/>
          </a:xfrm>
          <a:prstGeom prst="rect">
            <a:avLst/>
          </a:prstGeom>
          <a:noFill/>
        </p:spPr>
        <p:txBody>
          <a:bodyPr wrap="square">
            <a:spAutoFit/>
          </a:bodyPr>
          <a:lstStyle/>
          <a:p>
            <a:r>
              <a:rPr lang="de-DE" sz="1100" dirty="0"/>
              <a:t>Diese Präsentation „SOFIA Atmosphärenmodell – Anleitung zum selbst bauen für Lehrkräfte + Arbeitsblatt“ ist lizenziert unter Creative Commons Namensnennung - Weitergabe unter gleichen Bedingungen  4.0 International (CC BY SA 4.0). Sämtliche Bilder sind ebenfalls lizensiert unter CC BY SA 4.0. Diese Lizenz erstreckt sich nicht auf Logos und anders lizenzierte Inhalte Dritter.</a:t>
            </a:r>
          </a:p>
        </p:txBody>
      </p:sp>
    </p:spTree>
    <p:extLst>
      <p:ext uri="{BB962C8B-B14F-4D97-AF65-F5344CB8AC3E}">
        <p14:creationId xmlns:p14="http://schemas.microsoft.com/office/powerpoint/2010/main" val="92389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611FEB1-E330-902B-3741-2AFE754882A3}"/>
              </a:ext>
            </a:extLst>
          </p:cNvPr>
          <p:cNvPicPr>
            <a:picLocks noChangeAspect="1"/>
          </p:cNvPicPr>
          <p:nvPr/>
        </p:nvPicPr>
        <p:blipFill rotWithShape="1">
          <a:blip r:embed="rId2"/>
          <a:srcRect l="327" r="418"/>
          <a:stretch/>
        </p:blipFill>
        <p:spPr>
          <a:xfrm>
            <a:off x="0" y="772886"/>
            <a:ext cx="6895217" cy="7970176"/>
          </a:xfrm>
          <a:prstGeom prst="rect">
            <a:avLst/>
          </a:prstGeom>
        </p:spPr>
      </p:pic>
    </p:spTree>
    <p:extLst>
      <p:ext uri="{BB962C8B-B14F-4D97-AF65-F5344CB8AC3E}">
        <p14:creationId xmlns:p14="http://schemas.microsoft.com/office/powerpoint/2010/main" val="387902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F9E9C3-BBC8-3F82-25F1-446D98E09AD7}"/>
              </a:ext>
            </a:extLst>
          </p:cNvPr>
          <p:cNvSpPr>
            <a:spLocks noGrp="1"/>
          </p:cNvSpPr>
          <p:nvPr>
            <p:ph idx="1"/>
          </p:nvPr>
        </p:nvSpPr>
        <p:spPr>
          <a:xfrm>
            <a:off x="471488" y="1689100"/>
            <a:ext cx="5915025" cy="7233180"/>
          </a:xfrm>
        </p:spPr>
        <p:txBody>
          <a:bodyPr/>
          <a:lstStyle/>
          <a:p>
            <a:pPr marL="0" indent="0" algn="just">
              <a:buNone/>
            </a:pPr>
            <a:r>
              <a:rPr lang="de-DE" dirty="0"/>
              <a:t>Auf dem Arbeitsblatt zum Atmosphärenmodell können die Schüler*innen ihre Ergebnisse aus der Arbeit mit dem Atmosphärenmodell festhalten. </a:t>
            </a:r>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endParaRPr lang="de-DE" dirty="0"/>
          </a:p>
          <a:p>
            <a:pPr marL="0" indent="0" algn="just">
              <a:buNone/>
            </a:pPr>
            <a:r>
              <a:rPr lang="de-DE" dirty="0"/>
              <a:t>Das Arbeitsblatt sollte wie folgt bearbeitet werden:</a:t>
            </a:r>
          </a:p>
          <a:p>
            <a:pPr marL="0" indent="0" algn="just">
              <a:buNone/>
            </a:pPr>
            <a:endParaRPr lang="de-DE" dirty="0"/>
          </a:p>
          <a:p>
            <a:pPr marL="457200" indent="-457200" algn="just">
              <a:buAutoNum type="arabicPeriod"/>
            </a:pPr>
            <a:r>
              <a:rPr lang="de-DE" dirty="0"/>
              <a:t>Schilder ausschneiden</a:t>
            </a:r>
          </a:p>
          <a:p>
            <a:pPr marL="457200" indent="-457200" algn="just">
              <a:buAutoNum type="arabicPeriod"/>
            </a:pPr>
            <a:r>
              <a:rPr lang="de-DE" dirty="0"/>
              <a:t>Schilder an die richtige Stelle auf dem Arbeitsblatt kleben</a:t>
            </a:r>
          </a:p>
          <a:p>
            <a:pPr marL="457200" indent="-457200" algn="just">
              <a:buAutoNum type="arabicPeriod"/>
            </a:pPr>
            <a:r>
              <a:rPr lang="de-DE" dirty="0"/>
              <a:t>Höhenangaben auf der Höhenskala (blauer Pfeil) ergänzen</a:t>
            </a:r>
          </a:p>
        </p:txBody>
      </p:sp>
      <p:sp>
        <p:nvSpPr>
          <p:cNvPr id="4" name="Textfeld 3">
            <a:extLst>
              <a:ext uri="{FF2B5EF4-FFF2-40B4-BE49-F238E27FC236}">
                <a16:creationId xmlns:a16="http://schemas.microsoft.com/office/drawing/2014/main" id="{85FB697B-D95D-CAAC-E2ED-77031C2A61B8}"/>
              </a:ext>
            </a:extLst>
          </p:cNvPr>
          <p:cNvSpPr txBox="1"/>
          <p:nvPr/>
        </p:nvSpPr>
        <p:spPr>
          <a:xfrm>
            <a:off x="299243" y="252510"/>
            <a:ext cx="6558757" cy="1200329"/>
          </a:xfrm>
          <a:prstGeom prst="rect">
            <a:avLst/>
          </a:prstGeom>
          <a:noFill/>
        </p:spPr>
        <p:txBody>
          <a:bodyPr wrap="square" rtlCol="0">
            <a:spAutoFit/>
          </a:bodyPr>
          <a:lstStyle/>
          <a:p>
            <a:r>
              <a:rPr lang="de-DE" sz="4000" b="1" dirty="0"/>
              <a:t>SOFIA </a:t>
            </a:r>
            <a:r>
              <a:rPr lang="de-DE" sz="1600" b="1" dirty="0"/>
              <a:t>Stratosphären Observatorium Für Infrarotastronomie</a:t>
            </a:r>
          </a:p>
          <a:p>
            <a:r>
              <a:rPr lang="de-DE" sz="3200" dirty="0"/>
              <a:t>Arbeitsblatt zum Atmosphärenmodell</a:t>
            </a:r>
          </a:p>
        </p:txBody>
      </p:sp>
      <p:sp>
        <p:nvSpPr>
          <p:cNvPr id="2" name="Abgerundetes Rechteck 1">
            <a:extLst>
              <a:ext uri="{FF2B5EF4-FFF2-40B4-BE49-F238E27FC236}">
                <a16:creationId xmlns:a16="http://schemas.microsoft.com/office/drawing/2014/main" id="{73600941-13DD-1F91-8585-4BFC908676B1}"/>
              </a:ext>
            </a:extLst>
          </p:cNvPr>
          <p:cNvSpPr/>
          <p:nvPr/>
        </p:nvSpPr>
        <p:spPr>
          <a:xfrm>
            <a:off x="800497" y="2906037"/>
            <a:ext cx="5257006" cy="2895600"/>
          </a:xfrm>
          <a:prstGeom prst="roundRect">
            <a:avLst/>
          </a:prstGeom>
          <a:solidFill>
            <a:srgbClr val="0E8FA7">
              <a:alpha val="34118"/>
            </a:srgb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2100" dirty="0">
                <a:solidFill>
                  <a:schemeClr val="tx1"/>
                </a:solidFill>
              </a:rPr>
              <a:t>Benötigtes Material:</a:t>
            </a:r>
          </a:p>
          <a:p>
            <a:pPr marL="342900" lvl="0" indent="-342900">
              <a:lnSpc>
                <a:spcPct val="107000"/>
              </a:lnSpc>
              <a:spcAft>
                <a:spcPts val="0"/>
              </a:spcAft>
              <a:buFont typeface="Symbol" panose="05050102010706020507" pitchFamily="18" charset="2"/>
              <a:buChar char="-"/>
            </a:pPr>
            <a:r>
              <a:rPr lang="de-DE" sz="2100" dirty="0">
                <a:solidFill>
                  <a:schemeClr val="tx1"/>
                </a:solidFill>
              </a:rPr>
              <a:t>pro Schüler*in je einen Ausdruck der nachfolgenden zwei Seiten („Schilder zum Ausschneiden“ und „AB zum Atmosphärenmodell“)</a:t>
            </a:r>
          </a:p>
          <a:p>
            <a:pPr marL="342900" lvl="0" indent="-342900">
              <a:lnSpc>
                <a:spcPct val="107000"/>
              </a:lnSpc>
              <a:spcAft>
                <a:spcPts val="0"/>
              </a:spcAft>
              <a:buFont typeface="Symbol" panose="05050102010706020507" pitchFamily="18" charset="2"/>
              <a:buChar char="-"/>
            </a:pPr>
            <a:r>
              <a:rPr lang="de-DE" sz="2100" dirty="0">
                <a:solidFill>
                  <a:schemeClr val="tx1"/>
                </a:solidFill>
              </a:rPr>
              <a:t>Schere</a:t>
            </a:r>
          </a:p>
          <a:p>
            <a:pPr marL="342900" lvl="0" indent="-342900">
              <a:lnSpc>
                <a:spcPct val="107000"/>
              </a:lnSpc>
              <a:spcAft>
                <a:spcPts val="0"/>
              </a:spcAft>
              <a:buFont typeface="Symbol" panose="05050102010706020507" pitchFamily="18" charset="2"/>
              <a:buChar char="-"/>
            </a:pPr>
            <a:r>
              <a:rPr lang="de-DE" sz="2100" dirty="0">
                <a:solidFill>
                  <a:schemeClr val="tx1"/>
                </a:solidFill>
              </a:rPr>
              <a:t>Kleber</a:t>
            </a:r>
          </a:p>
        </p:txBody>
      </p:sp>
    </p:spTree>
    <p:extLst>
      <p:ext uri="{BB962C8B-B14F-4D97-AF65-F5344CB8AC3E}">
        <p14:creationId xmlns:p14="http://schemas.microsoft.com/office/powerpoint/2010/main" val="97483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843D9E6-CB48-43A6-910E-5B335857F306}"/>
              </a:ext>
            </a:extLst>
          </p:cNvPr>
          <p:cNvPicPr>
            <a:picLocks noChangeAspect="1"/>
          </p:cNvPicPr>
          <p:nvPr/>
        </p:nvPicPr>
        <p:blipFill>
          <a:blip r:embed="rId2"/>
          <a:stretch>
            <a:fillRect/>
          </a:stretch>
        </p:blipFill>
        <p:spPr>
          <a:xfrm>
            <a:off x="518832" y="5458202"/>
            <a:ext cx="5820335" cy="3350052"/>
          </a:xfrm>
          <a:prstGeom prst="rect">
            <a:avLst/>
          </a:prstGeom>
        </p:spPr>
      </p:pic>
      <p:pic>
        <p:nvPicPr>
          <p:cNvPr id="12" name="Grafik 11">
            <a:extLst>
              <a:ext uri="{FF2B5EF4-FFF2-40B4-BE49-F238E27FC236}">
                <a16:creationId xmlns:a16="http://schemas.microsoft.com/office/drawing/2014/main" id="{1493F492-CF5B-42C8-959E-F27001805260}"/>
              </a:ext>
            </a:extLst>
          </p:cNvPr>
          <p:cNvPicPr>
            <a:picLocks noChangeAspect="1"/>
          </p:cNvPicPr>
          <p:nvPr/>
        </p:nvPicPr>
        <p:blipFill>
          <a:blip r:embed="rId3"/>
          <a:stretch>
            <a:fillRect/>
          </a:stretch>
        </p:blipFill>
        <p:spPr>
          <a:xfrm>
            <a:off x="700583" y="1623407"/>
            <a:ext cx="5240217" cy="3448574"/>
          </a:xfrm>
          <a:prstGeom prst="rect">
            <a:avLst/>
          </a:prstGeom>
        </p:spPr>
      </p:pic>
      <p:sp>
        <p:nvSpPr>
          <p:cNvPr id="15" name="Textfeld 14">
            <a:extLst>
              <a:ext uri="{FF2B5EF4-FFF2-40B4-BE49-F238E27FC236}">
                <a16:creationId xmlns:a16="http://schemas.microsoft.com/office/drawing/2014/main" id="{8F27D506-5EFD-4280-A349-444B14DF425E}"/>
              </a:ext>
            </a:extLst>
          </p:cNvPr>
          <p:cNvSpPr txBox="1"/>
          <p:nvPr/>
        </p:nvSpPr>
        <p:spPr>
          <a:xfrm>
            <a:off x="466725" y="400050"/>
            <a:ext cx="5076825" cy="369332"/>
          </a:xfrm>
          <a:prstGeom prst="rect">
            <a:avLst/>
          </a:prstGeom>
          <a:noFill/>
        </p:spPr>
        <p:txBody>
          <a:bodyPr wrap="square" rtlCol="0">
            <a:spAutoFit/>
          </a:bodyPr>
          <a:lstStyle/>
          <a:p>
            <a:r>
              <a:rPr lang="de-DE" dirty="0"/>
              <a:t>Schilder zum Ausschneiden </a:t>
            </a:r>
          </a:p>
        </p:txBody>
      </p:sp>
      <p:pic>
        <p:nvPicPr>
          <p:cNvPr id="17" name="Grafik 16">
            <a:extLst>
              <a:ext uri="{FF2B5EF4-FFF2-40B4-BE49-F238E27FC236}">
                <a16:creationId xmlns:a16="http://schemas.microsoft.com/office/drawing/2014/main" id="{BDB23D9B-3E75-44CA-8BB4-7E82D00216AC}"/>
              </a:ext>
            </a:extLst>
          </p:cNvPr>
          <p:cNvPicPr>
            <a:picLocks noChangeAspect="1"/>
          </p:cNvPicPr>
          <p:nvPr/>
        </p:nvPicPr>
        <p:blipFill rotWithShape="1">
          <a:blip r:embed="rId4"/>
          <a:srcRect t="46706"/>
          <a:stretch/>
        </p:blipFill>
        <p:spPr>
          <a:xfrm>
            <a:off x="3590545" y="4326777"/>
            <a:ext cx="2643708" cy="903369"/>
          </a:xfrm>
          <a:prstGeom prst="rect">
            <a:avLst/>
          </a:prstGeom>
        </p:spPr>
      </p:pic>
    </p:spTree>
    <p:extLst>
      <p:ext uri="{BB962C8B-B14F-4D97-AF65-F5344CB8AC3E}">
        <p14:creationId xmlns:p14="http://schemas.microsoft.com/office/powerpoint/2010/main" val="12179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r Verbinder 3">
            <a:extLst>
              <a:ext uri="{FF2B5EF4-FFF2-40B4-BE49-F238E27FC236}">
                <a16:creationId xmlns:a16="http://schemas.microsoft.com/office/drawing/2014/main" id="{222FD3BB-ADB9-C338-ADE2-B2B6F14768CB}"/>
              </a:ext>
            </a:extLst>
          </p:cNvPr>
          <p:cNvCxnSpPr>
            <a:cxnSpLocks/>
          </p:cNvCxnSpPr>
          <p:nvPr/>
        </p:nvCxnSpPr>
        <p:spPr>
          <a:xfrm rot="5400000">
            <a:off x="-4510547" y="4952999"/>
            <a:ext cx="10060323" cy="0"/>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5" name="Textfeld 4">
            <a:extLst>
              <a:ext uri="{FF2B5EF4-FFF2-40B4-BE49-F238E27FC236}">
                <a16:creationId xmlns:a16="http://schemas.microsoft.com/office/drawing/2014/main" id="{EDB1DF34-9727-4CE6-E13F-3E0156658381}"/>
              </a:ext>
            </a:extLst>
          </p:cNvPr>
          <p:cNvSpPr txBox="1"/>
          <p:nvPr/>
        </p:nvSpPr>
        <p:spPr>
          <a:xfrm rot="5400000">
            <a:off x="5014014" y="4783722"/>
            <a:ext cx="2648744" cy="338554"/>
          </a:xfrm>
          <a:prstGeom prst="rect">
            <a:avLst/>
          </a:prstGeom>
          <a:noFill/>
        </p:spPr>
        <p:txBody>
          <a:bodyPr wrap="square" rtlCol="0">
            <a:spAutoFit/>
          </a:bodyPr>
          <a:lstStyle/>
          <a:p>
            <a:r>
              <a:rPr lang="de-DE" sz="1600" dirty="0"/>
              <a:t>AB zum Atmosphärenmodell</a:t>
            </a:r>
          </a:p>
        </p:txBody>
      </p:sp>
      <p:sp>
        <p:nvSpPr>
          <p:cNvPr id="6" name="Pfeil: nach unten 5">
            <a:extLst>
              <a:ext uri="{FF2B5EF4-FFF2-40B4-BE49-F238E27FC236}">
                <a16:creationId xmlns:a16="http://schemas.microsoft.com/office/drawing/2014/main" id="{2D514D53-D1FB-4A9A-1E6E-7B87362694E0}"/>
              </a:ext>
            </a:extLst>
          </p:cNvPr>
          <p:cNvSpPr/>
          <p:nvPr/>
        </p:nvSpPr>
        <p:spPr>
          <a:xfrm rot="16200000">
            <a:off x="2891404" y="-1944151"/>
            <a:ext cx="1037091" cy="5780667"/>
          </a:xfrm>
          <a:prstGeom prst="downArrow">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sz="1463" dirty="0"/>
          </a:p>
        </p:txBody>
      </p:sp>
      <p:sp>
        <p:nvSpPr>
          <p:cNvPr id="7" name="Textfeld 6">
            <a:extLst>
              <a:ext uri="{FF2B5EF4-FFF2-40B4-BE49-F238E27FC236}">
                <a16:creationId xmlns:a16="http://schemas.microsoft.com/office/drawing/2014/main" id="{CF03CC9B-96D0-046D-2D2C-D203B0E92D55}"/>
              </a:ext>
            </a:extLst>
          </p:cNvPr>
          <p:cNvSpPr txBox="1"/>
          <p:nvPr/>
        </p:nvSpPr>
        <p:spPr>
          <a:xfrm rot="5400000">
            <a:off x="5670190" y="812459"/>
            <a:ext cx="508719" cy="267446"/>
          </a:xfrm>
          <a:prstGeom prst="rect">
            <a:avLst/>
          </a:prstGeom>
          <a:noFill/>
        </p:spPr>
        <p:txBody>
          <a:bodyPr wrap="square" rtlCol="0">
            <a:spAutoFit/>
          </a:bodyPr>
          <a:lstStyle/>
          <a:p>
            <a:r>
              <a:rPr lang="de-DE" sz="1138" dirty="0"/>
              <a:t>Höhe</a:t>
            </a:r>
          </a:p>
        </p:txBody>
      </p:sp>
      <p:sp>
        <p:nvSpPr>
          <p:cNvPr id="8" name="Textfeld 7">
            <a:extLst>
              <a:ext uri="{FF2B5EF4-FFF2-40B4-BE49-F238E27FC236}">
                <a16:creationId xmlns:a16="http://schemas.microsoft.com/office/drawing/2014/main" id="{992AB06C-3ECC-B1FF-2574-E2FBAF8B49F6}"/>
              </a:ext>
            </a:extLst>
          </p:cNvPr>
          <p:cNvSpPr txBox="1"/>
          <p:nvPr/>
        </p:nvSpPr>
        <p:spPr>
          <a:xfrm rot="5400000">
            <a:off x="784" y="4820008"/>
            <a:ext cx="770214" cy="267446"/>
          </a:xfrm>
          <a:prstGeom prst="rect">
            <a:avLst/>
          </a:prstGeom>
          <a:noFill/>
        </p:spPr>
        <p:txBody>
          <a:bodyPr wrap="square" rtlCol="0">
            <a:spAutoFit/>
          </a:bodyPr>
          <a:lstStyle/>
          <a:p>
            <a:r>
              <a:rPr lang="de-DE" sz="1138" dirty="0"/>
              <a:t>Erdboden</a:t>
            </a:r>
          </a:p>
        </p:txBody>
      </p:sp>
      <p:sp>
        <p:nvSpPr>
          <p:cNvPr id="9" name="Textfeld 8">
            <a:extLst>
              <a:ext uri="{FF2B5EF4-FFF2-40B4-BE49-F238E27FC236}">
                <a16:creationId xmlns:a16="http://schemas.microsoft.com/office/drawing/2014/main" id="{46CE9B10-F319-9972-A8EA-3766C1A38E88}"/>
              </a:ext>
            </a:extLst>
          </p:cNvPr>
          <p:cNvSpPr txBox="1"/>
          <p:nvPr/>
        </p:nvSpPr>
        <p:spPr>
          <a:xfrm rot="5400000">
            <a:off x="5230889" y="2189296"/>
            <a:ext cx="1037093" cy="617670"/>
          </a:xfrm>
          <a:prstGeom prst="rect">
            <a:avLst/>
          </a:prstGeom>
          <a:noFill/>
        </p:spPr>
        <p:txBody>
          <a:bodyPr wrap="square" rtlCol="0">
            <a:spAutoFit/>
          </a:bodyPr>
          <a:lstStyle/>
          <a:p>
            <a:r>
              <a:rPr lang="de-DE" sz="1138" dirty="0"/>
              <a:t>SOFIA, andere  Flugzeuge und Wetterwolken</a:t>
            </a:r>
          </a:p>
        </p:txBody>
      </p:sp>
      <p:sp>
        <p:nvSpPr>
          <p:cNvPr id="10" name="Textfeld 9">
            <a:extLst>
              <a:ext uri="{FF2B5EF4-FFF2-40B4-BE49-F238E27FC236}">
                <a16:creationId xmlns:a16="http://schemas.microsoft.com/office/drawing/2014/main" id="{EDF939EC-9DE9-C6D1-2B79-3BF01386A4A0}"/>
              </a:ext>
            </a:extLst>
          </p:cNvPr>
          <p:cNvSpPr txBox="1"/>
          <p:nvPr/>
        </p:nvSpPr>
        <p:spPr>
          <a:xfrm rot="5400000">
            <a:off x="4845762" y="4589577"/>
            <a:ext cx="1807349" cy="267446"/>
          </a:xfrm>
          <a:prstGeom prst="rect">
            <a:avLst/>
          </a:prstGeom>
          <a:noFill/>
        </p:spPr>
        <p:txBody>
          <a:bodyPr wrap="square" rtlCol="0">
            <a:spAutoFit/>
          </a:bodyPr>
          <a:lstStyle/>
          <a:p>
            <a:r>
              <a:rPr lang="de-DE" sz="1138" dirty="0"/>
              <a:t>Schichten der Atmosphäre</a:t>
            </a:r>
          </a:p>
        </p:txBody>
      </p:sp>
      <p:sp>
        <p:nvSpPr>
          <p:cNvPr id="11" name="Textfeld 10">
            <a:extLst>
              <a:ext uri="{FF2B5EF4-FFF2-40B4-BE49-F238E27FC236}">
                <a16:creationId xmlns:a16="http://schemas.microsoft.com/office/drawing/2014/main" id="{61BC9396-BD62-1137-DB7F-060D726C3326}"/>
              </a:ext>
            </a:extLst>
          </p:cNvPr>
          <p:cNvSpPr txBox="1"/>
          <p:nvPr/>
        </p:nvSpPr>
        <p:spPr>
          <a:xfrm rot="5400000">
            <a:off x="5168381" y="6877254"/>
            <a:ext cx="1162112" cy="267446"/>
          </a:xfrm>
          <a:prstGeom prst="rect">
            <a:avLst/>
          </a:prstGeom>
          <a:noFill/>
        </p:spPr>
        <p:txBody>
          <a:bodyPr wrap="square" rtlCol="0">
            <a:spAutoFit/>
          </a:bodyPr>
          <a:lstStyle/>
          <a:p>
            <a:r>
              <a:rPr lang="de-DE" sz="1138" dirty="0"/>
              <a:t>Sichtbares Licht</a:t>
            </a:r>
          </a:p>
        </p:txBody>
      </p:sp>
      <p:sp>
        <p:nvSpPr>
          <p:cNvPr id="12" name="Textfeld 11">
            <a:extLst>
              <a:ext uri="{FF2B5EF4-FFF2-40B4-BE49-F238E27FC236}">
                <a16:creationId xmlns:a16="http://schemas.microsoft.com/office/drawing/2014/main" id="{13A4F437-5ABF-8A32-ED69-9CC7ACD49793}"/>
              </a:ext>
            </a:extLst>
          </p:cNvPr>
          <p:cNvSpPr txBox="1"/>
          <p:nvPr/>
        </p:nvSpPr>
        <p:spPr>
          <a:xfrm rot="5400000">
            <a:off x="5182311" y="8549391"/>
            <a:ext cx="1162112" cy="267446"/>
          </a:xfrm>
          <a:prstGeom prst="rect">
            <a:avLst/>
          </a:prstGeom>
          <a:noFill/>
        </p:spPr>
        <p:txBody>
          <a:bodyPr wrap="square" rtlCol="0">
            <a:spAutoFit/>
          </a:bodyPr>
          <a:lstStyle/>
          <a:p>
            <a:r>
              <a:rPr lang="de-DE" sz="1138" dirty="0"/>
              <a:t>Infrarotes Licht</a:t>
            </a:r>
          </a:p>
        </p:txBody>
      </p:sp>
    </p:spTree>
    <p:extLst>
      <p:ext uri="{BB962C8B-B14F-4D97-AF65-F5344CB8AC3E}">
        <p14:creationId xmlns:p14="http://schemas.microsoft.com/office/powerpoint/2010/main" val="37937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
            <a:extLst>
              <a:ext uri="{FF2B5EF4-FFF2-40B4-BE49-F238E27FC236}">
                <a16:creationId xmlns:a16="http://schemas.microsoft.com/office/drawing/2014/main" id="{7687CED3-B75D-4908-85FD-175C0537A66D}"/>
              </a:ext>
            </a:extLst>
          </p:cNvPr>
          <p:cNvSpPr/>
          <p:nvPr/>
        </p:nvSpPr>
        <p:spPr>
          <a:xfrm>
            <a:off x="2719137" y="1460237"/>
            <a:ext cx="3720592" cy="2394723"/>
          </a:xfrm>
          <a:prstGeom prst="roundRect">
            <a:avLst/>
          </a:prstGeom>
          <a:solidFill>
            <a:srgbClr val="0E8FA7">
              <a:alpha val="34118"/>
            </a:srgb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300" dirty="0">
                <a:latin typeface="Grundschrift"/>
                <a:ea typeface="Calibri" panose="020F0502020204030204" pitchFamily="34" charset="0"/>
                <a:cs typeface="Times New Roman" panose="02020603050405020304" pitchFamily="18" charset="0"/>
              </a:rPr>
              <a:t>Materialliste:</a:t>
            </a:r>
            <a:endParaRPr lang="de-DE" sz="1300" dirty="0">
              <a:effectLst/>
              <a:latin typeface="Grundschrif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aus Mitteldichter Faserplatte (MFD- Platte):</a:t>
            </a:r>
          </a:p>
          <a:p>
            <a:pPr marL="800100" lvl="1" indent="-342900">
              <a:lnSpc>
                <a:spcPct val="107000"/>
              </a:lnSpc>
              <a:buFont typeface="Wingdings" panose="05000000000000000000" pitchFamily="2" charset="2"/>
              <a:buChar char="§"/>
            </a:pPr>
            <a:r>
              <a:rPr lang="de-DE" sz="1300" dirty="0">
                <a:effectLst/>
                <a:latin typeface="Grundschrift"/>
                <a:ea typeface="Calibri" panose="020F0502020204030204" pitchFamily="34" charset="0"/>
                <a:cs typeface="Times New Roman" panose="02020603050405020304" pitchFamily="18" charset="0"/>
              </a:rPr>
              <a:t>1x  (18 cm x 45 cm) </a:t>
            </a:r>
          </a:p>
          <a:p>
            <a:pPr marL="800100" lvl="1" indent="-342900">
              <a:lnSpc>
                <a:spcPct val="107000"/>
              </a:lnSpc>
              <a:buFont typeface="Wingdings" panose="05000000000000000000" pitchFamily="2" charset="2"/>
              <a:buChar char="§"/>
            </a:pPr>
            <a:r>
              <a:rPr lang="de-DE" sz="1300" dirty="0">
                <a:latin typeface="Grundschrift"/>
                <a:ea typeface="Calibri" panose="020F0502020204030204" pitchFamily="34" charset="0"/>
                <a:cs typeface="Times New Roman" panose="02020603050405020304" pitchFamily="18" charset="0"/>
              </a:rPr>
              <a:t>2x  (8 cm x 5 cm)</a:t>
            </a:r>
          </a:p>
          <a:p>
            <a:pPr marL="800100" lvl="1" indent="-342900">
              <a:lnSpc>
                <a:spcPct val="107000"/>
              </a:lnSpc>
              <a:buFont typeface="Wingdings" panose="05000000000000000000" pitchFamily="2" charset="2"/>
              <a:buChar char="§"/>
            </a:pPr>
            <a:r>
              <a:rPr lang="de-DE" sz="1300" dirty="0">
                <a:latin typeface="Grundschrift"/>
                <a:ea typeface="Calibri" panose="020F0502020204030204" pitchFamily="34" charset="0"/>
                <a:cs typeface="Times New Roman" panose="02020603050405020304" pitchFamily="18" charset="0"/>
              </a:rPr>
              <a:t>1x  (41,9 cm x 5 cm)</a:t>
            </a:r>
            <a:endParaRPr lang="de-DE" sz="11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300" dirty="0">
                <a:latin typeface="Grundschrift"/>
                <a:ea typeface="Calibri" panose="020F0502020204030204" pitchFamily="34" charset="0"/>
                <a:cs typeface="Times New Roman" panose="02020603050405020304" pitchFamily="18" charset="0"/>
              </a:rPr>
              <a:t>Magnetleiste (35cm x 5cm) mit Schrauben</a:t>
            </a:r>
          </a:p>
          <a:p>
            <a:pPr marL="342900" lvl="0" indent="-342900">
              <a:lnSpc>
                <a:spcPct val="107000"/>
              </a:lnSpc>
              <a:spcAft>
                <a:spcPts val="0"/>
              </a:spcAft>
              <a:buFont typeface="Symbol" panose="05050102010706020507" pitchFamily="18" charset="2"/>
              <a:buChar char="-"/>
            </a:pPr>
            <a:r>
              <a:rPr lang="de-DE" sz="1300" dirty="0">
                <a:latin typeface="Grundschrift"/>
                <a:ea typeface="Calibri" panose="020F0502020204030204" pitchFamily="34" charset="0"/>
                <a:cs typeface="Times New Roman" panose="02020603050405020304" pitchFamily="18" charset="0"/>
              </a:rPr>
              <a:t>3x Metallverbindung und 6x Schrauben</a:t>
            </a:r>
          </a:p>
          <a:p>
            <a:pPr marL="342900" lvl="0" indent="-342900">
              <a:lnSpc>
                <a:spcPct val="107000"/>
              </a:lnSpc>
              <a:spcAft>
                <a:spcPts val="0"/>
              </a:spcAft>
              <a:buFont typeface="Symbol" panose="05050102010706020507" pitchFamily="18" charset="2"/>
              <a:buChar char="-"/>
            </a:pPr>
            <a:r>
              <a:rPr lang="de-DE" sz="1300" dirty="0">
                <a:latin typeface="Grundschrift"/>
                <a:ea typeface="Calibri" panose="020F0502020204030204" pitchFamily="34" charset="0"/>
                <a:cs typeface="Times New Roman" panose="02020603050405020304" pitchFamily="18" charset="0"/>
              </a:rPr>
              <a:t>Montagekleber, Styroporkleber</a:t>
            </a:r>
          </a:p>
          <a:p>
            <a:pPr marL="342900" lvl="0" indent="-342900">
              <a:lnSpc>
                <a:spcPct val="107000"/>
              </a:lnSpc>
              <a:spcAft>
                <a:spcPts val="0"/>
              </a:spcAft>
              <a:buFont typeface="Symbol" panose="05050102010706020507" pitchFamily="18" charset="2"/>
              <a:buChar char="-"/>
            </a:pPr>
            <a:r>
              <a:rPr lang="de-DE" sz="1300" dirty="0">
                <a:latin typeface="Grundschrift"/>
                <a:ea typeface="Calibri" panose="020F0502020204030204" pitchFamily="34" charset="0"/>
                <a:cs typeface="Times New Roman" panose="02020603050405020304" pitchFamily="18" charset="0"/>
              </a:rPr>
              <a:t>Styropor (5cm x 45cm x 18cm)</a:t>
            </a:r>
          </a:p>
          <a:p>
            <a:pPr lvl="0">
              <a:lnSpc>
                <a:spcPct val="107000"/>
              </a:lnSpc>
              <a:spcAft>
                <a:spcPts val="0"/>
              </a:spcAft>
            </a:pPr>
            <a:endParaRPr lang="de-DE" sz="1100" dirty="0">
              <a:effectLst/>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D419BEFD-42C2-428E-9485-F8677E4A831E}"/>
              </a:ext>
            </a:extLst>
          </p:cNvPr>
          <p:cNvSpPr txBox="1"/>
          <p:nvPr/>
        </p:nvSpPr>
        <p:spPr>
          <a:xfrm>
            <a:off x="299243" y="252510"/>
            <a:ext cx="6771503" cy="1200329"/>
          </a:xfrm>
          <a:prstGeom prst="rect">
            <a:avLst/>
          </a:prstGeom>
          <a:noFill/>
        </p:spPr>
        <p:txBody>
          <a:bodyPr wrap="square" rtlCol="0">
            <a:spAutoFit/>
          </a:bodyPr>
          <a:lstStyle/>
          <a:p>
            <a:r>
              <a:rPr lang="de-DE" sz="4000" b="1" dirty="0"/>
              <a:t>SOFIA </a:t>
            </a:r>
            <a:r>
              <a:rPr lang="de-DE" sz="1600" b="1" dirty="0"/>
              <a:t>Stratosphären Observatorium Für Infrarotastronomie</a:t>
            </a:r>
          </a:p>
          <a:p>
            <a:r>
              <a:rPr lang="de-DE" sz="3200" dirty="0"/>
              <a:t>Bauanleitung Atmosphärenmodell</a:t>
            </a:r>
          </a:p>
        </p:txBody>
      </p:sp>
      <p:sp>
        <p:nvSpPr>
          <p:cNvPr id="2" name="Rechteck 1">
            <a:extLst>
              <a:ext uri="{FF2B5EF4-FFF2-40B4-BE49-F238E27FC236}">
                <a16:creationId xmlns:a16="http://schemas.microsoft.com/office/drawing/2014/main" id="{3841A533-DCB2-491D-A0A1-ED53058D4788}"/>
              </a:ext>
            </a:extLst>
          </p:cNvPr>
          <p:cNvSpPr/>
          <p:nvPr/>
        </p:nvSpPr>
        <p:spPr>
          <a:xfrm>
            <a:off x="412187" y="4087427"/>
            <a:ext cx="2568757" cy="1764009"/>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1.</a:t>
            </a:r>
          </a:p>
          <a:p>
            <a:pPr algn="just">
              <a:lnSpc>
                <a:spcPct val="107000"/>
              </a:lnSpc>
              <a:spcAft>
                <a:spcPts val="800"/>
              </a:spcAft>
            </a:pPr>
            <a:r>
              <a:rPr lang="de-DE" sz="1600" dirty="0">
                <a:latin typeface="Grundschrift"/>
                <a:cs typeface="Times New Roman" panose="02020603050405020304" pitchFamily="18" charset="0"/>
              </a:rPr>
              <a:t>Sägen Sie die MFD- Platte zu einer Platte (45 cm x 18 cm), einer Leiste (41,9 cm x 5 cm) und zwei weiteren Stücken </a:t>
            </a:r>
            <a:br>
              <a:rPr lang="de-DE" sz="1600" dirty="0">
                <a:latin typeface="Grundschrift"/>
                <a:cs typeface="Times New Roman" panose="02020603050405020304" pitchFamily="18" charset="0"/>
              </a:rPr>
            </a:br>
            <a:r>
              <a:rPr lang="de-DE" sz="1600" dirty="0">
                <a:latin typeface="Grundschrift"/>
                <a:cs typeface="Times New Roman" panose="02020603050405020304" pitchFamily="18" charset="0"/>
              </a:rPr>
              <a:t>(8 cm x 5 cm). </a:t>
            </a:r>
          </a:p>
        </p:txBody>
      </p:sp>
      <p:sp>
        <p:nvSpPr>
          <p:cNvPr id="3" name="Rechteck 2">
            <a:extLst>
              <a:ext uri="{FF2B5EF4-FFF2-40B4-BE49-F238E27FC236}">
                <a16:creationId xmlns:a16="http://schemas.microsoft.com/office/drawing/2014/main" id="{D697ED0D-EFA7-43FF-A261-4334A95E4545}"/>
              </a:ext>
            </a:extLst>
          </p:cNvPr>
          <p:cNvSpPr/>
          <p:nvPr/>
        </p:nvSpPr>
        <p:spPr>
          <a:xfrm>
            <a:off x="1292352" y="6114905"/>
            <a:ext cx="5230951" cy="1197059"/>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2.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Schrauben Sie die Magnetleiste an der zugeschnitten Leiste mit den beiliegenden Schrauben an. Fangen Sie oben an, sodass das Brett unten weiterhin sichtbar bleibt.</a:t>
            </a:r>
            <a:endParaRPr lang="de-DE" sz="1600" dirty="0"/>
          </a:p>
        </p:txBody>
      </p:sp>
      <p:sp>
        <p:nvSpPr>
          <p:cNvPr id="14" name="Abgerundetes Rechteck 1">
            <a:extLst>
              <a:ext uri="{FF2B5EF4-FFF2-40B4-BE49-F238E27FC236}">
                <a16:creationId xmlns:a16="http://schemas.microsoft.com/office/drawing/2014/main" id="{7B0E20DD-F470-40EE-8290-D391C9069C3B}"/>
              </a:ext>
            </a:extLst>
          </p:cNvPr>
          <p:cNvSpPr/>
          <p:nvPr/>
        </p:nvSpPr>
        <p:spPr>
          <a:xfrm>
            <a:off x="420932" y="2040343"/>
            <a:ext cx="2129764" cy="1814617"/>
          </a:xfrm>
          <a:prstGeom prst="roundRect">
            <a:avLst/>
          </a:prstGeom>
          <a:solidFill>
            <a:srgbClr val="21B5CF">
              <a:alpha val="34118"/>
            </a:srgb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300" dirty="0">
                <a:latin typeface="Grundschrift"/>
                <a:ea typeface="Calibri" panose="020F0502020204030204" pitchFamily="34" charset="0"/>
                <a:cs typeface="Times New Roman" panose="02020603050405020304" pitchFamily="18" charset="0"/>
              </a:rPr>
              <a:t>Werkzeugliste</a:t>
            </a:r>
            <a:endParaRPr lang="de-DE" sz="1100" dirty="0">
              <a:latin typeface="Grundschrift"/>
              <a:ea typeface="Calibri" panose="020F0502020204030204" pitchFamily="34" charset="0"/>
              <a:cs typeface="Times New Roman" panose="02020603050405020304" pitchFamily="18" charset="0"/>
            </a:endParaRPr>
          </a:p>
          <a:p>
            <a:pPr marL="285750" indent="-285750">
              <a:lnSpc>
                <a:spcPct val="107000"/>
              </a:lnSpc>
              <a:buFont typeface="Symbol" panose="05050102010706020507" pitchFamily="18" charset="2"/>
              <a:buChar char="-"/>
            </a:pPr>
            <a:r>
              <a:rPr lang="de-DE" sz="1300" dirty="0">
                <a:latin typeface="Grundschrift"/>
                <a:cs typeface="Times New Roman" panose="02020603050405020304" pitchFamily="18" charset="0"/>
              </a:rPr>
              <a:t>Kreissäge oder Handsäge</a:t>
            </a:r>
          </a:p>
          <a:p>
            <a:pPr marL="285750" indent="-285750">
              <a:lnSpc>
                <a:spcPct val="107000"/>
              </a:lnSpc>
              <a:buFont typeface="Symbol" panose="05050102010706020507" pitchFamily="18" charset="2"/>
              <a:buChar char="-"/>
            </a:pPr>
            <a:r>
              <a:rPr lang="de-DE" sz="1300" dirty="0">
                <a:latin typeface="Grundschrift"/>
                <a:cs typeface="Times New Roman" panose="02020603050405020304" pitchFamily="18" charset="0"/>
              </a:rPr>
              <a:t>(elektrischer) Styroporschneider</a:t>
            </a:r>
          </a:p>
          <a:p>
            <a:pPr marL="285750" indent="-285750">
              <a:lnSpc>
                <a:spcPct val="107000"/>
              </a:lnSpc>
              <a:buFont typeface="Symbol" panose="05050102010706020507" pitchFamily="18" charset="2"/>
              <a:buChar char="-"/>
            </a:pPr>
            <a:r>
              <a:rPr lang="de-DE" sz="1300" dirty="0">
                <a:latin typeface="Grundschrift"/>
                <a:cs typeface="Times New Roman" panose="02020603050405020304" pitchFamily="18" charset="0"/>
              </a:rPr>
              <a:t>Schraubenzieher</a:t>
            </a:r>
          </a:p>
          <a:p>
            <a:pPr marL="285750" indent="-285750">
              <a:lnSpc>
                <a:spcPct val="107000"/>
              </a:lnSpc>
              <a:buFont typeface="Symbol" panose="05050102010706020507" pitchFamily="18" charset="2"/>
              <a:buChar char="-"/>
            </a:pPr>
            <a:r>
              <a:rPr lang="de-DE" sz="1300" dirty="0">
                <a:latin typeface="Grundschrift"/>
                <a:cs typeface="Times New Roman" panose="02020603050405020304" pitchFamily="18" charset="0"/>
              </a:rPr>
              <a:t>Permanentstift fein</a:t>
            </a:r>
          </a:p>
          <a:p>
            <a:pPr>
              <a:lnSpc>
                <a:spcPct val="107000"/>
              </a:lnSpc>
              <a:spcAft>
                <a:spcPts val="800"/>
              </a:spcAft>
            </a:pPr>
            <a:endParaRPr lang="de-DE" sz="1300" dirty="0">
              <a:latin typeface="Grundschrift"/>
              <a:cs typeface="Times New Roman" panose="02020603050405020304" pitchFamily="18" charset="0"/>
            </a:endParaRPr>
          </a:p>
          <a:p>
            <a:pPr marL="285750" indent="-285750">
              <a:lnSpc>
                <a:spcPct val="107000"/>
              </a:lnSpc>
              <a:spcAft>
                <a:spcPts val="800"/>
              </a:spcAft>
              <a:buFont typeface="Symbol" panose="05050102010706020507" pitchFamily="18" charset="2"/>
              <a:buChar char="-"/>
            </a:pPr>
            <a:endParaRPr lang="de-DE" sz="1300" dirty="0">
              <a:latin typeface="Grundschrift"/>
              <a:cs typeface="Times New Roman" panose="02020603050405020304" pitchFamily="18" charset="0"/>
            </a:endParaRPr>
          </a:p>
        </p:txBody>
      </p:sp>
      <p:sp>
        <p:nvSpPr>
          <p:cNvPr id="8" name="Textfeld 7">
            <a:extLst>
              <a:ext uri="{FF2B5EF4-FFF2-40B4-BE49-F238E27FC236}">
                <a16:creationId xmlns:a16="http://schemas.microsoft.com/office/drawing/2014/main" id="{36852623-CB4C-4902-9FBC-9D1146D6377E}"/>
              </a:ext>
            </a:extLst>
          </p:cNvPr>
          <p:cNvSpPr txBox="1"/>
          <p:nvPr/>
        </p:nvSpPr>
        <p:spPr>
          <a:xfrm>
            <a:off x="418271" y="1561925"/>
            <a:ext cx="3458785" cy="369332"/>
          </a:xfrm>
          <a:prstGeom prst="rect">
            <a:avLst/>
          </a:prstGeom>
          <a:noFill/>
        </p:spPr>
        <p:txBody>
          <a:bodyPr wrap="square" rtlCol="0">
            <a:spAutoFit/>
          </a:bodyPr>
          <a:lstStyle/>
          <a:p>
            <a:r>
              <a:rPr lang="de-DE" dirty="0"/>
              <a:t>I. Grundgerüst</a:t>
            </a:r>
          </a:p>
        </p:txBody>
      </p:sp>
      <p:pic>
        <p:nvPicPr>
          <p:cNvPr id="5" name="Grafik 4">
            <a:extLst>
              <a:ext uri="{FF2B5EF4-FFF2-40B4-BE49-F238E27FC236}">
                <a16:creationId xmlns:a16="http://schemas.microsoft.com/office/drawing/2014/main" id="{72ED58C8-6BD7-4E19-8D84-8F324A2C3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944" y="4087428"/>
            <a:ext cx="3542359" cy="1963614"/>
          </a:xfrm>
          <a:prstGeom prst="rect">
            <a:avLst/>
          </a:prstGeom>
        </p:spPr>
      </p:pic>
      <p:pic>
        <p:nvPicPr>
          <p:cNvPr id="10" name="Grafik 9">
            <a:extLst>
              <a:ext uri="{FF2B5EF4-FFF2-40B4-BE49-F238E27FC236}">
                <a16:creationId xmlns:a16="http://schemas.microsoft.com/office/drawing/2014/main" id="{0FF87D2F-6A7E-4908-88E4-B8C63530F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01" y="6188896"/>
            <a:ext cx="587432" cy="2082179"/>
          </a:xfrm>
          <a:prstGeom prst="rect">
            <a:avLst/>
          </a:prstGeom>
        </p:spPr>
      </p:pic>
      <p:sp>
        <p:nvSpPr>
          <p:cNvPr id="16" name="Rechteck 15">
            <a:extLst>
              <a:ext uri="{FF2B5EF4-FFF2-40B4-BE49-F238E27FC236}">
                <a16:creationId xmlns:a16="http://schemas.microsoft.com/office/drawing/2014/main" id="{5923A613-EFB8-45D5-BD54-0A877691FD2B}"/>
              </a:ext>
            </a:extLst>
          </p:cNvPr>
          <p:cNvSpPr/>
          <p:nvPr/>
        </p:nvSpPr>
        <p:spPr>
          <a:xfrm>
            <a:off x="2980944" y="7380048"/>
            <a:ext cx="3542359" cy="1935723"/>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3.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Legen Sie die zwei 5x8 Stücke links mit der langen Seite an das vor Ihnen liegende Brett, dessen lange Seite zu Ihnen zeigt.</a:t>
            </a:r>
          </a:p>
          <a:p>
            <a:pPr algn="just"/>
            <a:r>
              <a:rPr lang="de-DE" sz="1600" dirty="0">
                <a:latin typeface="Grundschrift"/>
                <a:ea typeface="Calibri" panose="020F0502020204030204" pitchFamily="34" charset="0"/>
                <a:cs typeface="Times New Roman" panose="02020603050405020304" pitchFamily="18" charset="0"/>
              </a:rPr>
              <a:t>Zwischen die beiden Stücke positionieren Sie die Leiste – hochkant.</a:t>
            </a:r>
          </a:p>
        </p:txBody>
      </p:sp>
      <p:pic>
        <p:nvPicPr>
          <p:cNvPr id="12" name="Grafik 11">
            <a:extLst>
              <a:ext uri="{FF2B5EF4-FFF2-40B4-BE49-F238E27FC236}">
                <a16:creationId xmlns:a16="http://schemas.microsoft.com/office/drawing/2014/main" id="{C31A2C5E-2D80-42FF-8D59-9D9B55E7D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01" y="8218586"/>
            <a:ext cx="2401824" cy="1061814"/>
          </a:xfrm>
          <a:prstGeom prst="rect">
            <a:avLst/>
          </a:prstGeom>
        </p:spPr>
      </p:pic>
      <p:cxnSp>
        <p:nvCxnSpPr>
          <p:cNvPr id="18" name="Gerade Verbindung mit Pfeil 17">
            <a:extLst>
              <a:ext uri="{FF2B5EF4-FFF2-40B4-BE49-F238E27FC236}">
                <a16:creationId xmlns:a16="http://schemas.microsoft.com/office/drawing/2014/main" id="{CF6868B4-3BB3-45DD-96D4-48532133E51E}"/>
              </a:ext>
            </a:extLst>
          </p:cNvPr>
          <p:cNvCxnSpPr>
            <a:cxnSpLocks/>
          </p:cNvCxnSpPr>
          <p:nvPr/>
        </p:nvCxnSpPr>
        <p:spPr>
          <a:xfrm>
            <a:off x="792417" y="8039100"/>
            <a:ext cx="0" cy="660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788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DC0D145-02CB-4CAD-85B0-6BC6C59C3512}"/>
              </a:ext>
            </a:extLst>
          </p:cNvPr>
          <p:cNvSpPr/>
          <p:nvPr/>
        </p:nvSpPr>
        <p:spPr>
          <a:xfrm>
            <a:off x="397565" y="393478"/>
            <a:ext cx="6062870" cy="704616"/>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4.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Alle Bauteile werden mit Montagekleber zusammengefügt.</a:t>
            </a:r>
            <a:endParaRPr lang="de-DE" sz="1600" dirty="0"/>
          </a:p>
        </p:txBody>
      </p:sp>
      <p:sp>
        <p:nvSpPr>
          <p:cNvPr id="17" name="Rechteck 16">
            <a:extLst>
              <a:ext uri="{FF2B5EF4-FFF2-40B4-BE49-F238E27FC236}">
                <a16:creationId xmlns:a16="http://schemas.microsoft.com/office/drawing/2014/main" id="{00E98443-F932-48EE-8E30-A76DB2D1A4DD}"/>
              </a:ext>
            </a:extLst>
          </p:cNvPr>
          <p:cNvSpPr/>
          <p:nvPr/>
        </p:nvSpPr>
        <p:spPr>
          <a:xfrm>
            <a:off x="397565" y="1126640"/>
            <a:ext cx="2845435" cy="1689501"/>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5.</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Um das Modell zu fixieren, schrauben Sie an den Übergängen zwischen Brett und den einzelnen Stücken jeweils eine Metallverbindung an.</a:t>
            </a:r>
            <a:endParaRPr lang="de-DE" sz="1600" dirty="0"/>
          </a:p>
        </p:txBody>
      </p:sp>
      <p:sp>
        <p:nvSpPr>
          <p:cNvPr id="20" name="Rechteck 19">
            <a:extLst>
              <a:ext uri="{FF2B5EF4-FFF2-40B4-BE49-F238E27FC236}">
                <a16:creationId xmlns:a16="http://schemas.microsoft.com/office/drawing/2014/main" id="{E90F038E-1FD5-4EC5-84A1-B70CBF073D0B}"/>
              </a:ext>
            </a:extLst>
          </p:cNvPr>
          <p:cNvSpPr/>
          <p:nvPr/>
        </p:nvSpPr>
        <p:spPr>
          <a:xfrm>
            <a:off x="2160300" y="2918186"/>
            <a:ext cx="4168231" cy="1764009"/>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6.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600" dirty="0">
                <a:latin typeface="Grundschrift"/>
                <a:ea typeface="Calibri" panose="020F0502020204030204" pitchFamily="34" charset="0"/>
                <a:cs typeface="Times New Roman" panose="02020603050405020304" pitchFamily="18" charset="0"/>
              </a:rPr>
              <a:t>Nehmen Sie die Styroporplatte und legen Sie diese mit der langen Seite vor sich hin. Schneiden Sie an der linken kurzen Seite mittig ein 5 cm x 1,9 cm großes Stück heraus. Dieser Platz wird später für die Magnetleiste benötigt.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E0FF2572-6FB3-43BF-8A36-2898C99C1E52}"/>
              </a:ext>
            </a:extLst>
          </p:cNvPr>
          <p:cNvSpPr/>
          <p:nvPr/>
        </p:nvSpPr>
        <p:spPr>
          <a:xfrm>
            <a:off x="397565" y="4819789"/>
            <a:ext cx="3756424" cy="3905493"/>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7.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cs typeface="Times New Roman" panose="02020603050405020304" pitchFamily="18" charset="0"/>
              </a:rPr>
              <a:t>Beschriften Sie die Magnetleiste. Gehen Sie wie folgt vor:</a:t>
            </a:r>
          </a:p>
          <a:p>
            <a:pPr algn="just"/>
            <a:endParaRPr lang="de-DE" sz="1600" dirty="0">
              <a:latin typeface="Grundschrift"/>
              <a:cs typeface="Times New Roman" panose="02020603050405020304" pitchFamily="18" charset="0"/>
            </a:endParaRPr>
          </a:p>
          <a:p>
            <a:pPr algn="just"/>
            <a:r>
              <a:rPr lang="de-DE" sz="1600" dirty="0">
                <a:latin typeface="Grundschrift"/>
                <a:cs typeface="Times New Roman" panose="02020603050405020304" pitchFamily="18" charset="0"/>
              </a:rPr>
              <a:t>Beschriften Sie die Leiste ganz oben mit einer Höhe von 90 km. Fangen Sie unten bei 0 km an und markieren Sie die 10 km in einem Abstand von 3,8 cm. Bei den weiteren Kilometerangaben gehen sie genauso vor. 10 km entsprechen 3,8 cm.</a:t>
            </a:r>
          </a:p>
          <a:p>
            <a:pPr algn="just"/>
            <a:endParaRPr lang="de-DE" sz="1600" dirty="0">
              <a:latin typeface="Grundschrift"/>
              <a:cs typeface="Times New Roman" panose="02020603050405020304" pitchFamily="18" charset="0"/>
            </a:endParaRPr>
          </a:p>
          <a:p>
            <a:pPr algn="just"/>
            <a:r>
              <a:rPr lang="de-DE" sz="1600" dirty="0">
                <a:latin typeface="Grundschrift"/>
                <a:cs typeface="Times New Roman" panose="02020603050405020304" pitchFamily="18" charset="0"/>
              </a:rPr>
              <a:t>Zeichnen Sie auch Striche bei folgenden Kilometerangaben. Die entsprechende Zahl wird allerdings </a:t>
            </a:r>
            <a:r>
              <a:rPr lang="de-DE" sz="1600" u="sng" dirty="0">
                <a:latin typeface="Grundschrift"/>
                <a:cs typeface="Times New Roman" panose="02020603050405020304" pitchFamily="18" charset="0"/>
              </a:rPr>
              <a:t>nicht</a:t>
            </a:r>
            <a:r>
              <a:rPr lang="de-DE" sz="1600" dirty="0">
                <a:latin typeface="Grundschrift"/>
                <a:cs typeface="Times New Roman" panose="02020603050405020304" pitchFamily="18" charset="0"/>
              </a:rPr>
              <a:t> daneben geschrieben! → 11 km, 14 km, 85 km</a:t>
            </a:r>
          </a:p>
        </p:txBody>
      </p:sp>
      <p:pic>
        <p:nvPicPr>
          <p:cNvPr id="3" name="Grafik 2">
            <a:extLst>
              <a:ext uri="{FF2B5EF4-FFF2-40B4-BE49-F238E27FC236}">
                <a16:creationId xmlns:a16="http://schemas.microsoft.com/office/drawing/2014/main" id="{8E3A5C09-BDDF-4C14-AF34-D0B1F9D86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05084" y="425145"/>
            <a:ext cx="1648318" cy="3062575"/>
          </a:xfrm>
          <a:prstGeom prst="rect">
            <a:avLst/>
          </a:prstGeom>
        </p:spPr>
      </p:pic>
      <p:pic>
        <p:nvPicPr>
          <p:cNvPr id="5" name="Grafik 4">
            <a:extLst>
              <a:ext uri="{FF2B5EF4-FFF2-40B4-BE49-F238E27FC236}">
                <a16:creationId xmlns:a16="http://schemas.microsoft.com/office/drawing/2014/main" id="{DE1A67B3-98FE-4004-81C5-7545F886F792}"/>
              </a:ext>
            </a:extLst>
          </p:cNvPr>
          <p:cNvPicPr>
            <a:picLocks noChangeAspect="1"/>
          </p:cNvPicPr>
          <p:nvPr/>
        </p:nvPicPr>
        <p:blipFill rotWithShape="1">
          <a:blip r:embed="rId3">
            <a:extLst>
              <a:ext uri="{28A0092B-C50C-407E-A947-70E740481C1C}">
                <a14:useLocalDpi xmlns:a14="http://schemas.microsoft.com/office/drawing/2010/main" val="0"/>
              </a:ext>
            </a:extLst>
          </a:blip>
          <a:srcRect t="10305" b="8281"/>
          <a:stretch/>
        </p:blipFill>
        <p:spPr>
          <a:xfrm>
            <a:off x="397565" y="2844687"/>
            <a:ext cx="1382109" cy="1837508"/>
          </a:xfrm>
          <a:prstGeom prst="rect">
            <a:avLst/>
          </a:prstGeom>
        </p:spPr>
      </p:pic>
      <p:pic>
        <p:nvPicPr>
          <p:cNvPr id="7" name="Grafik 6">
            <a:extLst>
              <a:ext uri="{FF2B5EF4-FFF2-40B4-BE49-F238E27FC236}">
                <a16:creationId xmlns:a16="http://schemas.microsoft.com/office/drawing/2014/main" id="{8E9306B8-05C9-49AC-8DAE-3B8223079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449" y="4819789"/>
            <a:ext cx="1294807" cy="4718149"/>
          </a:xfrm>
          <a:prstGeom prst="rect">
            <a:avLst/>
          </a:prstGeom>
        </p:spPr>
      </p:pic>
    </p:spTree>
    <p:extLst>
      <p:ext uri="{BB962C8B-B14F-4D97-AF65-F5344CB8AC3E}">
        <p14:creationId xmlns:p14="http://schemas.microsoft.com/office/powerpoint/2010/main" val="426274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FD7FC7D-A11D-4F82-AC8F-735E7E9982AB}"/>
              </a:ext>
            </a:extLst>
          </p:cNvPr>
          <p:cNvSpPr/>
          <p:nvPr/>
        </p:nvSpPr>
        <p:spPr>
          <a:xfrm>
            <a:off x="3265714" y="2442728"/>
            <a:ext cx="3194721" cy="1443280"/>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9.</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Zur optischen Abrundung kann am Ende um die MDF-Platte herum ein weißes Klebeband angebracht werden.</a:t>
            </a:r>
            <a:endParaRPr lang="de-DE" sz="1600" dirty="0"/>
          </a:p>
        </p:txBody>
      </p:sp>
      <p:sp>
        <p:nvSpPr>
          <p:cNvPr id="7" name="Rechteck 6">
            <a:extLst>
              <a:ext uri="{FF2B5EF4-FFF2-40B4-BE49-F238E27FC236}">
                <a16:creationId xmlns:a16="http://schemas.microsoft.com/office/drawing/2014/main" id="{469C821B-BE7D-4EA8-8E2D-79F052FE55A4}"/>
              </a:ext>
            </a:extLst>
          </p:cNvPr>
          <p:cNvSpPr/>
          <p:nvPr/>
        </p:nvSpPr>
        <p:spPr>
          <a:xfrm>
            <a:off x="3265714" y="375285"/>
            <a:ext cx="3194721" cy="1689501"/>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8.</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Kleben Sie die Styroporplatte mit der entsprechenden Einsparung auf der linken Seite auf die MDF-Platte. Verwenden Sie unbedingt einen lösungsmittelfreien Styroporkleber!</a:t>
            </a:r>
            <a:endParaRPr lang="de-DE" sz="1600" dirty="0"/>
          </a:p>
        </p:txBody>
      </p:sp>
      <p:sp>
        <p:nvSpPr>
          <p:cNvPr id="8" name="Textfeld 7">
            <a:extLst>
              <a:ext uri="{FF2B5EF4-FFF2-40B4-BE49-F238E27FC236}">
                <a16:creationId xmlns:a16="http://schemas.microsoft.com/office/drawing/2014/main" id="{5499D89A-F846-48B6-AF0E-21E4F758B329}"/>
              </a:ext>
            </a:extLst>
          </p:cNvPr>
          <p:cNvSpPr txBox="1"/>
          <p:nvPr/>
        </p:nvSpPr>
        <p:spPr>
          <a:xfrm>
            <a:off x="496958" y="4226669"/>
            <a:ext cx="3458785" cy="369332"/>
          </a:xfrm>
          <a:prstGeom prst="rect">
            <a:avLst/>
          </a:prstGeom>
          <a:noFill/>
        </p:spPr>
        <p:txBody>
          <a:bodyPr wrap="square" rtlCol="0">
            <a:spAutoFit/>
          </a:bodyPr>
          <a:lstStyle/>
          <a:p>
            <a:r>
              <a:rPr lang="de-DE" dirty="0"/>
              <a:t>II. Fertigstellung </a:t>
            </a:r>
          </a:p>
        </p:txBody>
      </p:sp>
      <p:sp>
        <p:nvSpPr>
          <p:cNvPr id="9" name="Rechteck 8">
            <a:extLst>
              <a:ext uri="{FF2B5EF4-FFF2-40B4-BE49-F238E27FC236}">
                <a16:creationId xmlns:a16="http://schemas.microsoft.com/office/drawing/2014/main" id="{116F1DD9-91EA-4809-8351-9BEA16D44456}"/>
              </a:ext>
            </a:extLst>
          </p:cNvPr>
          <p:cNvSpPr/>
          <p:nvPr/>
        </p:nvSpPr>
        <p:spPr>
          <a:xfrm>
            <a:off x="496958" y="4631721"/>
            <a:ext cx="2654789" cy="1935723"/>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10.</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Drucken und schneiden Sie die entsprechenden Materia-</a:t>
            </a:r>
            <a:r>
              <a:rPr lang="de-DE" sz="1600" dirty="0" err="1">
                <a:latin typeface="Grundschrift"/>
                <a:ea typeface="Calibri" panose="020F0502020204030204" pitchFamily="34" charset="0"/>
                <a:cs typeface="Times New Roman" panose="02020603050405020304" pitchFamily="18" charset="0"/>
              </a:rPr>
              <a:t>lien</a:t>
            </a:r>
            <a:r>
              <a:rPr lang="de-DE" sz="1600" dirty="0">
                <a:latin typeface="Grundschrift"/>
                <a:ea typeface="Calibri" panose="020F0502020204030204" pitchFamily="34" charset="0"/>
                <a:cs typeface="Times New Roman" panose="02020603050405020304" pitchFamily="18" charset="0"/>
              </a:rPr>
              <a:t> (Schilder der Atmos-</a:t>
            </a:r>
            <a:r>
              <a:rPr lang="de-DE" sz="1600" dirty="0" err="1">
                <a:latin typeface="Grundschrift"/>
                <a:ea typeface="Calibri" panose="020F0502020204030204" pitchFamily="34" charset="0"/>
                <a:cs typeface="Times New Roman" panose="02020603050405020304" pitchFamily="18" charset="0"/>
              </a:rPr>
              <a:t>phären</a:t>
            </a:r>
            <a:r>
              <a:rPr lang="de-DE" sz="1600" dirty="0">
                <a:latin typeface="Grundschrift"/>
                <a:ea typeface="Calibri" panose="020F0502020204030204" pitchFamily="34" charset="0"/>
                <a:cs typeface="Times New Roman" panose="02020603050405020304" pitchFamily="18" charset="0"/>
              </a:rPr>
              <a:t>-schichten, Wolken, Flugzeuge, Schilder der Wellenlängen) aus.</a:t>
            </a:r>
            <a:endParaRPr lang="de-DE" sz="1600" dirty="0"/>
          </a:p>
        </p:txBody>
      </p:sp>
      <p:sp>
        <p:nvSpPr>
          <p:cNvPr id="10" name="Rechteck 9">
            <a:extLst>
              <a:ext uri="{FF2B5EF4-FFF2-40B4-BE49-F238E27FC236}">
                <a16:creationId xmlns:a16="http://schemas.microsoft.com/office/drawing/2014/main" id="{FE2D4286-D22E-44F6-BD5B-F62DB2037B4B}"/>
              </a:ext>
            </a:extLst>
          </p:cNvPr>
          <p:cNvSpPr/>
          <p:nvPr/>
        </p:nvSpPr>
        <p:spPr>
          <a:xfrm>
            <a:off x="3512042" y="6692737"/>
            <a:ext cx="2948393" cy="2181944"/>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11.</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Befestigen Sie die ausgeschnittenen Materialien an den Holzspießen. Gehen Sie aufgrund der unterschiedlichen Kilometerangaben (und dement-sprechend verschiedener Längen der Spieße) folgendermaßen vor: </a:t>
            </a:r>
            <a:endParaRPr lang="de-DE" sz="1600" dirty="0"/>
          </a:p>
        </p:txBody>
      </p:sp>
      <p:pic>
        <p:nvPicPr>
          <p:cNvPr id="3" name="Grafik 2">
            <a:extLst>
              <a:ext uri="{FF2B5EF4-FFF2-40B4-BE49-F238E27FC236}">
                <a16:creationId xmlns:a16="http://schemas.microsoft.com/office/drawing/2014/main" id="{9368AE60-46D3-41F9-A70B-78E8EBB93B8A}"/>
              </a:ext>
            </a:extLst>
          </p:cNvPr>
          <p:cNvPicPr>
            <a:picLocks noChangeAspect="1"/>
          </p:cNvPicPr>
          <p:nvPr/>
        </p:nvPicPr>
        <p:blipFill rotWithShape="1">
          <a:blip r:embed="rId2">
            <a:extLst>
              <a:ext uri="{28A0092B-C50C-407E-A947-70E740481C1C}">
                <a14:useLocalDpi xmlns:a14="http://schemas.microsoft.com/office/drawing/2010/main" val="0"/>
              </a:ext>
            </a:extLst>
          </a:blip>
          <a:srcRect l="3579" t="9955" r="12559" b="8594"/>
          <a:stretch/>
        </p:blipFill>
        <p:spPr>
          <a:xfrm>
            <a:off x="496958" y="448073"/>
            <a:ext cx="2654789" cy="3437935"/>
          </a:xfrm>
          <a:prstGeom prst="rect">
            <a:avLst/>
          </a:prstGeom>
        </p:spPr>
      </p:pic>
      <p:sp>
        <p:nvSpPr>
          <p:cNvPr id="13" name="Abgerundetes Rechteck 1">
            <a:extLst>
              <a:ext uri="{FF2B5EF4-FFF2-40B4-BE49-F238E27FC236}">
                <a16:creationId xmlns:a16="http://schemas.microsoft.com/office/drawing/2014/main" id="{CF454E65-10AD-48AE-B882-40997AF76FE9}"/>
              </a:ext>
            </a:extLst>
          </p:cNvPr>
          <p:cNvSpPr/>
          <p:nvPr/>
        </p:nvSpPr>
        <p:spPr>
          <a:xfrm>
            <a:off x="3265714" y="4251806"/>
            <a:ext cx="3194721" cy="2063269"/>
          </a:xfrm>
          <a:prstGeom prst="roundRect">
            <a:avLst/>
          </a:prstGeom>
          <a:solidFill>
            <a:srgbClr val="0E8FA7">
              <a:alpha val="34118"/>
            </a:srgb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1300" dirty="0">
                <a:latin typeface="Grundschrift"/>
                <a:ea typeface="Calibri" panose="020F0502020204030204" pitchFamily="34" charset="0"/>
                <a:cs typeface="Times New Roman" panose="02020603050405020304" pitchFamily="18" charset="0"/>
              </a:rPr>
              <a:t>Materialliste:</a:t>
            </a:r>
            <a:endParaRPr lang="de-DE" sz="1300" dirty="0">
              <a:effectLst/>
              <a:latin typeface="Grundschrif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Holzspieße (40 cm Länge – werden individuell gekürzt) </a:t>
            </a: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Materialien aus dem Anhang</a:t>
            </a: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Magnetplättchen (4,5 cm x 1 cm)  </a:t>
            </a: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Tesafilm </a:t>
            </a: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Schere </a:t>
            </a:r>
          </a:p>
          <a:p>
            <a:pPr marL="342900" lvl="0" indent="-342900">
              <a:lnSpc>
                <a:spcPct val="107000"/>
              </a:lnSpc>
              <a:spcAft>
                <a:spcPts val="0"/>
              </a:spcAft>
              <a:buFont typeface="Symbol" panose="05050102010706020507" pitchFamily="18" charset="2"/>
              <a:buChar char="-"/>
            </a:pPr>
            <a:r>
              <a:rPr lang="de-DE" sz="1300" dirty="0">
                <a:effectLst/>
                <a:latin typeface="Grundschrift"/>
                <a:ea typeface="Calibri" panose="020F0502020204030204" pitchFamily="34" charset="0"/>
                <a:cs typeface="Times New Roman" panose="02020603050405020304" pitchFamily="18" charset="0"/>
              </a:rPr>
              <a:t>Bleistift </a:t>
            </a:r>
            <a:endParaRPr lang="de-DE" sz="1100" dirty="0">
              <a:effectLst/>
              <a:ea typeface="Calibri" panose="020F0502020204030204" pitchFamily="34" charset="0"/>
              <a:cs typeface="Times New Roman" panose="02020603050405020304" pitchFamily="18" charset="0"/>
            </a:endParaRPr>
          </a:p>
        </p:txBody>
      </p:sp>
      <p:pic>
        <p:nvPicPr>
          <p:cNvPr id="15" name="Grafik 14">
            <a:extLst>
              <a:ext uri="{FF2B5EF4-FFF2-40B4-BE49-F238E27FC236}">
                <a16:creationId xmlns:a16="http://schemas.microsoft.com/office/drawing/2014/main" id="{5FEFE4B5-8F2C-4859-8908-1C193CEDC06E}"/>
              </a:ext>
            </a:extLst>
          </p:cNvPr>
          <p:cNvPicPr>
            <a:picLocks noChangeAspect="1"/>
          </p:cNvPicPr>
          <p:nvPr/>
        </p:nvPicPr>
        <p:blipFill rotWithShape="1">
          <a:blip r:embed="rId3">
            <a:extLst>
              <a:ext uri="{28A0092B-C50C-407E-A947-70E740481C1C}">
                <a14:useLocalDpi xmlns:a14="http://schemas.microsoft.com/office/drawing/2010/main" val="0"/>
              </a:ext>
            </a:extLst>
          </a:blip>
          <a:srcRect l="6276" t="16412" r="2784" b="14358"/>
          <a:stretch/>
        </p:blipFill>
        <p:spPr>
          <a:xfrm rot="16200000">
            <a:off x="518060" y="6582062"/>
            <a:ext cx="2806798" cy="2849002"/>
          </a:xfrm>
          <a:prstGeom prst="rect">
            <a:avLst/>
          </a:prstGeom>
        </p:spPr>
      </p:pic>
    </p:spTree>
    <p:extLst>
      <p:ext uri="{BB962C8B-B14F-4D97-AF65-F5344CB8AC3E}">
        <p14:creationId xmlns:p14="http://schemas.microsoft.com/office/powerpoint/2010/main" val="42478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FD7FC7D-A11D-4F82-AC8F-735E7E9982AB}"/>
              </a:ext>
            </a:extLst>
          </p:cNvPr>
          <p:cNvSpPr/>
          <p:nvPr/>
        </p:nvSpPr>
        <p:spPr>
          <a:xfrm>
            <a:off x="3265713" y="2557229"/>
            <a:ext cx="3194721" cy="2181944"/>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ii.</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Markieren Sie mit einem Stift die Stelle am Holzspieß, wo die Oberseite der Schicht liegt. Kürzen Sie den Holzspieß an der entsprechenden Stelle für jedes Schild und befestigen Sie die Holzspieße mit Tesafilm am Schild.  </a:t>
            </a:r>
            <a:endParaRPr lang="de-DE" sz="1600" dirty="0"/>
          </a:p>
        </p:txBody>
      </p:sp>
      <p:sp>
        <p:nvSpPr>
          <p:cNvPr id="7" name="Rechteck 6">
            <a:extLst>
              <a:ext uri="{FF2B5EF4-FFF2-40B4-BE49-F238E27FC236}">
                <a16:creationId xmlns:a16="http://schemas.microsoft.com/office/drawing/2014/main" id="{469C821B-BE7D-4EA8-8E2D-79F052FE55A4}"/>
              </a:ext>
            </a:extLst>
          </p:cNvPr>
          <p:cNvSpPr/>
          <p:nvPr/>
        </p:nvSpPr>
        <p:spPr>
          <a:xfrm>
            <a:off x="3265714" y="375285"/>
            <a:ext cx="3194721" cy="2181944"/>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i.</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Legen Sie die Schilder der Troposphäre, Stratosphäre und Mesosphäre verkehrtherum übereinander. Legen Sie nun drei Holzspieße so darauf, dass die Spitze von jedem Spieß 5 cm unten herausschauen. </a:t>
            </a:r>
            <a:endParaRPr lang="de-DE" sz="1600" dirty="0"/>
          </a:p>
        </p:txBody>
      </p:sp>
      <p:sp>
        <p:nvSpPr>
          <p:cNvPr id="9" name="Rechteck 8">
            <a:extLst>
              <a:ext uri="{FF2B5EF4-FFF2-40B4-BE49-F238E27FC236}">
                <a16:creationId xmlns:a16="http://schemas.microsoft.com/office/drawing/2014/main" id="{116F1DD9-91EA-4809-8351-9BEA16D44456}"/>
              </a:ext>
            </a:extLst>
          </p:cNvPr>
          <p:cNvSpPr/>
          <p:nvPr/>
        </p:nvSpPr>
        <p:spPr>
          <a:xfrm>
            <a:off x="496956" y="4722346"/>
            <a:ext cx="5046593" cy="704616"/>
          </a:xfrm>
          <a:prstGeom prst="rect">
            <a:avLst/>
          </a:prstGeom>
        </p:spPr>
        <p:txBody>
          <a:bodyPr wrap="square">
            <a:spAutoFit/>
          </a:bodyPr>
          <a:lstStyle/>
          <a:p>
            <a:pPr algn="just">
              <a:lnSpc>
                <a:spcPct val="107000"/>
              </a:lnSpc>
              <a:spcAft>
                <a:spcPts val="800"/>
              </a:spcAft>
            </a:pPr>
            <a:r>
              <a:rPr lang="de-DE" sz="1600" b="1" dirty="0" err="1">
                <a:latin typeface="Grundschrift"/>
                <a:ea typeface="Calibri" panose="020F0502020204030204" pitchFamily="34" charset="0"/>
                <a:cs typeface="Times New Roman" panose="02020603050405020304" pitchFamily="18" charset="0"/>
              </a:rPr>
              <a:t>iii.</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Gehen Sie analog für die Wellenlängen-Schilder vor.</a:t>
            </a:r>
            <a:endParaRPr lang="de-DE" sz="1600" dirty="0"/>
          </a:p>
        </p:txBody>
      </p:sp>
      <p:sp>
        <p:nvSpPr>
          <p:cNvPr id="10" name="Rechteck 9">
            <a:extLst>
              <a:ext uri="{FF2B5EF4-FFF2-40B4-BE49-F238E27FC236}">
                <a16:creationId xmlns:a16="http://schemas.microsoft.com/office/drawing/2014/main" id="{FE2D4286-D22E-44F6-BD5B-F62DB2037B4B}"/>
              </a:ext>
            </a:extLst>
          </p:cNvPr>
          <p:cNvSpPr/>
          <p:nvPr/>
        </p:nvSpPr>
        <p:spPr>
          <a:xfrm>
            <a:off x="496956" y="5426962"/>
            <a:ext cx="3541644" cy="2920608"/>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iv.</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Für die Wolken messen Sie 7,5 cm  von der untersten Spitze des Spießes ab und markieren Sie dort einen </a:t>
            </a:r>
          </a:p>
          <a:p>
            <a:pPr algn="just"/>
            <a:r>
              <a:rPr lang="de-DE" sz="1600" dirty="0">
                <a:latin typeface="Grundschrift"/>
                <a:ea typeface="Calibri" panose="020F0502020204030204" pitchFamily="34" charset="0"/>
                <a:cs typeface="Times New Roman" panose="02020603050405020304" pitchFamily="18" charset="0"/>
              </a:rPr>
              <a:t>Punkt. Entfernen Sie den Teil oberhalb der Markierung. Befestigen Sie nun jeweils die Wolken am oberen Teil. </a:t>
            </a:r>
          </a:p>
          <a:p>
            <a:pPr algn="just"/>
            <a:r>
              <a:rPr lang="de-DE" sz="1600" dirty="0">
                <a:latin typeface="Grundschrift"/>
                <a:ea typeface="Calibri" panose="020F0502020204030204" pitchFamily="34" charset="0"/>
                <a:cs typeface="Times New Roman" panose="02020603050405020304" pitchFamily="18" charset="0"/>
              </a:rPr>
              <a:t>Gehen Sie ebenso für das Verkehrsflugzeug (Markierung bei 8 cm) und für SOFIA (Markierung bei 9 cm) vor.</a:t>
            </a:r>
            <a:endParaRPr lang="de-DE" sz="1600" dirty="0"/>
          </a:p>
        </p:txBody>
      </p:sp>
      <p:pic>
        <p:nvPicPr>
          <p:cNvPr id="4" name="Grafik 3">
            <a:extLst>
              <a:ext uri="{FF2B5EF4-FFF2-40B4-BE49-F238E27FC236}">
                <a16:creationId xmlns:a16="http://schemas.microsoft.com/office/drawing/2014/main" id="{E32907B3-678C-40FE-99F0-44F9D8CD1639}"/>
              </a:ext>
            </a:extLst>
          </p:cNvPr>
          <p:cNvPicPr>
            <a:picLocks noChangeAspect="1"/>
          </p:cNvPicPr>
          <p:nvPr/>
        </p:nvPicPr>
        <p:blipFill rotWithShape="1">
          <a:blip r:embed="rId2">
            <a:extLst>
              <a:ext uri="{28A0092B-C50C-407E-A947-70E740481C1C}">
                <a14:useLocalDpi xmlns:a14="http://schemas.microsoft.com/office/drawing/2010/main" val="0"/>
              </a:ext>
            </a:extLst>
          </a:blip>
          <a:srcRect l="15274" t="6807" r="20075" b="9317"/>
          <a:stretch/>
        </p:blipFill>
        <p:spPr>
          <a:xfrm>
            <a:off x="496956" y="375285"/>
            <a:ext cx="2512943" cy="4347061"/>
          </a:xfrm>
          <a:prstGeom prst="rect">
            <a:avLst/>
          </a:prstGeom>
        </p:spPr>
      </p:pic>
      <p:cxnSp>
        <p:nvCxnSpPr>
          <p:cNvPr id="11" name="Gerade Verbindung mit Pfeil 10">
            <a:extLst>
              <a:ext uri="{FF2B5EF4-FFF2-40B4-BE49-F238E27FC236}">
                <a16:creationId xmlns:a16="http://schemas.microsoft.com/office/drawing/2014/main" id="{768FAA06-CCB2-4A67-8653-234CC8CF959A}"/>
              </a:ext>
            </a:extLst>
          </p:cNvPr>
          <p:cNvCxnSpPr>
            <a:cxnSpLocks/>
          </p:cNvCxnSpPr>
          <p:nvPr/>
        </p:nvCxnSpPr>
        <p:spPr>
          <a:xfrm>
            <a:off x="1289336" y="3513036"/>
            <a:ext cx="311722"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Gerade Verbindung mit Pfeil 12">
            <a:extLst>
              <a:ext uri="{FF2B5EF4-FFF2-40B4-BE49-F238E27FC236}">
                <a16:creationId xmlns:a16="http://schemas.microsoft.com/office/drawing/2014/main" id="{CF6550A0-4A4A-472F-B8EC-69E1EB1F5BB4}"/>
              </a:ext>
            </a:extLst>
          </p:cNvPr>
          <p:cNvCxnSpPr>
            <a:cxnSpLocks/>
          </p:cNvCxnSpPr>
          <p:nvPr/>
        </p:nvCxnSpPr>
        <p:spPr>
          <a:xfrm>
            <a:off x="1424816" y="2027136"/>
            <a:ext cx="311722"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Gerade Verbindung mit Pfeil 13">
            <a:extLst>
              <a:ext uri="{FF2B5EF4-FFF2-40B4-BE49-F238E27FC236}">
                <a16:creationId xmlns:a16="http://schemas.microsoft.com/office/drawing/2014/main" id="{B47C0BE7-2DAC-447A-B778-EA8ED41A9CAA}"/>
              </a:ext>
            </a:extLst>
          </p:cNvPr>
          <p:cNvCxnSpPr>
            <a:cxnSpLocks/>
          </p:cNvCxnSpPr>
          <p:nvPr/>
        </p:nvCxnSpPr>
        <p:spPr>
          <a:xfrm>
            <a:off x="1511399" y="788886"/>
            <a:ext cx="311722" cy="0"/>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9" name="Grafik 18">
            <a:extLst>
              <a:ext uri="{FF2B5EF4-FFF2-40B4-BE49-F238E27FC236}">
                <a16:creationId xmlns:a16="http://schemas.microsoft.com/office/drawing/2014/main" id="{D4A34A59-387E-4CA4-911B-DF50691C0465}"/>
              </a:ext>
            </a:extLst>
          </p:cNvPr>
          <p:cNvPicPr>
            <a:picLocks noChangeAspect="1"/>
          </p:cNvPicPr>
          <p:nvPr/>
        </p:nvPicPr>
        <p:blipFill rotWithShape="1">
          <a:blip r:embed="rId3">
            <a:extLst>
              <a:ext uri="{28A0092B-C50C-407E-A947-70E740481C1C}">
                <a14:useLocalDpi xmlns:a14="http://schemas.microsoft.com/office/drawing/2010/main" val="0"/>
              </a:ext>
            </a:extLst>
          </a:blip>
          <a:srcRect l="16216" t="19283" r="10811" b="17230"/>
          <a:stretch/>
        </p:blipFill>
        <p:spPr>
          <a:xfrm>
            <a:off x="4304888" y="5654059"/>
            <a:ext cx="2155546" cy="2500462"/>
          </a:xfrm>
          <a:prstGeom prst="rect">
            <a:avLst/>
          </a:prstGeom>
        </p:spPr>
      </p:pic>
    </p:spTree>
    <p:extLst>
      <p:ext uri="{BB962C8B-B14F-4D97-AF65-F5344CB8AC3E}">
        <p14:creationId xmlns:p14="http://schemas.microsoft.com/office/powerpoint/2010/main" val="217027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9DC0D145-02CB-4CAD-85B0-6BC6C59C3512}"/>
              </a:ext>
            </a:extLst>
          </p:cNvPr>
          <p:cNvSpPr/>
          <p:nvPr/>
        </p:nvSpPr>
        <p:spPr>
          <a:xfrm>
            <a:off x="3532117" y="382906"/>
            <a:ext cx="2828925" cy="1689501"/>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12.</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Beschriften Sie die Magnet-plättchen mit folgenden Angaben:</a:t>
            </a:r>
          </a:p>
          <a:p>
            <a:pPr algn="just"/>
            <a:r>
              <a:rPr lang="de-DE" sz="1600" dirty="0">
                <a:latin typeface="Grundschrift"/>
                <a:cs typeface="Times New Roman" panose="02020603050405020304" pitchFamily="18" charset="0"/>
              </a:rPr>
              <a:t>10 km, 11 km, 14 km, 50 km, </a:t>
            </a:r>
            <a:br>
              <a:rPr lang="de-DE" sz="1600" dirty="0">
                <a:latin typeface="Grundschrift"/>
                <a:cs typeface="Times New Roman" panose="02020603050405020304" pitchFamily="18" charset="0"/>
              </a:rPr>
            </a:br>
            <a:r>
              <a:rPr lang="de-DE" sz="1600" dirty="0">
                <a:latin typeface="Grundschrift"/>
                <a:cs typeface="Times New Roman" panose="02020603050405020304" pitchFamily="18" charset="0"/>
              </a:rPr>
              <a:t>85 km, SOFIA, Flugzeug, Wolken</a:t>
            </a:r>
            <a:endParaRPr lang="de-DE" sz="1600" dirty="0"/>
          </a:p>
        </p:txBody>
      </p:sp>
      <p:cxnSp>
        <p:nvCxnSpPr>
          <p:cNvPr id="3" name="Gerader Verbinder 2">
            <a:extLst>
              <a:ext uri="{FF2B5EF4-FFF2-40B4-BE49-F238E27FC236}">
                <a16:creationId xmlns:a16="http://schemas.microsoft.com/office/drawing/2014/main" id="{F144230A-33DB-4CBA-8ABE-39A61F6AB4C9}"/>
              </a:ext>
            </a:extLst>
          </p:cNvPr>
          <p:cNvCxnSpPr/>
          <p:nvPr/>
        </p:nvCxnSpPr>
        <p:spPr>
          <a:xfrm>
            <a:off x="553068" y="8128729"/>
            <a:ext cx="5891434"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feld 1">
            <a:extLst>
              <a:ext uri="{FF2B5EF4-FFF2-40B4-BE49-F238E27FC236}">
                <a16:creationId xmlns:a16="http://schemas.microsoft.com/office/drawing/2014/main" id="{4B6DE3DF-3FBC-74FC-9581-782DB0745F13}"/>
              </a:ext>
            </a:extLst>
          </p:cNvPr>
          <p:cNvSpPr txBox="1"/>
          <p:nvPr/>
        </p:nvSpPr>
        <p:spPr>
          <a:xfrm>
            <a:off x="556582" y="8228375"/>
            <a:ext cx="5951069" cy="1754326"/>
          </a:xfrm>
          <a:prstGeom prst="rect">
            <a:avLst/>
          </a:prstGeom>
          <a:noFill/>
        </p:spPr>
        <p:txBody>
          <a:bodyPr wrap="square" rtlCol="0">
            <a:spAutoFit/>
          </a:bodyPr>
          <a:lstStyle/>
          <a:p>
            <a:pPr algn="just"/>
            <a:r>
              <a:rPr lang="de-DE" sz="900" b="1" i="0" u="sng" dirty="0">
                <a:solidFill>
                  <a:srgbClr val="333333"/>
                </a:solidFill>
                <a:effectLst/>
                <a:latin typeface="Lucida Grande"/>
              </a:rPr>
              <a:t>Anmerkung:</a:t>
            </a:r>
          </a:p>
          <a:p>
            <a:pPr algn="just"/>
            <a:r>
              <a:rPr lang="de-DE" sz="900" b="0" i="0" dirty="0">
                <a:solidFill>
                  <a:srgbClr val="333333"/>
                </a:solidFill>
                <a:effectLst/>
                <a:latin typeface="Lucida Grande"/>
              </a:rPr>
              <a:t>SOFIA, das Stratosphären Observatorium Für Infrarot Astronomie, ist ein Gemeinschaftsprojekt des Deutschen Zentrums für Luft- und Raumfahrt e.V. (DLR; Förderkennzeichen 50OK0901, 50OK1301, 50OK1701 und FKZ 50 OK 2002 und der National </a:t>
            </a:r>
            <a:r>
              <a:rPr lang="de-DE" sz="900" b="0" i="0" dirty="0" err="1">
                <a:solidFill>
                  <a:srgbClr val="333333"/>
                </a:solidFill>
                <a:effectLst/>
                <a:latin typeface="Lucida Grande"/>
              </a:rPr>
              <a:t>Aeronautics</a:t>
            </a:r>
            <a:r>
              <a:rPr lang="de-DE" sz="900" b="0" i="0" dirty="0">
                <a:solidFill>
                  <a:srgbClr val="333333"/>
                </a:solidFill>
                <a:effectLst/>
                <a:latin typeface="Lucida Grande"/>
              </a:rPr>
              <a:t> and Space Administration (NASA). Es wird auf Veranlassung des DLR mit Mitteln des Bundesministeriums für Wirtschaft und Klimaschutz (BMWK) aufgrund eines Beschlusses des Deutschen Bundestages und mit Mitteln des Landes Baden-Württemberg und der Universität Stuttgart durchgeführt. Der wissenschaftliche Betrieb wird auf deutscher Seite vom Deutschen SOFIA Institut (DSI) der Universität Stuttgart koordiniert, auf amerikanischer Seite von der </a:t>
            </a:r>
            <a:r>
              <a:rPr lang="de-DE" sz="900" b="0" i="0" dirty="0" err="1">
                <a:solidFill>
                  <a:srgbClr val="333333"/>
                </a:solidFill>
                <a:effectLst/>
                <a:latin typeface="Lucida Grande"/>
              </a:rPr>
              <a:t>Universities</a:t>
            </a:r>
            <a:r>
              <a:rPr lang="de-DE" sz="900" b="0" i="0" dirty="0">
                <a:solidFill>
                  <a:srgbClr val="333333"/>
                </a:solidFill>
                <a:effectLst/>
                <a:latin typeface="Lucida Grande"/>
              </a:rPr>
              <a:t> Space Research </a:t>
            </a:r>
            <a:r>
              <a:rPr lang="de-DE" sz="900" b="0" i="0" dirty="0" err="1">
                <a:solidFill>
                  <a:srgbClr val="333333"/>
                </a:solidFill>
                <a:effectLst/>
                <a:latin typeface="Lucida Grande"/>
              </a:rPr>
              <a:t>Association</a:t>
            </a:r>
            <a:r>
              <a:rPr lang="de-DE" sz="900" b="0" i="0" dirty="0">
                <a:solidFill>
                  <a:srgbClr val="333333"/>
                </a:solidFill>
                <a:effectLst/>
                <a:latin typeface="Lucida Grande"/>
              </a:rPr>
              <a:t> (USRA). </a:t>
            </a:r>
          </a:p>
          <a:p>
            <a:pPr algn="just"/>
            <a:endParaRPr lang="de-DE" sz="900" dirty="0">
              <a:solidFill>
                <a:srgbClr val="333333"/>
              </a:solidFill>
              <a:latin typeface="Lucida Grande"/>
            </a:endParaRPr>
          </a:p>
          <a:p>
            <a:pPr algn="just"/>
            <a:r>
              <a:rPr lang="de-DE" sz="900" dirty="0"/>
              <a:t>Das Material wurde mit Unterstützung der OER-Förderung der Universität Duisburg-Essen im Rahmen des Projekts </a:t>
            </a:r>
            <a:r>
              <a:rPr lang="de-DE" sz="900" dirty="0" err="1"/>
              <a:t>AstrOER</a:t>
            </a:r>
            <a:r>
              <a:rPr lang="de-DE" sz="900" dirty="0"/>
              <a:t> in Open Educational Resources überführt.</a:t>
            </a:r>
          </a:p>
          <a:p>
            <a:pPr algn="just"/>
            <a:endParaRPr lang="de-DE" sz="900" dirty="0"/>
          </a:p>
        </p:txBody>
      </p:sp>
      <p:sp>
        <p:nvSpPr>
          <p:cNvPr id="8" name="Rechteck 7">
            <a:extLst>
              <a:ext uri="{FF2B5EF4-FFF2-40B4-BE49-F238E27FC236}">
                <a16:creationId xmlns:a16="http://schemas.microsoft.com/office/drawing/2014/main" id="{CB918ACB-A811-4003-9A4B-854AF8C395CC}"/>
              </a:ext>
            </a:extLst>
          </p:cNvPr>
          <p:cNvSpPr/>
          <p:nvPr/>
        </p:nvSpPr>
        <p:spPr>
          <a:xfrm>
            <a:off x="496958" y="2284680"/>
            <a:ext cx="5864084" cy="1443280"/>
          </a:xfrm>
          <a:prstGeom prst="rect">
            <a:avLst/>
          </a:prstGeom>
        </p:spPr>
        <p:txBody>
          <a:bodyPr wrap="square">
            <a:spAutoFit/>
          </a:bodyPr>
          <a:lstStyle/>
          <a:p>
            <a:pPr algn="just">
              <a:lnSpc>
                <a:spcPct val="107000"/>
              </a:lnSpc>
              <a:spcAft>
                <a:spcPts val="800"/>
              </a:spcAft>
            </a:pPr>
            <a:r>
              <a:rPr lang="de-DE" sz="1600" b="1" dirty="0">
                <a:latin typeface="Grundschrift"/>
                <a:ea typeface="Calibri" panose="020F0502020204030204" pitchFamily="34" charset="0"/>
                <a:cs typeface="Times New Roman" panose="02020603050405020304" pitchFamily="18" charset="0"/>
              </a:rPr>
              <a:t>13.</a:t>
            </a:r>
            <a:endParaRPr lang="de-DE"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1600" dirty="0">
                <a:latin typeface="Grundschrift"/>
                <a:ea typeface="Calibri" panose="020F0502020204030204" pitchFamily="34" charset="0"/>
                <a:cs typeface="Times New Roman" panose="02020603050405020304" pitchFamily="18" charset="0"/>
              </a:rPr>
              <a:t>Der konkrete Aufbau des Modells, durch das Einstecken der vorbereiteten Holzspieße, wird mit den Kindern gemeinsam erarbeitet. Das fertig gesteckte Modell sollte letztlich wie folgt aussehen: </a:t>
            </a:r>
            <a:endParaRPr lang="de-DE" sz="1600" dirty="0"/>
          </a:p>
        </p:txBody>
      </p:sp>
      <p:pic>
        <p:nvPicPr>
          <p:cNvPr id="5" name="Grafik 4">
            <a:extLst>
              <a:ext uri="{FF2B5EF4-FFF2-40B4-BE49-F238E27FC236}">
                <a16:creationId xmlns:a16="http://schemas.microsoft.com/office/drawing/2014/main" id="{052DFDD4-1708-43AB-AA26-E7890C96DD1A}"/>
              </a:ext>
            </a:extLst>
          </p:cNvPr>
          <p:cNvPicPr>
            <a:picLocks noChangeAspect="1"/>
          </p:cNvPicPr>
          <p:nvPr/>
        </p:nvPicPr>
        <p:blipFill rotWithShape="1">
          <a:blip r:embed="rId2">
            <a:extLst>
              <a:ext uri="{28A0092B-C50C-407E-A947-70E740481C1C}">
                <a14:useLocalDpi xmlns:a14="http://schemas.microsoft.com/office/drawing/2010/main" val="0"/>
              </a:ext>
            </a:extLst>
          </a:blip>
          <a:srcRect l="5096" t="24628" r="15074" b="35032"/>
          <a:stretch/>
        </p:blipFill>
        <p:spPr>
          <a:xfrm>
            <a:off x="496958" y="375285"/>
            <a:ext cx="2686050" cy="1809750"/>
          </a:xfrm>
          <a:prstGeom prst="rect">
            <a:avLst/>
          </a:prstGeom>
        </p:spPr>
      </p:pic>
      <p:pic>
        <p:nvPicPr>
          <p:cNvPr id="6" name="Grafik 5">
            <a:extLst>
              <a:ext uri="{FF2B5EF4-FFF2-40B4-BE49-F238E27FC236}">
                <a16:creationId xmlns:a16="http://schemas.microsoft.com/office/drawing/2014/main" id="{2DD0659B-01EB-4D22-8211-7F3E1B13B3B8}"/>
              </a:ext>
            </a:extLst>
          </p:cNvPr>
          <p:cNvPicPr>
            <a:picLocks noChangeAspect="1"/>
          </p:cNvPicPr>
          <p:nvPr/>
        </p:nvPicPr>
        <p:blipFill rotWithShape="1">
          <a:blip r:embed="rId3"/>
          <a:srcRect/>
          <a:stretch/>
        </p:blipFill>
        <p:spPr>
          <a:xfrm>
            <a:off x="1168400" y="3727960"/>
            <a:ext cx="4521200" cy="4257464"/>
          </a:xfrm>
          <a:prstGeom prst="rect">
            <a:avLst/>
          </a:prstGeom>
        </p:spPr>
      </p:pic>
    </p:spTree>
    <p:extLst>
      <p:ext uri="{BB962C8B-B14F-4D97-AF65-F5344CB8AC3E}">
        <p14:creationId xmlns:p14="http://schemas.microsoft.com/office/powerpoint/2010/main" val="428892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F6F4779-C33E-6870-20D5-8D58AC881470}"/>
              </a:ext>
            </a:extLst>
          </p:cNvPr>
          <p:cNvPicPr>
            <a:picLocks noChangeAspect="1"/>
          </p:cNvPicPr>
          <p:nvPr/>
        </p:nvPicPr>
        <p:blipFill>
          <a:blip r:embed="rId2"/>
          <a:stretch>
            <a:fillRect/>
          </a:stretch>
        </p:blipFill>
        <p:spPr>
          <a:xfrm>
            <a:off x="0" y="711870"/>
            <a:ext cx="6861646" cy="5177118"/>
          </a:xfrm>
          <a:prstGeom prst="rect">
            <a:avLst/>
          </a:prstGeom>
        </p:spPr>
      </p:pic>
    </p:spTree>
    <p:extLst>
      <p:ext uri="{BB962C8B-B14F-4D97-AF65-F5344CB8AC3E}">
        <p14:creationId xmlns:p14="http://schemas.microsoft.com/office/powerpoint/2010/main" val="346471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EF2EFE2-F826-DBC3-C8F0-99C789D39E99}"/>
              </a:ext>
            </a:extLst>
          </p:cNvPr>
          <p:cNvPicPr>
            <a:picLocks noChangeAspect="1"/>
          </p:cNvPicPr>
          <p:nvPr/>
        </p:nvPicPr>
        <p:blipFill rotWithShape="1">
          <a:blip r:embed="rId2"/>
          <a:srcRect l="1230" r="612"/>
          <a:stretch/>
        </p:blipFill>
        <p:spPr>
          <a:xfrm>
            <a:off x="50668" y="691288"/>
            <a:ext cx="6807332" cy="6980374"/>
          </a:xfrm>
          <a:prstGeom prst="rect">
            <a:avLst/>
          </a:prstGeom>
        </p:spPr>
      </p:pic>
    </p:spTree>
    <p:extLst>
      <p:ext uri="{BB962C8B-B14F-4D97-AF65-F5344CB8AC3E}">
        <p14:creationId xmlns:p14="http://schemas.microsoft.com/office/powerpoint/2010/main" val="42434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5FD2B38-128E-2053-3199-D83A53B22012}"/>
              </a:ext>
            </a:extLst>
          </p:cNvPr>
          <p:cNvPicPr>
            <a:picLocks noChangeAspect="1"/>
          </p:cNvPicPr>
          <p:nvPr/>
        </p:nvPicPr>
        <p:blipFill rotWithShape="1">
          <a:blip r:embed="rId2"/>
          <a:srcRect l="735" r="1024"/>
          <a:stretch/>
        </p:blipFill>
        <p:spPr>
          <a:xfrm>
            <a:off x="22654" y="523012"/>
            <a:ext cx="6835346" cy="6980374"/>
          </a:xfrm>
          <a:prstGeom prst="rect">
            <a:avLst/>
          </a:prstGeom>
        </p:spPr>
      </p:pic>
    </p:spTree>
    <p:extLst>
      <p:ext uri="{BB962C8B-B14F-4D97-AF65-F5344CB8AC3E}">
        <p14:creationId xmlns:p14="http://schemas.microsoft.com/office/powerpoint/2010/main" val="24132818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1015</Words>
  <Application>Microsoft Office PowerPoint</Application>
  <PresentationFormat>A4-Papier (210 x 297 mm)</PresentationFormat>
  <Paragraphs>109</Paragraphs>
  <Slides>13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Arial</vt:lpstr>
      <vt:lpstr>Calibri</vt:lpstr>
      <vt:lpstr>Calibri Light</vt:lpstr>
      <vt:lpstr>Grundschrift</vt:lpstr>
      <vt:lpstr>Lucida Grande</vt:lpstr>
      <vt:lpstr>Symbol</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Inga Gryl</dc:creator>
  <cp:lastModifiedBy>alexa home</cp:lastModifiedBy>
  <cp:revision>54</cp:revision>
  <dcterms:created xsi:type="dcterms:W3CDTF">2022-06-05T07:17:08Z</dcterms:created>
  <dcterms:modified xsi:type="dcterms:W3CDTF">2023-09-04T13:10:24Z</dcterms:modified>
</cp:coreProperties>
</file>