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notesMasterIdLst>
    <p:notesMasterId r:id="rId15"/>
  </p:notesMasterIdLst>
  <p:sldIdLst>
    <p:sldId id="264" r:id="rId3"/>
    <p:sldId id="257" r:id="rId4"/>
    <p:sldId id="266" r:id="rId5"/>
    <p:sldId id="269" r:id="rId6"/>
    <p:sldId id="270" r:id="rId7"/>
    <p:sldId id="271" r:id="rId8"/>
    <p:sldId id="272" r:id="rId9"/>
    <p:sldId id="260" r:id="rId10"/>
    <p:sldId id="273" r:id="rId11"/>
    <p:sldId id="258" r:id="rId12"/>
    <p:sldId id="265" r:id="rId13"/>
    <p:sldId id="259" r:id="rId14"/>
  </p:sldIdLst>
  <p:sldSz cx="6858000" cy="9906000" type="A4"/>
  <p:notesSz cx="6858000" cy="9144000"/>
  <p:defaultTextStyle>
    <a:defPPr>
      <a:defRPr lang="de-DE"/>
    </a:defPPr>
    <a:lvl1pPr marL="0" algn="l" defTabSz="538764" rtl="0" eaLnBrk="1" latinLnBrk="0" hangingPunct="1">
      <a:defRPr sz="1061" kern="1200">
        <a:solidFill>
          <a:schemeClr val="tx1"/>
        </a:solidFill>
        <a:latin typeface="+mn-lt"/>
        <a:ea typeface="+mn-ea"/>
        <a:cs typeface="+mn-cs"/>
      </a:defRPr>
    </a:lvl1pPr>
    <a:lvl2pPr marL="269382" algn="l" defTabSz="538764" rtl="0" eaLnBrk="1" latinLnBrk="0" hangingPunct="1">
      <a:defRPr sz="1061" kern="1200">
        <a:solidFill>
          <a:schemeClr val="tx1"/>
        </a:solidFill>
        <a:latin typeface="+mn-lt"/>
        <a:ea typeface="+mn-ea"/>
        <a:cs typeface="+mn-cs"/>
      </a:defRPr>
    </a:lvl2pPr>
    <a:lvl3pPr marL="538764" algn="l" defTabSz="538764" rtl="0" eaLnBrk="1" latinLnBrk="0" hangingPunct="1">
      <a:defRPr sz="1061" kern="1200">
        <a:solidFill>
          <a:schemeClr val="tx1"/>
        </a:solidFill>
        <a:latin typeface="+mn-lt"/>
        <a:ea typeface="+mn-ea"/>
        <a:cs typeface="+mn-cs"/>
      </a:defRPr>
    </a:lvl3pPr>
    <a:lvl4pPr marL="808147" algn="l" defTabSz="538764" rtl="0" eaLnBrk="1" latinLnBrk="0" hangingPunct="1">
      <a:defRPr sz="1061" kern="1200">
        <a:solidFill>
          <a:schemeClr val="tx1"/>
        </a:solidFill>
        <a:latin typeface="+mn-lt"/>
        <a:ea typeface="+mn-ea"/>
        <a:cs typeface="+mn-cs"/>
      </a:defRPr>
    </a:lvl4pPr>
    <a:lvl5pPr marL="1077529" algn="l" defTabSz="538764" rtl="0" eaLnBrk="1" latinLnBrk="0" hangingPunct="1">
      <a:defRPr sz="1061" kern="1200">
        <a:solidFill>
          <a:schemeClr val="tx1"/>
        </a:solidFill>
        <a:latin typeface="+mn-lt"/>
        <a:ea typeface="+mn-ea"/>
        <a:cs typeface="+mn-cs"/>
      </a:defRPr>
    </a:lvl5pPr>
    <a:lvl6pPr marL="1346911" algn="l" defTabSz="538764" rtl="0" eaLnBrk="1" latinLnBrk="0" hangingPunct="1">
      <a:defRPr sz="1061" kern="1200">
        <a:solidFill>
          <a:schemeClr val="tx1"/>
        </a:solidFill>
        <a:latin typeface="+mn-lt"/>
        <a:ea typeface="+mn-ea"/>
        <a:cs typeface="+mn-cs"/>
      </a:defRPr>
    </a:lvl6pPr>
    <a:lvl7pPr marL="1616293" algn="l" defTabSz="538764" rtl="0" eaLnBrk="1" latinLnBrk="0" hangingPunct="1">
      <a:defRPr sz="1061" kern="1200">
        <a:solidFill>
          <a:schemeClr val="tx1"/>
        </a:solidFill>
        <a:latin typeface="+mn-lt"/>
        <a:ea typeface="+mn-ea"/>
        <a:cs typeface="+mn-cs"/>
      </a:defRPr>
    </a:lvl7pPr>
    <a:lvl8pPr marL="1885676" algn="l" defTabSz="538764" rtl="0" eaLnBrk="1" latinLnBrk="0" hangingPunct="1">
      <a:defRPr sz="1061" kern="1200">
        <a:solidFill>
          <a:schemeClr val="tx1"/>
        </a:solidFill>
        <a:latin typeface="+mn-lt"/>
        <a:ea typeface="+mn-ea"/>
        <a:cs typeface="+mn-cs"/>
      </a:defRPr>
    </a:lvl8pPr>
    <a:lvl9pPr marL="2155058" algn="l" defTabSz="538764" rtl="0" eaLnBrk="1" latinLnBrk="0" hangingPunct="1">
      <a:defRPr sz="1061"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C07E4183-F5F7-4C1D-AB5E-80AEEA8B6980}">
          <p14:sldIdLst>
            <p14:sldId id="264"/>
            <p14:sldId id="257"/>
            <p14:sldId id="266"/>
            <p14:sldId id="269"/>
            <p14:sldId id="270"/>
            <p14:sldId id="271"/>
            <p14:sldId id="272"/>
            <p14:sldId id="260"/>
            <p14:sldId id="273"/>
            <p14:sldId id="258"/>
            <p14:sldId id="265"/>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008F4-379A-40CF-816D-D01CABF38A08}" v="17" dt="2023-04-03T13:51:48.65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090" y="-29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6T13:28:14.140"/>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1,'40'460,"-39"-443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6T13:26:34.408"/>
    </inkml:context>
    <inkml:brush xml:id="br0">
      <inkml:brushProperty name="width" value="0.05" units="cm"/>
      <inkml:brushProperty name="height" value="0.05" units="cm"/>
      <inkml:brushProperty name="color" value="#FFC114"/>
      <inkml:brushProperty name="ignorePressure" value="1"/>
    </inkml:brush>
  </inkml:definitions>
  <inkml:trace contextRef="#ctx0" brushRef="#br0">14 0,'-13'358,"13"-342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6T13:27:28.557"/>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0,'1'2,"1"4,1 2,1 2,1 3,1 3,1 3,0-1,2 6,2 4,0 1,0-2,0 3,-1-4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6T13:27:43.633"/>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1,'124'323,"-121"-313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6T13:27:45.016"/>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0,'139'363,"-135"-352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6T13:27:47.534"/>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1,'157'409,"-152"-396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6T13:28:15.554"/>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1,'32'364,"-31"-347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6T13:28:22.632"/>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0,'0'3,"1"6,0 7,1 2,0 2,0 2,0 0,-1-2,1-1,0-1,-1-1,1 1,-1 0,1 0,-1 0,1-5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6T13:28:27.632"/>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0,'39'448,"-38"-434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6T13:28:29.488"/>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1,'36'408,"-35"-392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6T13:26:27.985"/>
    </inkml:context>
    <inkml:brush xml:id="br0">
      <inkml:brushProperty name="width" value="0.05" units="cm"/>
      <inkml:brushProperty name="height" value="0.05" units="cm"/>
      <inkml:brushProperty name="color" value="#FFC114"/>
      <inkml:brushProperty name="ignorePressure" value="1"/>
    </inkml:brush>
  </inkml:definitions>
  <inkml:trace contextRef="#ctx0" brushRef="#br0">14 1,'-13'367,"12"-349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6T13:26:29.416"/>
    </inkml:context>
    <inkml:brush xml:id="br0">
      <inkml:brushProperty name="width" value="0.05" units="cm"/>
      <inkml:brushProperty name="height" value="0.05" units="cm"/>
      <inkml:brushProperty name="color" value="#FFC114"/>
      <inkml:brushProperty name="ignorePressure" value="1"/>
    </inkml:brush>
  </inkml:definitions>
  <inkml:trace contextRef="#ctx0" brushRef="#br0">12 0,'0'3,"0"3,-1 3,1 3,-1 4,1 2,-1 1,0 0,1-2,-1 0,1-1,-1 2,0 3,0 8,0 2,0-2,0-3,1-7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6T13:26:30.941"/>
    </inkml:context>
    <inkml:brush xml:id="br0">
      <inkml:brushProperty name="width" value="0.05" units="cm"/>
      <inkml:brushProperty name="height" value="0.05" units="cm"/>
      <inkml:brushProperty name="color" value="#FFC114"/>
      <inkml:brushProperty name="ignorePressure" value="1"/>
    </inkml:brush>
  </inkml:definitions>
  <inkml:trace contextRef="#ctx0" brushRef="#br0">10 0,'-1'3,"1"3,0 6,-1 6,1 2,-1 1,0 4,0 1,0 0,0 0,0-3,1-1,-1 0,0-5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6T13:26:32.729"/>
    </inkml:context>
    <inkml:brush xml:id="br0">
      <inkml:brushProperty name="width" value="0.05" units="cm"/>
      <inkml:brushProperty name="height" value="0.05" units="cm"/>
      <inkml:brushProperty name="color" value="#FFC114"/>
      <inkml:brushProperty name="ignorePressure" value="1"/>
    </inkml:brush>
  </inkml:definitions>
  <inkml:trace contextRef="#ctx0" brushRef="#br0">13 0,'-12'357,"11"-340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68EC5-B96C-40C1-8D06-6C455B24FB59}" type="datetimeFigureOut">
              <a:rPr lang="de-DE" smtClean="0"/>
              <a:t>04.09.2023</a:t>
            </a:fld>
            <a:endParaRPr lang="de-DE"/>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45185-97DA-4E8D-BA58-0DC80D9BA960}" type="slidenum">
              <a:rPr lang="de-DE" smtClean="0"/>
              <a:t>‹Nr.›</a:t>
            </a:fld>
            <a:endParaRPr lang="de-DE"/>
          </a:p>
        </p:txBody>
      </p:sp>
    </p:spTree>
    <p:extLst>
      <p:ext uri="{BB962C8B-B14F-4D97-AF65-F5344CB8AC3E}">
        <p14:creationId xmlns:p14="http://schemas.microsoft.com/office/powerpoint/2010/main" val="57305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F45185-97DA-4E8D-BA58-0DC80D9BA960}" type="slidenum">
              <a:rPr lang="de-DE" smtClean="0"/>
              <a:t>3</a:t>
            </a:fld>
            <a:endParaRPr lang="de-DE"/>
          </a:p>
        </p:txBody>
      </p:sp>
    </p:spTree>
    <p:extLst>
      <p:ext uri="{BB962C8B-B14F-4D97-AF65-F5344CB8AC3E}">
        <p14:creationId xmlns:p14="http://schemas.microsoft.com/office/powerpoint/2010/main" val="250170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5F32E41-9E04-4BE3-A349-C6FCF79410CD}" type="datetimeFigureOut">
              <a:rPr lang="de-DE" smtClean="0"/>
              <a:t>04.09.2023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25520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F32E41-9E04-4BE3-A349-C6FCF79410CD}" type="datetimeFigureOut">
              <a:rPr lang="de-DE" smtClean="0"/>
              <a:t>04.09.2023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283135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F32E41-9E04-4BE3-A349-C6FCF79410CD}" type="datetimeFigureOut">
              <a:rPr lang="de-DE" smtClean="0"/>
              <a:t>04.09.2023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2027809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CA297031-201C-4ED0-BA41-50A194D5CE62}" type="datetimeFigureOut">
              <a:rPr lang="de-DE" smtClean="0"/>
              <a:t>04.09.2023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7E19E64-2EC1-41A9-BFA8-E75158CC1269}" type="slidenum">
              <a:rPr lang="de-DE" smtClean="0"/>
              <a:t>‹Nr.›</a:t>
            </a:fld>
            <a:endParaRPr lang="de-DE"/>
          </a:p>
        </p:txBody>
      </p:sp>
    </p:spTree>
    <p:extLst>
      <p:ext uri="{BB962C8B-B14F-4D97-AF65-F5344CB8AC3E}">
        <p14:creationId xmlns:p14="http://schemas.microsoft.com/office/powerpoint/2010/main" val="2598128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A297031-201C-4ED0-BA41-50A194D5CE62}" type="datetimeFigureOut">
              <a:rPr lang="de-DE" smtClean="0"/>
              <a:t>04.09.2023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7E19E64-2EC1-41A9-BFA8-E75158CC1269}" type="slidenum">
              <a:rPr lang="de-DE" smtClean="0"/>
              <a:t>‹Nr.›</a:t>
            </a:fld>
            <a:endParaRPr lang="de-DE"/>
          </a:p>
        </p:txBody>
      </p:sp>
    </p:spTree>
    <p:extLst>
      <p:ext uri="{BB962C8B-B14F-4D97-AF65-F5344CB8AC3E}">
        <p14:creationId xmlns:p14="http://schemas.microsoft.com/office/powerpoint/2010/main" val="4244903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7" y="6629227"/>
            <a:ext cx="5915025" cy="2166936"/>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A297031-201C-4ED0-BA41-50A194D5CE62}" type="datetimeFigureOut">
              <a:rPr lang="de-DE" smtClean="0"/>
              <a:t>04.09.2023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7E19E64-2EC1-41A9-BFA8-E75158CC1269}" type="slidenum">
              <a:rPr lang="de-DE" smtClean="0"/>
              <a:t>‹Nr.›</a:t>
            </a:fld>
            <a:endParaRPr lang="de-DE"/>
          </a:p>
        </p:txBody>
      </p:sp>
    </p:spTree>
    <p:extLst>
      <p:ext uri="{BB962C8B-B14F-4D97-AF65-F5344CB8AC3E}">
        <p14:creationId xmlns:p14="http://schemas.microsoft.com/office/powerpoint/2010/main" val="598482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A297031-201C-4ED0-BA41-50A194D5CE62}" type="datetimeFigureOut">
              <a:rPr lang="de-DE" smtClean="0"/>
              <a:t>04.09.2023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7E19E64-2EC1-41A9-BFA8-E75158CC1269}" type="slidenum">
              <a:rPr lang="de-DE" smtClean="0"/>
              <a:t>‹Nr.›</a:t>
            </a:fld>
            <a:endParaRPr lang="de-DE"/>
          </a:p>
        </p:txBody>
      </p:sp>
    </p:spTree>
    <p:extLst>
      <p:ext uri="{BB962C8B-B14F-4D97-AF65-F5344CB8AC3E}">
        <p14:creationId xmlns:p14="http://schemas.microsoft.com/office/powerpoint/2010/main" val="3455906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6"/>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4"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4"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A297031-201C-4ED0-BA41-50A194D5CE62}" type="datetimeFigureOut">
              <a:rPr lang="de-DE" smtClean="0"/>
              <a:t>04.09.2023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7E19E64-2EC1-41A9-BFA8-E75158CC1269}" type="slidenum">
              <a:rPr lang="de-DE" smtClean="0"/>
              <a:t>‹Nr.›</a:t>
            </a:fld>
            <a:endParaRPr lang="de-DE"/>
          </a:p>
        </p:txBody>
      </p:sp>
    </p:spTree>
    <p:extLst>
      <p:ext uri="{BB962C8B-B14F-4D97-AF65-F5344CB8AC3E}">
        <p14:creationId xmlns:p14="http://schemas.microsoft.com/office/powerpoint/2010/main" val="1994745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A297031-201C-4ED0-BA41-50A194D5CE62}" type="datetimeFigureOut">
              <a:rPr lang="de-DE" smtClean="0"/>
              <a:t>04.09.2023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7E19E64-2EC1-41A9-BFA8-E75158CC1269}" type="slidenum">
              <a:rPr lang="de-DE" smtClean="0"/>
              <a:t>‹Nr.›</a:t>
            </a:fld>
            <a:endParaRPr lang="de-DE"/>
          </a:p>
        </p:txBody>
      </p:sp>
    </p:spTree>
    <p:extLst>
      <p:ext uri="{BB962C8B-B14F-4D97-AF65-F5344CB8AC3E}">
        <p14:creationId xmlns:p14="http://schemas.microsoft.com/office/powerpoint/2010/main" val="3751183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97031-201C-4ED0-BA41-50A194D5CE62}" type="datetimeFigureOut">
              <a:rPr lang="de-DE" smtClean="0"/>
              <a:t>04.09.2023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7E19E64-2EC1-41A9-BFA8-E75158CC1269}" type="slidenum">
              <a:rPr lang="de-DE" smtClean="0"/>
              <a:t>‹Nr.›</a:t>
            </a:fld>
            <a:endParaRPr lang="de-DE"/>
          </a:p>
        </p:txBody>
      </p:sp>
    </p:spTree>
    <p:extLst>
      <p:ext uri="{BB962C8B-B14F-4D97-AF65-F5344CB8AC3E}">
        <p14:creationId xmlns:p14="http://schemas.microsoft.com/office/powerpoint/2010/main" val="373019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4"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CA297031-201C-4ED0-BA41-50A194D5CE62}" type="datetimeFigureOut">
              <a:rPr lang="de-DE" smtClean="0"/>
              <a:t>04.09.2023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7E19E64-2EC1-41A9-BFA8-E75158CC1269}" type="slidenum">
              <a:rPr lang="de-DE" smtClean="0"/>
              <a:t>‹Nr.›</a:t>
            </a:fld>
            <a:endParaRPr lang="de-DE"/>
          </a:p>
        </p:txBody>
      </p:sp>
    </p:spTree>
    <p:extLst>
      <p:ext uri="{BB962C8B-B14F-4D97-AF65-F5344CB8AC3E}">
        <p14:creationId xmlns:p14="http://schemas.microsoft.com/office/powerpoint/2010/main" val="47249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F32E41-9E04-4BE3-A349-C6FCF79410CD}" type="datetimeFigureOut">
              <a:rPr lang="de-DE" smtClean="0"/>
              <a:t>04.09.2023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25049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4" y="1426284"/>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CA297031-201C-4ED0-BA41-50A194D5CE62}" type="datetimeFigureOut">
              <a:rPr lang="de-DE" smtClean="0"/>
              <a:t>04.09.2023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7E19E64-2EC1-41A9-BFA8-E75158CC1269}" type="slidenum">
              <a:rPr lang="de-DE" smtClean="0"/>
              <a:t>‹Nr.›</a:t>
            </a:fld>
            <a:endParaRPr lang="de-DE"/>
          </a:p>
        </p:txBody>
      </p:sp>
    </p:spTree>
    <p:extLst>
      <p:ext uri="{BB962C8B-B14F-4D97-AF65-F5344CB8AC3E}">
        <p14:creationId xmlns:p14="http://schemas.microsoft.com/office/powerpoint/2010/main" val="2665508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A297031-201C-4ED0-BA41-50A194D5CE62}" type="datetimeFigureOut">
              <a:rPr lang="de-DE" smtClean="0"/>
              <a:t>04.09.2023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7E19E64-2EC1-41A9-BFA8-E75158CC1269}" type="slidenum">
              <a:rPr lang="de-DE" smtClean="0"/>
              <a:t>‹Nr.›</a:t>
            </a:fld>
            <a:endParaRPr lang="de-DE"/>
          </a:p>
        </p:txBody>
      </p:sp>
    </p:spTree>
    <p:extLst>
      <p:ext uri="{BB962C8B-B14F-4D97-AF65-F5344CB8AC3E}">
        <p14:creationId xmlns:p14="http://schemas.microsoft.com/office/powerpoint/2010/main" val="3633374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4"/>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4"/>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A297031-201C-4ED0-BA41-50A194D5CE62}" type="datetimeFigureOut">
              <a:rPr lang="de-DE" smtClean="0"/>
              <a:t>04.09.2023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7E19E64-2EC1-41A9-BFA8-E75158CC1269}" type="slidenum">
              <a:rPr lang="de-DE" smtClean="0"/>
              <a:t>‹Nr.›</a:t>
            </a:fld>
            <a:endParaRPr lang="de-DE"/>
          </a:p>
        </p:txBody>
      </p:sp>
    </p:spTree>
    <p:extLst>
      <p:ext uri="{BB962C8B-B14F-4D97-AF65-F5344CB8AC3E}">
        <p14:creationId xmlns:p14="http://schemas.microsoft.com/office/powerpoint/2010/main" val="105278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5F32E41-9E04-4BE3-A349-C6FCF79410CD}" type="datetimeFigureOut">
              <a:rPr lang="de-DE" smtClean="0"/>
              <a:t>04.09.2023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85536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5F32E41-9E04-4BE3-A349-C6FCF79410CD}" type="datetimeFigureOut">
              <a:rPr lang="de-DE" smtClean="0"/>
              <a:t>04.09.2023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7055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5F32E41-9E04-4BE3-A349-C6FCF79410CD}" type="datetimeFigureOut">
              <a:rPr lang="de-DE" smtClean="0"/>
              <a:t>04.09.2023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2894425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5F32E41-9E04-4BE3-A349-C6FCF79410CD}" type="datetimeFigureOut">
              <a:rPr lang="de-DE" smtClean="0"/>
              <a:t>04.09.2023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350263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32E41-9E04-4BE3-A349-C6FCF79410CD}" type="datetimeFigureOut">
              <a:rPr lang="de-DE" smtClean="0"/>
              <a:t>04.09.2023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367047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15F32E41-9E04-4BE3-A349-C6FCF79410CD}" type="datetimeFigureOut">
              <a:rPr lang="de-DE" smtClean="0"/>
              <a:t>04.09.2023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383480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15F32E41-9E04-4BE3-A349-C6FCF79410CD}" type="datetimeFigureOut">
              <a:rPr lang="de-DE" smtClean="0"/>
              <a:t>04.09.2023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276635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5F32E41-9E04-4BE3-A349-C6FCF79410CD}" type="datetimeFigureOut">
              <a:rPr lang="de-DE" smtClean="0"/>
              <a:t>04.09.2023</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5279CC-4ED4-4419-BCE9-00C2463E7807}" type="slidenum">
              <a:rPr lang="de-DE" smtClean="0"/>
              <a:t>‹Nr.›</a:t>
            </a:fld>
            <a:endParaRPr lang="de-DE"/>
          </a:p>
        </p:txBody>
      </p:sp>
    </p:spTree>
    <p:extLst>
      <p:ext uri="{BB962C8B-B14F-4D97-AF65-F5344CB8AC3E}">
        <p14:creationId xmlns:p14="http://schemas.microsoft.com/office/powerpoint/2010/main" val="373819352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6"/>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8"/>
            <a:ext cx="1543050" cy="527402"/>
          </a:xfrm>
          <a:prstGeom prst="rect">
            <a:avLst/>
          </a:prstGeom>
        </p:spPr>
        <p:txBody>
          <a:bodyPr vert="horz" lIns="91440" tIns="45720" rIns="91440" bIns="45720" rtlCol="0" anchor="ctr"/>
          <a:lstStyle>
            <a:lvl1pPr algn="l">
              <a:defRPr sz="900">
                <a:solidFill>
                  <a:schemeClr val="tx1">
                    <a:tint val="75000"/>
                  </a:schemeClr>
                </a:solidFill>
              </a:defRPr>
            </a:lvl1pPr>
          </a:lstStyle>
          <a:p>
            <a:fld id="{CA297031-201C-4ED0-BA41-50A194D5CE62}" type="datetimeFigureOut">
              <a:rPr lang="de-DE" smtClean="0"/>
              <a:t>04.09.2023</a:t>
            </a:fld>
            <a:endParaRPr lang="de-DE"/>
          </a:p>
        </p:txBody>
      </p:sp>
      <p:sp>
        <p:nvSpPr>
          <p:cNvPr id="5" name="Footer Placeholder 4"/>
          <p:cNvSpPr>
            <a:spLocks noGrp="1"/>
          </p:cNvSpPr>
          <p:nvPr>
            <p:ph type="ftr" sz="quarter" idx="3"/>
          </p:nvPr>
        </p:nvSpPr>
        <p:spPr>
          <a:xfrm>
            <a:off x="2271714" y="9181398"/>
            <a:ext cx="2314575" cy="52740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8"/>
            <a:ext cx="1543050" cy="527402"/>
          </a:xfrm>
          <a:prstGeom prst="rect">
            <a:avLst/>
          </a:prstGeom>
        </p:spPr>
        <p:txBody>
          <a:bodyPr vert="horz" lIns="91440" tIns="45720" rIns="91440" bIns="45720" rtlCol="0" anchor="ctr"/>
          <a:lstStyle>
            <a:lvl1pPr algn="r">
              <a:defRPr sz="900">
                <a:solidFill>
                  <a:schemeClr val="tx1">
                    <a:tint val="75000"/>
                  </a:schemeClr>
                </a:solidFill>
              </a:defRPr>
            </a:lvl1pPr>
          </a:lstStyle>
          <a:p>
            <a:fld id="{77E19E64-2EC1-41A9-BFA8-E75158CC1269}" type="slidenum">
              <a:rPr lang="de-DE" smtClean="0"/>
              <a:t>‹Nr.›</a:t>
            </a:fld>
            <a:endParaRPr lang="de-DE"/>
          </a:p>
        </p:txBody>
      </p:sp>
    </p:spTree>
    <p:extLst>
      <p:ext uri="{BB962C8B-B14F-4D97-AF65-F5344CB8AC3E}">
        <p14:creationId xmlns:p14="http://schemas.microsoft.com/office/powerpoint/2010/main" val="39116078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creativecommons.org/licenses/by-sa/4.0/deed.de"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ustomXml" Target="../ink/ink5.xml"/><Relationship Id="rId3" Type="http://schemas.openxmlformats.org/officeDocument/2006/relationships/image" Target="../media/image36.png"/><Relationship Id="rId7" Type="http://schemas.openxmlformats.org/officeDocument/2006/relationships/customXml" Target="../ink/ink2.xml"/><Relationship Id="rId12"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7.png"/><Relationship Id="rId4" Type="http://schemas.openxmlformats.org/officeDocument/2006/relationships/image" Target="../media/image37.png"/><Relationship Id="rId9" Type="http://schemas.openxmlformats.org/officeDocument/2006/relationships/customXml" Target="../ink/ink3.xml"/><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26.png"/><Relationship Id="rId18" Type="http://schemas.openxmlformats.org/officeDocument/2006/relationships/customXml" Target="../ink/ink13.xml"/><Relationship Id="rId3" Type="http://schemas.openxmlformats.org/officeDocument/2006/relationships/image" Target="../media/image39.png"/><Relationship Id="rId21" Type="http://schemas.openxmlformats.org/officeDocument/2006/relationships/image" Target="../media/image30.png"/><Relationship Id="rId7" Type="http://schemas.openxmlformats.org/officeDocument/2006/relationships/image" Target="../media/image23.png"/><Relationship Id="rId12" Type="http://schemas.openxmlformats.org/officeDocument/2006/relationships/customXml" Target="../ink/ink10.xml"/><Relationship Id="rId17" Type="http://schemas.openxmlformats.org/officeDocument/2006/relationships/image" Target="../media/image28.png"/><Relationship Id="rId2" Type="http://schemas.openxmlformats.org/officeDocument/2006/relationships/image" Target="../media/image38.png"/><Relationship Id="rId16" Type="http://schemas.openxmlformats.org/officeDocument/2006/relationships/customXml" Target="../ink/ink12.xml"/><Relationship Id="rId20" Type="http://schemas.openxmlformats.org/officeDocument/2006/relationships/customXml" Target="../ink/ink14.xml"/><Relationship Id="rId1" Type="http://schemas.openxmlformats.org/officeDocument/2006/relationships/slideLayout" Target="../slideLayouts/slideLayout18.xml"/><Relationship Id="rId6" Type="http://schemas.openxmlformats.org/officeDocument/2006/relationships/customXml" Target="../ink/ink7.xml"/><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customXml" Target="../ink/ink9.xml"/><Relationship Id="rId19" Type="http://schemas.openxmlformats.org/officeDocument/2006/relationships/image" Target="../media/image29.png"/><Relationship Id="rId4" Type="http://schemas.openxmlformats.org/officeDocument/2006/relationships/customXml" Target="../ink/ink6.xml"/><Relationship Id="rId9" Type="http://schemas.openxmlformats.org/officeDocument/2006/relationships/image" Target="../media/image24.png"/><Relationship Id="rId14" Type="http://schemas.openxmlformats.org/officeDocument/2006/relationships/customXml" Target="../ink/ink11.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B28E5DF-E945-4276-8A23-648B24AACB65}"/>
              </a:ext>
            </a:extLst>
          </p:cNvPr>
          <p:cNvSpPr/>
          <p:nvPr/>
        </p:nvSpPr>
        <p:spPr>
          <a:xfrm>
            <a:off x="0" y="0"/>
            <a:ext cx="6858000" cy="2023533"/>
          </a:xfrm>
          <a:prstGeom prst="rect">
            <a:avLst/>
          </a:prstGeom>
          <a:solidFill>
            <a:srgbClr val="2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1FB6D1"/>
              </a:solidFill>
            </a:endParaRPr>
          </a:p>
        </p:txBody>
      </p:sp>
      <p:sp>
        <p:nvSpPr>
          <p:cNvPr id="9" name="Textfeld 8">
            <a:extLst>
              <a:ext uri="{FF2B5EF4-FFF2-40B4-BE49-F238E27FC236}">
                <a16:creationId xmlns:a16="http://schemas.microsoft.com/office/drawing/2014/main" id="{A5DFBBD5-30EC-4CDC-9F35-224EBEFC3635}"/>
              </a:ext>
            </a:extLst>
          </p:cNvPr>
          <p:cNvSpPr txBox="1"/>
          <p:nvPr/>
        </p:nvSpPr>
        <p:spPr>
          <a:xfrm>
            <a:off x="299243" y="350046"/>
            <a:ext cx="6771503" cy="1323439"/>
          </a:xfrm>
          <a:prstGeom prst="rect">
            <a:avLst/>
          </a:prstGeom>
          <a:noFill/>
        </p:spPr>
        <p:txBody>
          <a:bodyPr wrap="square" rtlCol="0">
            <a:spAutoFit/>
          </a:bodyPr>
          <a:lstStyle/>
          <a:p>
            <a:r>
              <a:rPr lang="de-DE" sz="4000" b="1" dirty="0"/>
              <a:t>SOFIA </a:t>
            </a:r>
            <a:r>
              <a:rPr lang="de-DE" sz="1600" b="1" dirty="0"/>
              <a:t>Stratosphären Observatorium Für Infrarotastronomie</a:t>
            </a:r>
          </a:p>
          <a:p>
            <a:r>
              <a:rPr lang="de-DE" sz="4000" dirty="0"/>
              <a:t>Nähanleitung</a:t>
            </a:r>
          </a:p>
        </p:txBody>
      </p:sp>
      <p:sp>
        <p:nvSpPr>
          <p:cNvPr id="11" name="Textfeld 10">
            <a:extLst>
              <a:ext uri="{FF2B5EF4-FFF2-40B4-BE49-F238E27FC236}">
                <a16:creationId xmlns:a16="http://schemas.microsoft.com/office/drawing/2014/main" id="{CA3D79BB-B5EE-4C36-9EB1-EBF267796397}"/>
              </a:ext>
            </a:extLst>
          </p:cNvPr>
          <p:cNvSpPr txBox="1"/>
          <p:nvPr/>
        </p:nvSpPr>
        <p:spPr>
          <a:xfrm>
            <a:off x="4871595" y="8098606"/>
            <a:ext cx="1986405" cy="369332"/>
          </a:xfrm>
          <a:prstGeom prst="rect">
            <a:avLst/>
          </a:prstGeom>
          <a:noFill/>
        </p:spPr>
        <p:txBody>
          <a:bodyPr wrap="square" rtlCol="0">
            <a:spAutoFit/>
          </a:bodyPr>
          <a:lstStyle/>
          <a:p>
            <a:pPr algn="ctr"/>
            <a:r>
              <a:rPr lang="de-DE" sz="1800" dirty="0">
                <a:hlinkClick r:id="rId2">
                  <a:extLst>
                    <a:ext uri="{A12FA001-AC4F-418D-AE19-62706E023703}">
                      <ahyp:hlinkClr xmlns:ahyp="http://schemas.microsoft.com/office/drawing/2018/hyperlinkcolor" val="tx"/>
                    </a:ext>
                  </a:extLst>
                </a:hlinkClick>
              </a:rPr>
              <a:t>CC BY-SA 4.0</a:t>
            </a:r>
            <a:endParaRPr lang="de-DE" sz="1800" dirty="0"/>
          </a:p>
        </p:txBody>
      </p:sp>
      <p:sp>
        <p:nvSpPr>
          <p:cNvPr id="12" name="Textfeld 11">
            <a:extLst>
              <a:ext uri="{FF2B5EF4-FFF2-40B4-BE49-F238E27FC236}">
                <a16:creationId xmlns:a16="http://schemas.microsoft.com/office/drawing/2014/main" id="{C241AA11-AF03-4F92-8587-61B9E0952803}"/>
              </a:ext>
            </a:extLst>
          </p:cNvPr>
          <p:cNvSpPr txBox="1"/>
          <p:nvPr/>
        </p:nvSpPr>
        <p:spPr>
          <a:xfrm>
            <a:off x="161899" y="2256886"/>
            <a:ext cx="6210383" cy="461665"/>
          </a:xfrm>
          <a:prstGeom prst="rect">
            <a:avLst/>
          </a:prstGeom>
          <a:noFill/>
        </p:spPr>
        <p:txBody>
          <a:bodyPr wrap="square" rtlCol="0">
            <a:spAutoFit/>
          </a:bodyPr>
          <a:lstStyle/>
          <a:p>
            <a:r>
              <a:rPr lang="de-DE" sz="2400" b="1" i="1" dirty="0"/>
              <a:t>Einfache Grundschulversion mit Anleitung</a:t>
            </a:r>
          </a:p>
        </p:txBody>
      </p:sp>
      <p:pic>
        <p:nvPicPr>
          <p:cNvPr id="14" name="Grafik 13">
            <a:extLst>
              <a:ext uri="{FF2B5EF4-FFF2-40B4-BE49-F238E27FC236}">
                <a16:creationId xmlns:a16="http://schemas.microsoft.com/office/drawing/2014/main" id="{1C5D1439-07B7-4A88-99FC-7B5C127A78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9394" y="1340506"/>
            <a:ext cx="1415257" cy="1135744"/>
          </a:xfrm>
          <a:prstGeom prst="rect">
            <a:avLst/>
          </a:prstGeom>
        </p:spPr>
      </p:pic>
      <p:pic>
        <p:nvPicPr>
          <p:cNvPr id="16" name="Grafik 15">
            <a:extLst>
              <a:ext uri="{FF2B5EF4-FFF2-40B4-BE49-F238E27FC236}">
                <a16:creationId xmlns:a16="http://schemas.microsoft.com/office/drawing/2014/main" id="{43ED2DF8-56D0-4237-A100-089BF70559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0218" y="9414343"/>
            <a:ext cx="824079" cy="382159"/>
          </a:xfrm>
          <a:prstGeom prst="rect">
            <a:avLst/>
          </a:prstGeom>
        </p:spPr>
      </p:pic>
      <p:pic>
        <p:nvPicPr>
          <p:cNvPr id="18" name="Grafik 17">
            <a:extLst>
              <a:ext uri="{FF2B5EF4-FFF2-40B4-BE49-F238E27FC236}">
                <a16:creationId xmlns:a16="http://schemas.microsoft.com/office/drawing/2014/main" id="{5BBFED2C-38A3-498A-95D7-B2FC6AB80A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2424" y="9466067"/>
            <a:ext cx="717469" cy="298824"/>
          </a:xfrm>
          <a:prstGeom prst="rect">
            <a:avLst/>
          </a:prstGeom>
        </p:spPr>
      </p:pic>
      <p:sp>
        <p:nvSpPr>
          <p:cNvPr id="2" name="AutoShape 2">
            <a:extLst>
              <a:ext uri="{FF2B5EF4-FFF2-40B4-BE49-F238E27FC236}">
                <a16:creationId xmlns:a16="http://schemas.microsoft.com/office/drawing/2014/main" id="{119E90B3-0B72-7598-30E4-2DF2D158D75B}"/>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 name="Grafik 6">
            <a:extLst>
              <a:ext uri="{FF2B5EF4-FFF2-40B4-BE49-F238E27FC236}">
                <a16:creationId xmlns:a16="http://schemas.microsoft.com/office/drawing/2014/main" id="{D290201F-CD55-A871-CBC3-DE1D492CFBF9}"/>
              </a:ext>
            </a:extLst>
          </p:cNvPr>
          <p:cNvPicPr>
            <a:picLocks noChangeAspect="1"/>
          </p:cNvPicPr>
          <p:nvPr/>
        </p:nvPicPr>
        <p:blipFill>
          <a:blip r:embed="rId6"/>
          <a:stretch>
            <a:fillRect/>
          </a:stretch>
        </p:blipFill>
        <p:spPr>
          <a:xfrm>
            <a:off x="4402925" y="9303495"/>
            <a:ext cx="579167" cy="579167"/>
          </a:xfrm>
          <a:prstGeom prst="rect">
            <a:avLst/>
          </a:prstGeom>
        </p:spPr>
      </p:pic>
      <p:pic>
        <p:nvPicPr>
          <p:cNvPr id="15" name="Grafik 14">
            <a:extLst>
              <a:ext uri="{FF2B5EF4-FFF2-40B4-BE49-F238E27FC236}">
                <a16:creationId xmlns:a16="http://schemas.microsoft.com/office/drawing/2014/main" id="{29DCB67E-0AF2-8EBC-01EA-199272CEAA31}"/>
              </a:ext>
            </a:extLst>
          </p:cNvPr>
          <p:cNvPicPr>
            <a:picLocks noChangeAspect="1"/>
          </p:cNvPicPr>
          <p:nvPr/>
        </p:nvPicPr>
        <p:blipFill>
          <a:blip r:embed="rId7"/>
          <a:stretch>
            <a:fillRect/>
          </a:stretch>
        </p:blipFill>
        <p:spPr>
          <a:xfrm>
            <a:off x="243012" y="9378434"/>
            <a:ext cx="1822349" cy="388673"/>
          </a:xfrm>
          <a:prstGeom prst="rect">
            <a:avLst/>
          </a:prstGeom>
        </p:spPr>
      </p:pic>
      <p:pic>
        <p:nvPicPr>
          <p:cNvPr id="19" name="Grafik 18">
            <a:extLst>
              <a:ext uri="{FF2B5EF4-FFF2-40B4-BE49-F238E27FC236}">
                <a16:creationId xmlns:a16="http://schemas.microsoft.com/office/drawing/2014/main" id="{D0B30A62-4532-E258-7CB6-62F556751F35}"/>
              </a:ext>
            </a:extLst>
          </p:cNvPr>
          <p:cNvPicPr>
            <a:picLocks noChangeAspect="1"/>
          </p:cNvPicPr>
          <p:nvPr/>
        </p:nvPicPr>
        <p:blipFill>
          <a:blip r:embed="rId8"/>
          <a:stretch>
            <a:fillRect/>
          </a:stretch>
        </p:blipFill>
        <p:spPr>
          <a:xfrm>
            <a:off x="2934765" y="9306645"/>
            <a:ext cx="606649" cy="528099"/>
          </a:xfrm>
          <a:prstGeom prst="rect">
            <a:avLst/>
          </a:prstGeom>
        </p:spPr>
      </p:pic>
      <p:pic>
        <p:nvPicPr>
          <p:cNvPr id="21" name="Grafik 20">
            <a:extLst>
              <a:ext uri="{FF2B5EF4-FFF2-40B4-BE49-F238E27FC236}">
                <a16:creationId xmlns:a16="http://schemas.microsoft.com/office/drawing/2014/main" id="{CC4CAC66-6929-C37D-CD81-48B71DE5BD1B}"/>
              </a:ext>
            </a:extLst>
          </p:cNvPr>
          <p:cNvPicPr>
            <a:picLocks noChangeAspect="1"/>
          </p:cNvPicPr>
          <p:nvPr/>
        </p:nvPicPr>
        <p:blipFill>
          <a:blip r:embed="rId9"/>
          <a:stretch>
            <a:fillRect/>
          </a:stretch>
        </p:blipFill>
        <p:spPr>
          <a:xfrm>
            <a:off x="3728155" y="9324550"/>
            <a:ext cx="606649" cy="537055"/>
          </a:xfrm>
          <a:prstGeom prst="rect">
            <a:avLst/>
          </a:prstGeom>
        </p:spPr>
      </p:pic>
      <p:sp>
        <p:nvSpPr>
          <p:cNvPr id="22" name="AutoShape 12">
            <a:extLst>
              <a:ext uri="{FF2B5EF4-FFF2-40B4-BE49-F238E27FC236}">
                <a16:creationId xmlns:a16="http://schemas.microsoft.com/office/drawing/2014/main" id="{1EE34106-D761-F974-7A4E-3916F382F035}"/>
              </a:ext>
            </a:extLst>
          </p:cNvPr>
          <p:cNvSpPr>
            <a:spLocks noChangeAspect="1" noChangeArrowheads="1"/>
          </p:cNvSpPr>
          <p:nvPr/>
        </p:nvSpPr>
        <p:spPr bwMode="auto">
          <a:xfrm>
            <a:off x="3429000" y="4953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4" name="Grafik 23">
            <a:extLst>
              <a:ext uri="{FF2B5EF4-FFF2-40B4-BE49-F238E27FC236}">
                <a16:creationId xmlns:a16="http://schemas.microsoft.com/office/drawing/2014/main" id="{DB0D075E-FB9B-06A9-FBA8-487B237C313D}"/>
              </a:ext>
            </a:extLst>
          </p:cNvPr>
          <p:cNvPicPr>
            <a:picLocks noChangeAspect="1"/>
          </p:cNvPicPr>
          <p:nvPr/>
        </p:nvPicPr>
        <p:blipFill>
          <a:blip r:embed="rId10"/>
          <a:stretch>
            <a:fillRect/>
          </a:stretch>
        </p:blipFill>
        <p:spPr>
          <a:xfrm>
            <a:off x="2167393" y="9336599"/>
            <a:ext cx="674001" cy="498145"/>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0CCAD144-E8A1-3B80-D519-CD041FD2014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930643"/>
            <a:ext cx="6858000" cy="5143500"/>
          </a:xfrm>
          <a:prstGeom prst="rect">
            <a:avLst/>
          </a:prstGeom>
        </p:spPr>
      </p:pic>
      <p:sp>
        <p:nvSpPr>
          <p:cNvPr id="3" name="Textfeld 9">
            <a:extLst>
              <a:ext uri="{FF2B5EF4-FFF2-40B4-BE49-F238E27FC236}">
                <a16:creationId xmlns:a16="http://schemas.microsoft.com/office/drawing/2014/main" id="{950D2CA0-D31E-D231-883C-F0E5362402D5}"/>
              </a:ext>
            </a:extLst>
          </p:cNvPr>
          <p:cNvSpPr txBox="1"/>
          <p:nvPr/>
        </p:nvSpPr>
        <p:spPr>
          <a:xfrm>
            <a:off x="4496991" y="8495148"/>
            <a:ext cx="2135982" cy="7100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ts val="1200"/>
              </a:lnSpc>
            </a:pPr>
            <a:r>
              <a:rPr lang="de-DE" sz="1200" dirty="0"/>
              <a:t>Konzept und Gestaltung: </a:t>
            </a:r>
          </a:p>
          <a:p>
            <a:pPr algn="r">
              <a:lnSpc>
                <a:spcPts val="1200"/>
              </a:lnSpc>
            </a:pPr>
            <a:r>
              <a:rPr lang="de-DE" sz="1200" b="1" dirty="0"/>
              <a:t>Inga </a:t>
            </a:r>
            <a:r>
              <a:rPr lang="de-DE" sz="1200" b="1" dirty="0" err="1"/>
              <a:t>Gryl</a:t>
            </a:r>
            <a:r>
              <a:rPr lang="de-DE" sz="1200" b="1" dirty="0"/>
              <a:t>, Alexandra </a:t>
            </a:r>
            <a:r>
              <a:rPr lang="de-DE" sz="1200" b="1" dirty="0" err="1"/>
              <a:t>Stelten</a:t>
            </a:r>
            <a:r>
              <a:rPr lang="de-DE" sz="1200" b="1" dirty="0"/>
              <a:t> </a:t>
            </a:r>
            <a:r>
              <a:rPr lang="de-DE" sz="1200" dirty="0"/>
              <a:t>und </a:t>
            </a:r>
            <a:r>
              <a:rPr lang="de-DE" sz="1200" b="1" dirty="0"/>
              <a:t>Annika Weber </a:t>
            </a:r>
          </a:p>
          <a:p>
            <a:pPr algn="r">
              <a:lnSpc>
                <a:spcPts val="1200"/>
              </a:lnSpc>
            </a:pPr>
            <a:r>
              <a:rPr lang="de-DE" sz="1200" dirty="0"/>
              <a:t>(Universität Duisburg-Essen)</a:t>
            </a:r>
          </a:p>
        </p:txBody>
      </p:sp>
      <p:sp>
        <p:nvSpPr>
          <p:cNvPr id="4" name="Textfeld 3">
            <a:extLst>
              <a:ext uri="{FF2B5EF4-FFF2-40B4-BE49-F238E27FC236}">
                <a16:creationId xmlns:a16="http://schemas.microsoft.com/office/drawing/2014/main" id="{BD768658-E273-F35F-42B2-CA3807206CA4}"/>
              </a:ext>
            </a:extLst>
          </p:cNvPr>
          <p:cNvSpPr txBox="1"/>
          <p:nvPr/>
        </p:nvSpPr>
        <p:spPr>
          <a:xfrm>
            <a:off x="544931" y="8191903"/>
            <a:ext cx="3952060" cy="1107996"/>
          </a:xfrm>
          <a:prstGeom prst="rect">
            <a:avLst/>
          </a:prstGeom>
          <a:noFill/>
        </p:spPr>
        <p:txBody>
          <a:bodyPr wrap="square">
            <a:spAutoFit/>
          </a:bodyPr>
          <a:lstStyle/>
          <a:p>
            <a:r>
              <a:rPr lang="de-DE" sz="1100" dirty="0"/>
              <a:t>Diese Präsentation „</a:t>
            </a:r>
            <a:r>
              <a:rPr lang="de-DE" sz="1100"/>
              <a:t>SOFIA Nähanleitung - </a:t>
            </a:r>
            <a:r>
              <a:rPr lang="de-DE" sz="1100" dirty="0"/>
              <a:t>Einfache Grundschulversion mit Anleitung “ ist lizenziert unter Creative Commons Namensnennung - Weitergabe unter gleichen Bedingungen  4.0 International (CC BY SA 4.0). Sämtliche Bilder sind ebenfalls lizensiert unter CC BY SA 4.0. Diese Lizenz erstreckt sich nicht auf Logos und anders lizenzierte Inhalte Dritter.</a:t>
            </a:r>
          </a:p>
        </p:txBody>
      </p:sp>
    </p:spTree>
    <p:extLst>
      <p:ext uri="{BB962C8B-B14F-4D97-AF65-F5344CB8AC3E}">
        <p14:creationId xmlns:p14="http://schemas.microsoft.com/office/powerpoint/2010/main" val="385977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98FD701-DBD6-19FA-626F-EE851C5704AA}"/>
              </a:ext>
            </a:extLst>
          </p:cNvPr>
          <p:cNvSpPr txBox="1"/>
          <p:nvPr/>
        </p:nvSpPr>
        <p:spPr>
          <a:xfrm rot="16200000">
            <a:off x="1594484" y="4145399"/>
            <a:ext cx="1245870" cy="369332"/>
          </a:xfrm>
          <a:prstGeom prst="rect">
            <a:avLst/>
          </a:prstGeom>
          <a:solidFill>
            <a:schemeClr val="bg1"/>
          </a:solidFill>
        </p:spPr>
        <p:txBody>
          <a:bodyPr wrap="square" rtlCol="0">
            <a:spAutoFit/>
          </a:bodyPr>
          <a:lstStyle/>
          <a:p>
            <a:pPr defTabSz="457200"/>
            <a:r>
              <a:rPr lang="de-DE" sz="1800" dirty="0">
                <a:solidFill>
                  <a:prstClr val="black"/>
                </a:solidFill>
                <a:latin typeface="Calibri" panose="020F0502020204030204"/>
              </a:rPr>
              <a:t>Oben</a:t>
            </a:r>
          </a:p>
        </p:txBody>
      </p:sp>
      <p:pic>
        <p:nvPicPr>
          <p:cNvPr id="4" name="Grafik 3">
            <a:extLst>
              <a:ext uri="{FF2B5EF4-FFF2-40B4-BE49-F238E27FC236}">
                <a16:creationId xmlns:a16="http://schemas.microsoft.com/office/drawing/2014/main" id="{01D26767-E99C-2D16-6DB2-B866D78C3E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787016" y="6838824"/>
            <a:ext cx="4070985" cy="2475230"/>
          </a:xfrm>
          <a:prstGeom prst="rect">
            <a:avLst/>
          </a:prstGeom>
        </p:spPr>
      </p:pic>
      <p:pic>
        <p:nvPicPr>
          <p:cNvPr id="2" name="Grafik 1">
            <a:extLst>
              <a:ext uri="{FF2B5EF4-FFF2-40B4-BE49-F238E27FC236}">
                <a16:creationId xmlns:a16="http://schemas.microsoft.com/office/drawing/2014/main" id="{71D9CE8C-B175-9C74-4E26-ECA2415ED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02" y="573088"/>
            <a:ext cx="3912235" cy="7045325"/>
          </a:xfrm>
          <a:prstGeom prst="rect">
            <a:avLst/>
          </a:prstGeom>
        </p:spPr>
      </p:pic>
      <p:pic>
        <p:nvPicPr>
          <p:cNvPr id="5" name="Grafik 4">
            <a:extLst>
              <a:ext uri="{FF2B5EF4-FFF2-40B4-BE49-F238E27FC236}">
                <a16:creationId xmlns:a16="http://schemas.microsoft.com/office/drawing/2014/main" id="{70D91BF8-720D-9071-06DE-1E317EFF00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166" b="3822"/>
          <a:stretch/>
        </p:blipFill>
        <p:spPr>
          <a:xfrm rot="5400000">
            <a:off x="3366850" y="1256012"/>
            <a:ext cx="3738562" cy="2380615"/>
          </a:xfrm>
          <a:prstGeom prst="rect">
            <a:avLst/>
          </a:prstGeom>
        </p:spPr>
      </p:pic>
      <p:pic>
        <p:nvPicPr>
          <p:cNvPr id="6" name="Grafik 5">
            <a:extLst>
              <a:ext uri="{FF2B5EF4-FFF2-40B4-BE49-F238E27FC236}">
                <a16:creationId xmlns:a16="http://schemas.microsoft.com/office/drawing/2014/main" id="{7C0FB298-A5E2-A1A1-45EF-44B867933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765394" y="4907578"/>
            <a:ext cx="2858135" cy="1600835"/>
          </a:xfrm>
          <a:prstGeom prst="rect">
            <a:avLst/>
          </a:prstGeom>
        </p:spPr>
      </p:pic>
      <p:pic>
        <p:nvPicPr>
          <p:cNvPr id="7" name="Grafik 6">
            <a:extLst>
              <a:ext uri="{FF2B5EF4-FFF2-40B4-BE49-F238E27FC236}">
                <a16:creationId xmlns:a16="http://schemas.microsoft.com/office/drawing/2014/main" id="{F70951E9-4274-B7A4-1D41-35CE453703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25581">
            <a:off x="278247" y="7665817"/>
            <a:ext cx="2858135" cy="1600835"/>
          </a:xfrm>
          <a:prstGeom prst="rect">
            <a:avLst/>
          </a:prstGeom>
        </p:spPr>
      </p:pic>
      <p:sp>
        <p:nvSpPr>
          <p:cNvPr id="8" name="Textfeld 7">
            <a:extLst>
              <a:ext uri="{FF2B5EF4-FFF2-40B4-BE49-F238E27FC236}">
                <a16:creationId xmlns:a16="http://schemas.microsoft.com/office/drawing/2014/main" id="{5B566F90-5717-5E82-9359-0F478E847885}"/>
              </a:ext>
            </a:extLst>
          </p:cNvPr>
          <p:cNvSpPr txBox="1"/>
          <p:nvPr/>
        </p:nvSpPr>
        <p:spPr>
          <a:xfrm rot="16200000">
            <a:off x="1604763" y="3911083"/>
            <a:ext cx="1245870" cy="369332"/>
          </a:xfrm>
          <a:prstGeom prst="rect">
            <a:avLst/>
          </a:prstGeom>
          <a:solidFill>
            <a:schemeClr val="bg1"/>
          </a:solidFill>
        </p:spPr>
        <p:txBody>
          <a:bodyPr wrap="square" rtlCol="0">
            <a:spAutoFit/>
          </a:bodyPr>
          <a:lstStyle/>
          <a:p>
            <a:pPr defTabSz="457200"/>
            <a:r>
              <a:rPr lang="de-DE" sz="1800" dirty="0">
                <a:solidFill>
                  <a:prstClr val="black"/>
                </a:solidFill>
                <a:latin typeface="Calibri" panose="020F0502020204030204"/>
              </a:rPr>
              <a:t>Oben</a:t>
            </a:r>
          </a:p>
        </p:txBody>
      </p:sp>
      <p:sp>
        <p:nvSpPr>
          <p:cNvPr id="9" name="Textfeld 8">
            <a:extLst>
              <a:ext uri="{FF2B5EF4-FFF2-40B4-BE49-F238E27FC236}">
                <a16:creationId xmlns:a16="http://schemas.microsoft.com/office/drawing/2014/main" id="{599ADDF1-DD19-7B6A-4709-160660D9875F}"/>
              </a:ext>
            </a:extLst>
          </p:cNvPr>
          <p:cNvSpPr txBox="1"/>
          <p:nvPr/>
        </p:nvSpPr>
        <p:spPr>
          <a:xfrm rot="5400000">
            <a:off x="4937477" y="1898409"/>
            <a:ext cx="883298" cy="369332"/>
          </a:xfrm>
          <a:prstGeom prst="rect">
            <a:avLst/>
          </a:prstGeom>
          <a:solidFill>
            <a:schemeClr val="bg1"/>
          </a:solidFill>
        </p:spPr>
        <p:txBody>
          <a:bodyPr wrap="square" rtlCol="0">
            <a:spAutoFit/>
          </a:bodyPr>
          <a:lstStyle/>
          <a:p>
            <a:pPr defTabSz="457200"/>
            <a:r>
              <a:rPr lang="de-DE" sz="1800" dirty="0">
                <a:solidFill>
                  <a:prstClr val="black"/>
                </a:solidFill>
                <a:latin typeface="Calibri" panose="020F0502020204030204"/>
              </a:rPr>
              <a:t>Flügel</a:t>
            </a:r>
          </a:p>
        </p:txBody>
      </p:sp>
      <p:sp>
        <p:nvSpPr>
          <p:cNvPr id="11" name="Textfeld 10">
            <a:extLst>
              <a:ext uri="{FF2B5EF4-FFF2-40B4-BE49-F238E27FC236}">
                <a16:creationId xmlns:a16="http://schemas.microsoft.com/office/drawing/2014/main" id="{37EFC039-D4D0-EEE2-FE04-49E349637D65}"/>
              </a:ext>
            </a:extLst>
          </p:cNvPr>
          <p:cNvSpPr txBox="1"/>
          <p:nvPr/>
        </p:nvSpPr>
        <p:spPr>
          <a:xfrm>
            <a:off x="4937477" y="8130274"/>
            <a:ext cx="883298" cy="369332"/>
          </a:xfrm>
          <a:prstGeom prst="rect">
            <a:avLst/>
          </a:prstGeom>
          <a:solidFill>
            <a:schemeClr val="bg1"/>
          </a:solidFill>
        </p:spPr>
        <p:txBody>
          <a:bodyPr wrap="square" rtlCol="0">
            <a:spAutoFit/>
          </a:bodyPr>
          <a:lstStyle/>
          <a:p>
            <a:pPr defTabSz="457200"/>
            <a:r>
              <a:rPr lang="de-DE" sz="1800" dirty="0">
                <a:solidFill>
                  <a:prstClr val="black"/>
                </a:solidFill>
                <a:latin typeface="Calibri" panose="020F0502020204030204"/>
              </a:rPr>
              <a:t>Flügel</a:t>
            </a:r>
          </a:p>
        </p:txBody>
      </p:sp>
      <p:sp>
        <p:nvSpPr>
          <p:cNvPr id="14" name="Textfeld 13">
            <a:extLst>
              <a:ext uri="{FF2B5EF4-FFF2-40B4-BE49-F238E27FC236}">
                <a16:creationId xmlns:a16="http://schemas.microsoft.com/office/drawing/2014/main" id="{FDE6CBCD-F201-2F04-2E3D-5D856843E7EA}"/>
              </a:ext>
            </a:extLst>
          </p:cNvPr>
          <p:cNvSpPr txBox="1"/>
          <p:nvPr/>
        </p:nvSpPr>
        <p:spPr>
          <a:xfrm rot="16200000">
            <a:off x="4854821" y="5847384"/>
            <a:ext cx="883298" cy="369332"/>
          </a:xfrm>
          <a:prstGeom prst="rect">
            <a:avLst/>
          </a:prstGeom>
          <a:solidFill>
            <a:schemeClr val="bg1"/>
          </a:solidFill>
        </p:spPr>
        <p:txBody>
          <a:bodyPr wrap="square" rtlCol="0">
            <a:spAutoFit/>
          </a:bodyPr>
          <a:lstStyle/>
          <a:p>
            <a:pPr defTabSz="457200"/>
            <a:r>
              <a:rPr lang="de-DE" sz="1800" dirty="0">
                <a:solidFill>
                  <a:prstClr val="black"/>
                </a:solidFill>
                <a:latin typeface="Calibri" panose="020F0502020204030204"/>
              </a:rPr>
              <a:t>Hinten</a:t>
            </a:r>
          </a:p>
        </p:txBody>
      </p:sp>
      <p:sp>
        <p:nvSpPr>
          <p:cNvPr id="15" name="Textfeld 14">
            <a:extLst>
              <a:ext uri="{FF2B5EF4-FFF2-40B4-BE49-F238E27FC236}">
                <a16:creationId xmlns:a16="http://schemas.microsoft.com/office/drawing/2014/main" id="{50816433-7085-EAD0-40D1-9AF08801C1AB}"/>
              </a:ext>
            </a:extLst>
          </p:cNvPr>
          <p:cNvSpPr txBox="1"/>
          <p:nvPr/>
        </p:nvSpPr>
        <p:spPr>
          <a:xfrm>
            <a:off x="1066428" y="8422192"/>
            <a:ext cx="883298" cy="369332"/>
          </a:xfrm>
          <a:prstGeom prst="rect">
            <a:avLst/>
          </a:prstGeom>
          <a:solidFill>
            <a:schemeClr val="bg1"/>
          </a:solidFill>
        </p:spPr>
        <p:txBody>
          <a:bodyPr wrap="square" rtlCol="0">
            <a:spAutoFit/>
          </a:bodyPr>
          <a:lstStyle/>
          <a:p>
            <a:pPr defTabSz="457200"/>
            <a:r>
              <a:rPr lang="de-DE" sz="1800" dirty="0">
                <a:solidFill>
                  <a:prstClr val="black"/>
                </a:solidFill>
                <a:latin typeface="Calibri" panose="020F0502020204030204"/>
              </a:rPr>
              <a:t>Hinten</a:t>
            </a:r>
          </a:p>
        </p:txBody>
      </p:sp>
      <p:cxnSp>
        <p:nvCxnSpPr>
          <p:cNvPr id="16" name="Gerader Verbinder 15">
            <a:extLst>
              <a:ext uri="{FF2B5EF4-FFF2-40B4-BE49-F238E27FC236}">
                <a16:creationId xmlns:a16="http://schemas.microsoft.com/office/drawing/2014/main" id="{5AA27E76-D1D7-697E-6A74-5CEF1A2FC079}"/>
              </a:ext>
            </a:extLst>
          </p:cNvPr>
          <p:cNvCxnSpPr>
            <a:cxnSpLocks/>
          </p:cNvCxnSpPr>
          <p:nvPr/>
        </p:nvCxnSpPr>
        <p:spPr>
          <a:xfrm flipV="1">
            <a:off x="2951788" y="3807583"/>
            <a:ext cx="954424" cy="110734"/>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Gerader Verbinder 17">
            <a:extLst>
              <a:ext uri="{FF2B5EF4-FFF2-40B4-BE49-F238E27FC236}">
                <a16:creationId xmlns:a16="http://schemas.microsoft.com/office/drawing/2014/main" id="{3C4B2F7C-28CA-FEFB-C186-DA106F595B3C}"/>
              </a:ext>
            </a:extLst>
          </p:cNvPr>
          <p:cNvCxnSpPr>
            <a:cxnSpLocks/>
          </p:cNvCxnSpPr>
          <p:nvPr/>
        </p:nvCxnSpPr>
        <p:spPr>
          <a:xfrm flipV="1">
            <a:off x="3006852" y="4722098"/>
            <a:ext cx="1048139" cy="193197"/>
          </a:xfrm>
          <a:prstGeom prst="line">
            <a:avLst/>
          </a:prstGeom>
        </p:spPr>
        <p:style>
          <a:lnRef idx="3">
            <a:schemeClr val="accent2"/>
          </a:lnRef>
          <a:fillRef idx="0">
            <a:schemeClr val="accent2"/>
          </a:fillRef>
          <a:effectRef idx="2">
            <a:schemeClr val="accent2"/>
          </a:effectRef>
          <a:fontRef idx="minor">
            <a:schemeClr val="tx1"/>
          </a:fontRef>
        </p:style>
      </p:cxnSp>
      <p:sp>
        <p:nvSpPr>
          <p:cNvPr id="22" name="Textfeld 21">
            <a:extLst>
              <a:ext uri="{FF2B5EF4-FFF2-40B4-BE49-F238E27FC236}">
                <a16:creationId xmlns:a16="http://schemas.microsoft.com/office/drawing/2014/main" id="{538739FE-D4AC-F431-57F9-B2B4BE4EA4D9}"/>
              </a:ext>
            </a:extLst>
          </p:cNvPr>
          <p:cNvSpPr txBox="1"/>
          <p:nvPr/>
        </p:nvSpPr>
        <p:spPr>
          <a:xfrm>
            <a:off x="2807654" y="4068506"/>
            <a:ext cx="731520" cy="553998"/>
          </a:xfrm>
          <a:prstGeom prst="rect">
            <a:avLst/>
          </a:prstGeom>
          <a:noFill/>
        </p:spPr>
        <p:txBody>
          <a:bodyPr wrap="square" rtlCol="0">
            <a:spAutoFit/>
          </a:bodyPr>
          <a:lstStyle/>
          <a:p>
            <a:pPr defTabSz="457200"/>
            <a:r>
              <a:rPr lang="de-DE" sz="1000" dirty="0">
                <a:solidFill>
                  <a:srgbClr val="FF9900"/>
                </a:solidFill>
                <a:latin typeface="Calibri" panose="020F0502020204030204"/>
              </a:rPr>
              <a:t>Hier Flügel annähen</a:t>
            </a:r>
          </a:p>
        </p:txBody>
      </p:sp>
      <p:grpSp>
        <p:nvGrpSpPr>
          <p:cNvPr id="19" name="Gruppieren 18">
            <a:extLst>
              <a:ext uri="{FF2B5EF4-FFF2-40B4-BE49-F238E27FC236}">
                <a16:creationId xmlns:a16="http://schemas.microsoft.com/office/drawing/2014/main" id="{0DBF8D03-881B-B43D-2FF6-3B31B22E474D}"/>
              </a:ext>
            </a:extLst>
          </p:cNvPr>
          <p:cNvGrpSpPr/>
          <p:nvPr/>
        </p:nvGrpSpPr>
        <p:grpSpPr>
          <a:xfrm>
            <a:off x="3561951" y="3771934"/>
            <a:ext cx="34560" cy="393840"/>
            <a:chOff x="3561951" y="3771934"/>
            <a:chExt cx="34560" cy="393840"/>
          </a:xfrm>
        </p:grpSpPr>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E6596529-9CF3-16E0-804E-B66F5B092996}"/>
                    </a:ext>
                  </a:extLst>
                </p14:cNvPr>
                <p14:cNvContentPartPr/>
                <p14:nvPr/>
              </p14:nvContentPartPr>
              <p14:xfrm>
                <a:off x="3561951" y="3771934"/>
                <a:ext cx="15480" cy="172080"/>
              </p14:xfrm>
            </p:contentPart>
          </mc:Choice>
          <mc:Fallback xmlns="">
            <p:pic>
              <p:nvPicPr>
                <p:cNvPr id="10" name="Freihand 9">
                  <a:extLst>
                    <a:ext uri="{FF2B5EF4-FFF2-40B4-BE49-F238E27FC236}">
                      <a16:creationId xmlns:a16="http://schemas.microsoft.com/office/drawing/2014/main" id="{E6596529-9CF3-16E0-804E-B66F5B092996}"/>
                    </a:ext>
                  </a:extLst>
                </p:cNvPr>
                <p:cNvPicPr/>
                <p:nvPr/>
              </p:nvPicPr>
              <p:blipFill>
                <a:blip r:embed="rId6"/>
                <a:stretch>
                  <a:fillRect/>
                </a:stretch>
              </p:blipFill>
              <p:spPr>
                <a:xfrm>
                  <a:off x="3553311" y="3763294"/>
                  <a:ext cx="331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Freihand 16">
                  <a:extLst>
                    <a:ext uri="{FF2B5EF4-FFF2-40B4-BE49-F238E27FC236}">
                      <a16:creationId xmlns:a16="http://schemas.microsoft.com/office/drawing/2014/main" id="{ECEF64A0-8B7E-A140-78FC-3F24EAE8E7AD}"/>
                    </a:ext>
                  </a:extLst>
                </p14:cNvPr>
                <p14:cNvContentPartPr/>
                <p14:nvPr/>
              </p14:nvContentPartPr>
              <p14:xfrm>
                <a:off x="3584271" y="4028254"/>
                <a:ext cx="12240" cy="137520"/>
              </p14:xfrm>
            </p:contentPart>
          </mc:Choice>
          <mc:Fallback xmlns="">
            <p:pic>
              <p:nvPicPr>
                <p:cNvPr id="17" name="Freihand 16">
                  <a:extLst>
                    <a:ext uri="{FF2B5EF4-FFF2-40B4-BE49-F238E27FC236}">
                      <a16:creationId xmlns:a16="http://schemas.microsoft.com/office/drawing/2014/main" id="{ECEF64A0-8B7E-A140-78FC-3F24EAE8E7AD}"/>
                    </a:ext>
                  </a:extLst>
                </p:cNvPr>
                <p:cNvPicPr/>
                <p:nvPr/>
              </p:nvPicPr>
              <p:blipFill>
                <a:blip r:embed="rId8"/>
                <a:stretch>
                  <a:fillRect/>
                </a:stretch>
              </p:blipFill>
              <p:spPr>
                <a:xfrm>
                  <a:off x="3575631" y="4019614"/>
                  <a:ext cx="29880" cy="15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0E64E46C-D447-761C-3AE3-CFEFFAA48AB7}"/>
                  </a:ext>
                </a:extLst>
              </p14:cNvPr>
              <p14:cNvContentPartPr/>
              <p14:nvPr/>
            </p14:nvContentPartPr>
            <p14:xfrm>
              <a:off x="3609831" y="4277734"/>
              <a:ext cx="9000" cy="97200"/>
            </p14:xfrm>
          </p:contentPart>
        </mc:Choice>
        <mc:Fallback xmlns="">
          <p:pic>
            <p:nvPicPr>
              <p:cNvPr id="20" name="Freihand 19">
                <a:extLst>
                  <a:ext uri="{FF2B5EF4-FFF2-40B4-BE49-F238E27FC236}">
                    <a16:creationId xmlns:a16="http://schemas.microsoft.com/office/drawing/2014/main" id="{0E64E46C-D447-761C-3AE3-CFEFFAA48AB7}"/>
                  </a:ext>
                </a:extLst>
              </p:cNvPr>
              <p:cNvPicPr/>
              <p:nvPr/>
            </p:nvPicPr>
            <p:blipFill>
              <a:blip r:embed="rId10"/>
              <a:stretch>
                <a:fillRect/>
              </a:stretch>
            </p:blipFill>
            <p:spPr>
              <a:xfrm>
                <a:off x="3601191" y="4268734"/>
                <a:ext cx="26640" cy="114840"/>
              </a:xfrm>
              <a:prstGeom prst="rect">
                <a:avLst/>
              </a:prstGeom>
            </p:spPr>
          </p:pic>
        </mc:Fallback>
      </mc:AlternateContent>
      <p:grpSp>
        <p:nvGrpSpPr>
          <p:cNvPr id="25" name="Gruppieren 24">
            <a:extLst>
              <a:ext uri="{FF2B5EF4-FFF2-40B4-BE49-F238E27FC236}">
                <a16:creationId xmlns:a16="http://schemas.microsoft.com/office/drawing/2014/main" id="{1864315E-C7A3-23C7-A221-AA19D87D767A}"/>
              </a:ext>
            </a:extLst>
          </p:cNvPr>
          <p:cNvGrpSpPr/>
          <p:nvPr/>
        </p:nvGrpSpPr>
        <p:grpSpPr>
          <a:xfrm>
            <a:off x="3628191" y="4486534"/>
            <a:ext cx="34200" cy="385560"/>
            <a:chOff x="3628191" y="4486534"/>
            <a:chExt cx="34200" cy="385560"/>
          </a:xfrm>
        </p:grpSpPr>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27C1FF29-B14C-B843-8351-32841F82C4AE}"/>
                    </a:ext>
                  </a:extLst>
                </p14:cNvPr>
                <p14:cNvContentPartPr/>
                <p14:nvPr/>
              </p14:nvContentPartPr>
              <p14:xfrm>
                <a:off x="3628191" y="4486534"/>
                <a:ext cx="14760" cy="166680"/>
              </p14:xfrm>
            </p:contentPart>
          </mc:Choice>
          <mc:Fallback xmlns="">
            <p:pic>
              <p:nvPicPr>
                <p:cNvPr id="21" name="Freihand 20">
                  <a:extLst>
                    <a:ext uri="{FF2B5EF4-FFF2-40B4-BE49-F238E27FC236}">
                      <a16:creationId xmlns:a16="http://schemas.microsoft.com/office/drawing/2014/main" id="{27C1FF29-B14C-B843-8351-32841F82C4AE}"/>
                    </a:ext>
                  </a:extLst>
                </p:cNvPr>
                <p:cNvPicPr/>
                <p:nvPr/>
              </p:nvPicPr>
              <p:blipFill>
                <a:blip r:embed="rId12"/>
                <a:stretch>
                  <a:fillRect/>
                </a:stretch>
              </p:blipFill>
              <p:spPr>
                <a:xfrm>
                  <a:off x="3619551" y="4477534"/>
                  <a:ext cx="32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Freihand 23">
                  <a:extLst>
                    <a:ext uri="{FF2B5EF4-FFF2-40B4-BE49-F238E27FC236}">
                      <a16:creationId xmlns:a16="http://schemas.microsoft.com/office/drawing/2014/main" id="{930B10E4-9A3C-39EE-C1EC-34569E7E2034}"/>
                    </a:ext>
                  </a:extLst>
                </p14:cNvPr>
                <p14:cNvContentPartPr/>
                <p14:nvPr/>
              </p14:nvContentPartPr>
              <p14:xfrm>
                <a:off x="3648711" y="4719094"/>
                <a:ext cx="13680" cy="153000"/>
              </p14:xfrm>
            </p:contentPart>
          </mc:Choice>
          <mc:Fallback xmlns="">
            <p:pic>
              <p:nvPicPr>
                <p:cNvPr id="24" name="Freihand 23">
                  <a:extLst>
                    <a:ext uri="{FF2B5EF4-FFF2-40B4-BE49-F238E27FC236}">
                      <a16:creationId xmlns:a16="http://schemas.microsoft.com/office/drawing/2014/main" id="{930B10E4-9A3C-39EE-C1EC-34569E7E2034}"/>
                    </a:ext>
                  </a:extLst>
                </p:cNvPr>
                <p:cNvPicPr/>
                <p:nvPr/>
              </p:nvPicPr>
              <p:blipFill>
                <a:blip r:embed="rId14"/>
                <a:stretch>
                  <a:fillRect/>
                </a:stretch>
              </p:blipFill>
              <p:spPr>
                <a:xfrm>
                  <a:off x="3639711" y="4710454"/>
                  <a:ext cx="31320" cy="170640"/>
                </a:xfrm>
                <a:prstGeom prst="rect">
                  <a:avLst/>
                </a:prstGeom>
              </p:spPr>
            </p:pic>
          </mc:Fallback>
        </mc:AlternateContent>
      </p:grpSp>
    </p:spTree>
    <p:extLst>
      <p:ext uri="{BB962C8B-B14F-4D97-AF65-F5344CB8AC3E}">
        <p14:creationId xmlns:p14="http://schemas.microsoft.com/office/powerpoint/2010/main" val="328302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98FD701-DBD6-19FA-626F-EE851C5704AA}"/>
              </a:ext>
            </a:extLst>
          </p:cNvPr>
          <p:cNvSpPr txBox="1"/>
          <p:nvPr/>
        </p:nvSpPr>
        <p:spPr>
          <a:xfrm rot="16200000">
            <a:off x="1594484" y="4145399"/>
            <a:ext cx="1245870" cy="369332"/>
          </a:xfrm>
          <a:prstGeom prst="rect">
            <a:avLst/>
          </a:prstGeom>
          <a:solidFill>
            <a:schemeClr val="bg1"/>
          </a:solidFill>
        </p:spPr>
        <p:txBody>
          <a:bodyPr wrap="square" rtlCol="0">
            <a:spAutoFit/>
          </a:bodyPr>
          <a:lstStyle/>
          <a:p>
            <a:pPr defTabSz="457200"/>
            <a:r>
              <a:rPr lang="de-DE" sz="1800" dirty="0">
                <a:solidFill>
                  <a:prstClr val="black"/>
                </a:solidFill>
                <a:latin typeface="Calibri" panose="020F0502020204030204"/>
              </a:rPr>
              <a:t>Oben</a:t>
            </a:r>
          </a:p>
        </p:txBody>
      </p:sp>
      <p:sp>
        <p:nvSpPr>
          <p:cNvPr id="8" name="Textfeld 7">
            <a:extLst>
              <a:ext uri="{FF2B5EF4-FFF2-40B4-BE49-F238E27FC236}">
                <a16:creationId xmlns:a16="http://schemas.microsoft.com/office/drawing/2014/main" id="{5B566F90-5717-5E82-9359-0F478E847885}"/>
              </a:ext>
            </a:extLst>
          </p:cNvPr>
          <p:cNvSpPr txBox="1"/>
          <p:nvPr/>
        </p:nvSpPr>
        <p:spPr>
          <a:xfrm rot="16200000">
            <a:off x="1604763" y="3911083"/>
            <a:ext cx="1245870" cy="369332"/>
          </a:xfrm>
          <a:prstGeom prst="rect">
            <a:avLst/>
          </a:prstGeom>
          <a:solidFill>
            <a:schemeClr val="bg1"/>
          </a:solidFill>
        </p:spPr>
        <p:txBody>
          <a:bodyPr wrap="square" rtlCol="0">
            <a:spAutoFit/>
          </a:bodyPr>
          <a:lstStyle/>
          <a:p>
            <a:pPr defTabSz="457200"/>
            <a:r>
              <a:rPr lang="de-DE" sz="1800" dirty="0">
                <a:solidFill>
                  <a:prstClr val="black"/>
                </a:solidFill>
                <a:latin typeface="Calibri" panose="020F0502020204030204"/>
              </a:rPr>
              <a:t>Oben</a:t>
            </a:r>
          </a:p>
        </p:txBody>
      </p:sp>
      <p:pic>
        <p:nvPicPr>
          <p:cNvPr id="10" name="Grafik 9">
            <a:extLst>
              <a:ext uri="{FF2B5EF4-FFF2-40B4-BE49-F238E27FC236}">
                <a16:creationId xmlns:a16="http://schemas.microsoft.com/office/drawing/2014/main" id="{7779F130-6E88-CE85-A815-0B4B46E262D4}"/>
              </a:ext>
            </a:extLst>
          </p:cNvPr>
          <p:cNvPicPr>
            <a:picLocks noChangeAspect="1"/>
          </p:cNvPicPr>
          <p:nvPr/>
        </p:nvPicPr>
        <p:blipFill>
          <a:blip r:embed="rId2"/>
          <a:stretch>
            <a:fillRect/>
          </a:stretch>
        </p:blipFill>
        <p:spPr>
          <a:xfrm rot="10800000">
            <a:off x="444698" y="573087"/>
            <a:ext cx="3914775" cy="7048500"/>
          </a:xfrm>
          <a:prstGeom prst="rect">
            <a:avLst/>
          </a:prstGeom>
        </p:spPr>
      </p:pic>
      <p:pic>
        <p:nvPicPr>
          <p:cNvPr id="14" name="Grafik 13">
            <a:extLst>
              <a:ext uri="{FF2B5EF4-FFF2-40B4-BE49-F238E27FC236}">
                <a16:creationId xmlns:a16="http://schemas.microsoft.com/office/drawing/2014/main" id="{53ED9723-0B59-FABE-CF71-F8C53A24F287}"/>
              </a:ext>
            </a:extLst>
          </p:cNvPr>
          <p:cNvPicPr>
            <a:picLocks noChangeAspect="1"/>
          </p:cNvPicPr>
          <p:nvPr/>
        </p:nvPicPr>
        <p:blipFill>
          <a:blip r:embed="rId3"/>
          <a:stretch>
            <a:fillRect/>
          </a:stretch>
        </p:blipFill>
        <p:spPr>
          <a:xfrm rot="10800000">
            <a:off x="4280950" y="435981"/>
            <a:ext cx="2381250" cy="3733800"/>
          </a:xfrm>
          <a:prstGeom prst="rect">
            <a:avLst/>
          </a:prstGeom>
        </p:spPr>
      </p:pic>
      <p:pic>
        <p:nvPicPr>
          <p:cNvPr id="16" name="Grafik 15">
            <a:extLst>
              <a:ext uri="{FF2B5EF4-FFF2-40B4-BE49-F238E27FC236}">
                <a16:creationId xmlns:a16="http://schemas.microsoft.com/office/drawing/2014/main" id="{BAACEFB6-A4CB-CEE0-4074-074378BAC1F4}"/>
              </a:ext>
            </a:extLst>
          </p:cNvPr>
          <p:cNvPicPr>
            <a:picLocks noChangeAspect="1"/>
          </p:cNvPicPr>
          <p:nvPr/>
        </p:nvPicPr>
        <p:blipFill>
          <a:blip r:embed="rId3"/>
          <a:stretch>
            <a:fillRect/>
          </a:stretch>
        </p:blipFill>
        <p:spPr>
          <a:xfrm rot="16200000">
            <a:off x="3800475" y="6498185"/>
            <a:ext cx="2381250" cy="3733800"/>
          </a:xfrm>
          <a:prstGeom prst="rect">
            <a:avLst/>
          </a:prstGeom>
        </p:spPr>
      </p:pic>
      <p:sp>
        <p:nvSpPr>
          <p:cNvPr id="21" name="Textfeld 20">
            <a:extLst>
              <a:ext uri="{FF2B5EF4-FFF2-40B4-BE49-F238E27FC236}">
                <a16:creationId xmlns:a16="http://schemas.microsoft.com/office/drawing/2014/main" id="{D919ACD8-A1DC-605B-EA25-858F5E42E27E}"/>
              </a:ext>
            </a:extLst>
          </p:cNvPr>
          <p:cNvSpPr txBox="1"/>
          <p:nvPr/>
        </p:nvSpPr>
        <p:spPr>
          <a:xfrm rot="5400000">
            <a:off x="1728547" y="3997587"/>
            <a:ext cx="1347076" cy="369332"/>
          </a:xfrm>
          <a:prstGeom prst="rect">
            <a:avLst/>
          </a:prstGeom>
          <a:solidFill>
            <a:schemeClr val="bg1"/>
          </a:solidFill>
        </p:spPr>
        <p:txBody>
          <a:bodyPr wrap="square" rtlCol="0">
            <a:spAutoFit/>
          </a:bodyPr>
          <a:lstStyle/>
          <a:p>
            <a:pPr defTabSz="457200"/>
            <a:r>
              <a:rPr lang="de-DE" sz="1800" dirty="0">
                <a:solidFill>
                  <a:prstClr val="black"/>
                </a:solidFill>
                <a:latin typeface="Calibri" panose="020F0502020204030204"/>
              </a:rPr>
              <a:t>Oben</a:t>
            </a:r>
          </a:p>
        </p:txBody>
      </p:sp>
      <p:sp>
        <p:nvSpPr>
          <p:cNvPr id="22" name="Textfeld 21">
            <a:extLst>
              <a:ext uri="{FF2B5EF4-FFF2-40B4-BE49-F238E27FC236}">
                <a16:creationId xmlns:a16="http://schemas.microsoft.com/office/drawing/2014/main" id="{A05335A0-AC48-9BE0-6E3E-ECF1C4BB3FA6}"/>
              </a:ext>
            </a:extLst>
          </p:cNvPr>
          <p:cNvSpPr txBox="1"/>
          <p:nvPr/>
        </p:nvSpPr>
        <p:spPr>
          <a:xfrm>
            <a:off x="4991100" y="8043188"/>
            <a:ext cx="883298" cy="369332"/>
          </a:xfrm>
          <a:prstGeom prst="rect">
            <a:avLst/>
          </a:prstGeom>
          <a:solidFill>
            <a:schemeClr val="bg1"/>
          </a:solidFill>
        </p:spPr>
        <p:txBody>
          <a:bodyPr wrap="square" rtlCol="0">
            <a:spAutoFit/>
          </a:bodyPr>
          <a:lstStyle/>
          <a:p>
            <a:pPr defTabSz="457200"/>
            <a:r>
              <a:rPr lang="de-DE" sz="1800" dirty="0">
                <a:solidFill>
                  <a:prstClr val="black"/>
                </a:solidFill>
                <a:latin typeface="Calibri" panose="020F0502020204030204"/>
              </a:rPr>
              <a:t>Flügel</a:t>
            </a:r>
          </a:p>
        </p:txBody>
      </p:sp>
      <p:sp>
        <p:nvSpPr>
          <p:cNvPr id="23" name="Textfeld 22">
            <a:extLst>
              <a:ext uri="{FF2B5EF4-FFF2-40B4-BE49-F238E27FC236}">
                <a16:creationId xmlns:a16="http://schemas.microsoft.com/office/drawing/2014/main" id="{41B707CB-61F1-6525-3D4D-B3FC19D27993}"/>
              </a:ext>
            </a:extLst>
          </p:cNvPr>
          <p:cNvSpPr txBox="1"/>
          <p:nvPr/>
        </p:nvSpPr>
        <p:spPr>
          <a:xfrm rot="5400000">
            <a:off x="4884521" y="1797898"/>
            <a:ext cx="883298" cy="369332"/>
          </a:xfrm>
          <a:prstGeom prst="rect">
            <a:avLst/>
          </a:prstGeom>
          <a:solidFill>
            <a:schemeClr val="bg1"/>
          </a:solidFill>
        </p:spPr>
        <p:txBody>
          <a:bodyPr wrap="square" rtlCol="0">
            <a:spAutoFit/>
          </a:bodyPr>
          <a:lstStyle/>
          <a:p>
            <a:pPr defTabSz="457200"/>
            <a:r>
              <a:rPr lang="de-DE" sz="1800" dirty="0">
                <a:solidFill>
                  <a:prstClr val="black"/>
                </a:solidFill>
                <a:latin typeface="Calibri" panose="020F0502020204030204"/>
              </a:rPr>
              <a:t>Flügel</a:t>
            </a:r>
          </a:p>
        </p:txBody>
      </p:sp>
      <p:cxnSp>
        <p:nvCxnSpPr>
          <p:cNvPr id="2" name="Gerader Verbinder 1">
            <a:extLst>
              <a:ext uri="{FF2B5EF4-FFF2-40B4-BE49-F238E27FC236}">
                <a16:creationId xmlns:a16="http://schemas.microsoft.com/office/drawing/2014/main" id="{763BC982-CC6E-53D6-4150-076E6D2CB515}"/>
              </a:ext>
            </a:extLst>
          </p:cNvPr>
          <p:cNvCxnSpPr>
            <a:cxnSpLocks/>
          </p:cNvCxnSpPr>
          <p:nvPr/>
        </p:nvCxnSpPr>
        <p:spPr>
          <a:xfrm>
            <a:off x="842903" y="3762497"/>
            <a:ext cx="108711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Gerader Verbinder 4">
            <a:extLst>
              <a:ext uri="{FF2B5EF4-FFF2-40B4-BE49-F238E27FC236}">
                <a16:creationId xmlns:a16="http://schemas.microsoft.com/office/drawing/2014/main" id="{D14CEF04-0CB4-676F-4304-269176573D7B}"/>
              </a:ext>
            </a:extLst>
          </p:cNvPr>
          <p:cNvCxnSpPr>
            <a:cxnSpLocks/>
          </p:cNvCxnSpPr>
          <p:nvPr/>
        </p:nvCxnSpPr>
        <p:spPr>
          <a:xfrm>
            <a:off x="880311" y="4718684"/>
            <a:ext cx="1009227" cy="0"/>
          </a:xfrm>
          <a:prstGeom prst="line">
            <a:avLst/>
          </a:prstGeom>
        </p:spPr>
        <p:style>
          <a:lnRef idx="3">
            <a:schemeClr val="accent2"/>
          </a:lnRef>
          <a:fillRef idx="0">
            <a:schemeClr val="accent2"/>
          </a:fillRef>
          <a:effectRef idx="2">
            <a:schemeClr val="accent2"/>
          </a:effectRef>
          <a:fontRef idx="minor">
            <a:schemeClr val="tx1"/>
          </a:fontRef>
        </p:style>
      </p:cxnSp>
      <p:sp>
        <p:nvSpPr>
          <p:cNvPr id="9" name="Textfeld 8">
            <a:extLst>
              <a:ext uri="{FF2B5EF4-FFF2-40B4-BE49-F238E27FC236}">
                <a16:creationId xmlns:a16="http://schemas.microsoft.com/office/drawing/2014/main" id="{4C72C951-3FBE-0082-70CC-DEC65DE5C423}"/>
              </a:ext>
            </a:extLst>
          </p:cNvPr>
          <p:cNvSpPr txBox="1"/>
          <p:nvPr/>
        </p:nvSpPr>
        <p:spPr>
          <a:xfrm>
            <a:off x="1355677" y="3960913"/>
            <a:ext cx="731520" cy="553998"/>
          </a:xfrm>
          <a:prstGeom prst="rect">
            <a:avLst/>
          </a:prstGeom>
          <a:noFill/>
        </p:spPr>
        <p:txBody>
          <a:bodyPr wrap="square" rtlCol="0">
            <a:spAutoFit/>
          </a:bodyPr>
          <a:lstStyle/>
          <a:p>
            <a:pPr defTabSz="457200"/>
            <a:r>
              <a:rPr lang="de-DE" sz="1000" dirty="0">
                <a:solidFill>
                  <a:srgbClr val="FF9900"/>
                </a:solidFill>
                <a:latin typeface="Calibri" panose="020F0502020204030204"/>
              </a:rPr>
              <a:t>Hier Flügel annähen</a:t>
            </a:r>
          </a:p>
        </p:txBody>
      </p:sp>
      <p:cxnSp>
        <p:nvCxnSpPr>
          <p:cNvPr id="11" name="Gerader Verbinder 10">
            <a:extLst>
              <a:ext uri="{FF2B5EF4-FFF2-40B4-BE49-F238E27FC236}">
                <a16:creationId xmlns:a16="http://schemas.microsoft.com/office/drawing/2014/main" id="{115C926E-36E6-BEB8-CF1E-4CB148455FBB}"/>
              </a:ext>
            </a:extLst>
          </p:cNvPr>
          <p:cNvCxnSpPr>
            <a:cxnSpLocks/>
          </p:cNvCxnSpPr>
          <p:nvPr/>
        </p:nvCxnSpPr>
        <p:spPr>
          <a:xfrm flipV="1">
            <a:off x="2612365" y="1779138"/>
            <a:ext cx="1023670" cy="505274"/>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Gerader Verbinder 12">
            <a:extLst>
              <a:ext uri="{FF2B5EF4-FFF2-40B4-BE49-F238E27FC236}">
                <a16:creationId xmlns:a16="http://schemas.microsoft.com/office/drawing/2014/main" id="{0211F508-6B01-F27F-343D-F8CBF137F7BF}"/>
              </a:ext>
            </a:extLst>
          </p:cNvPr>
          <p:cNvCxnSpPr>
            <a:cxnSpLocks/>
          </p:cNvCxnSpPr>
          <p:nvPr/>
        </p:nvCxnSpPr>
        <p:spPr>
          <a:xfrm flipV="1">
            <a:off x="2900499" y="2506428"/>
            <a:ext cx="1097280" cy="447128"/>
          </a:xfrm>
          <a:prstGeom prst="line">
            <a:avLst/>
          </a:prstGeom>
        </p:spPr>
        <p:style>
          <a:lnRef idx="3">
            <a:schemeClr val="accent6"/>
          </a:lnRef>
          <a:fillRef idx="0">
            <a:schemeClr val="accent6"/>
          </a:fillRef>
          <a:effectRef idx="2">
            <a:schemeClr val="accent6"/>
          </a:effectRef>
          <a:fontRef idx="minor">
            <a:schemeClr val="tx1"/>
          </a:fontRef>
        </p:style>
      </p:cxnSp>
      <p:sp>
        <p:nvSpPr>
          <p:cNvPr id="17" name="Textfeld 16">
            <a:extLst>
              <a:ext uri="{FF2B5EF4-FFF2-40B4-BE49-F238E27FC236}">
                <a16:creationId xmlns:a16="http://schemas.microsoft.com/office/drawing/2014/main" id="{CE5C92B2-DE82-E493-8D2E-8CAEE817925F}"/>
              </a:ext>
            </a:extLst>
          </p:cNvPr>
          <p:cNvSpPr txBox="1"/>
          <p:nvPr/>
        </p:nvSpPr>
        <p:spPr>
          <a:xfrm>
            <a:off x="2538756" y="2224718"/>
            <a:ext cx="766850" cy="553998"/>
          </a:xfrm>
          <a:prstGeom prst="rect">
            <a:avLst/>
          </a:prstGeom>
          <a:noFill/>
        </p:spPr>
        <p:txBody>
          <a:bodyPr wrap="square" rtlCol="0">
            <a:spAutoFit/>
          </a:bodyPr>
          <a:lstStyle/>
          <a:p>
            <a:pPr defTabSz="457200"/>
            <a:r>
              <a:rPr lang="de-DE" sz="1000" dirty="0">
                <a:solidFill>
                  <a:srgbClr val="70AD47"/>
                </a:solidFill>
                <a:latin typeface="Calibri" panose="020F0502020204030204"/>
              </a:rPr>
              <a:t>Hier Heckflosse annähen</a:t>
            </a:r>
          </a:p>
        </p:txBody>
      </p:sp>
      <mc:AlternateContent xmlns:mc="http://schemas.openxmlformats.org/markup-compatibility/2006" xmlns:p14="http://schemas.microsoft.com/office/powerpoint/2010/main">
        <mc:Choice Requires="p14">
          <p:contentPart p14:bwMode="auto" r:id="rId4">
            <p14:nvContentPartPr>
              <p14:cNvPr id="41" name="Freihand 40">
                <a:extLst>
                  <a:ext uri="{FF2B5EF4-FFF2-40B4-BE49-F238E27FC236}">
                    <a16:creationId xmlns:a16="http://schemas.microsoft.com/office/drawing/2014/main" id="{2493D858-4611-8FAE-3E2D-85C9A22AECE1}"/>
                  </a:ext>
                </a:extLst>
              </p14:cNvPr>
              <p14:cNvContentPartPr/>
              <p14:nvPr/>
            </p14:nvContentPartPr>
            <p14:xfrm>
              <a:off x="1065591" y="3712380"/>
              <a:ext cx="5040" cy="138960"/>
            </p14:xfrm>
          </p:contentPart>
        </mc:Choice>
        <mc:Fallback xmlns="">
          <p:pic>
            <p:nvPicPr>
              <p:cNvPr id="41" name="Freihand 40">
                <a:extLst>
                  <a:ext uri="{FF2B5EF4-FFF2-40B4-BE49-F238E27FC236}">
                    <a16:creationId xmlns:a16="http://schemas.microsoft.com/office/drawing/2014/main" id="{2493D858-4611-8FAE-3E2D-85C9A22AECE1}"/>
                  </a:ext>
                </a:extLst>
              </p:cNvPr>
              <p:cNvPicPr/>
              <p:nvPr/>
            </p:nvPicPr>
            <p:blipFill>
              <a:blip r:embed="rId5"/>
              <a:stretch>
                <a:fillRect/>
              </a:stretch>
            </p:blipFill>
            <p:spPr>
              <a:xfrm>
                <a:off x="1056591" y="3703740"/>
                <a:ext cx="226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2" name="Freihand 41">
                <a:extLst>
                  <a:ext uri="{FF2B5EF4-FFF2-40B4-BE49-F238E27FC236}">
                    <a16:creationId xmlns:a16="http://schemas.microsoft.com/office/drawing/2014/main" id="{A4A49C32-178C-6A54-E472-A8D6A4BE6813}"/>
                  </a:ext>
                </a:extLst>
              </p14:cNvPr>
              <p14:cNvContentPartPr/>
              <p14:nvPr/>
            </p14:nvContentPartPr>
            <p14:xfrm>
              <a:off x="1056591" y="3989220"/>
              <a:ext cx="4320" cy="117360"/>
            </p14:xfrm>
          </p:contentPart>
        </mc:Choice>
        <mc:Fallback xmlns="">
          <p:pic>
            <p:nvPicPr>
              <p:cNvPr id="42" name="Freihand 41">
                <a:extLst>
                  <a:ext uri="{FF2B5EF4-FFF2-40B4-BE49-F238E27FC236}">
                    <a16:creationId xmlns:a16="http://schemas.microsoft.com/office/drawing/2014/main" id="{A4A49C32-178C-6A54-E472-A8D6A4BE6813}"/>
                  </a:ext>
                </a:extLst>
              </p:cNvPr>
              <p:cNvPicPr/>
              <p:nvPr/>
            </p:nvPicPr>
            <p:blipFill>
              <a:blip r:embed="rId7"/>
              <a:stretch>
                <a:fillRect/>
              </a:stretch>
            </p:blipFill>
            <p:spPr>
              <a:xfrm>
                <a:off x="1047951" y="3980220"/>
                <a:ext cx="219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3" name="Freihand 42">
                <a:extLst>
                  <a:ext uri="{FF2B5EF4-FFF2-40B4-BE49-F238E27FC236}">
                    <a16:creationId xmlns:a16="http://schemas.microsoft.com/office/drawing/2014/main" id="{D7D75CB4-6A64-CCE3-4C16-CBDC38702808}"/>
                  </a:ext>
                </a:extLst>
              </p14:cNvPr>
              <p14:cNvContentPartPr/>
              <p14:nvPr/>
            </p14:nvContentPartPr>
            <p14:xfrm>
              <a:off x="1048671" y="4240140"/>
              <a:ext cx="3600" cy="96480"/>
            </p14:xfrm>
          </p:contentPart>
        </mc:Choice>
        <mc:Fallback xmlns="">
          <p:pic>
            <p:nvPicPr>
              <p:cNvPr id="43" name="Freihand 42">
                <a:extLst>
                  <a:ext uri="{FF2B5EF4-FFF2-40B4-BE49-F238E27FC236}">
                    <a16:creationId xmlns:a16="http://schemas.microsoft.com/office/drawing/2014/main" id="{D7D75CB4-6A64-CCE3-4C16-CBDC38702808}"/>
                  </a:ext>
                </a:extLst>
              </p:cNvPr>
              <p:cNvPicPr/>
              <p:nvPr/>
            </p:nvPicPr>
            <p:blipFill>
              <a:blip r:embed="rId9"/>
              <a:stretch>
                <a:fillRect/>
              </a:stretch>
            </p:blipFill>
            <p:spPr>
              <a:xfrm>
                <a:off x="1039671" y="4231140"/>
                <a:ext cx="21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4" name="Freihand 43">
                <a:extLst>
                  <a:ext uri="{FF2B5EF4-FFF2-40B4-BE49-F238E27FC236}">
                    <a16:creationId xmlns:a16="http://schemas.microsoft.com/office/drawing/2014/main" id="{FB77129B-5B52-6112-1418-FA5BD15CCD3A}"/>
                  </a:ext>
                </a:extLst>
              </p14:cNvPr>
              <p14:cNvContentPartPr/>
              <p14:nvPr/>
            </p14:nvContentPartPr>
            <p14:xfrm>
              <a:off x="1040391" y="4441380"/>
              <a:ext cx="5040" cy="134640"/>
            </p14:xfrm>
          </p:contentPart>
        </mc:Choice>
        <mc:Fallback xmlns="">
          <p:pic>
            <p:nvPicPr>
              <p:cNvPr id="44" name="Freihand 43">
                <a:extLst>
                  <a:ext uri="{FF2B5EF4-FFF2-40B4-BE49-F238E27FC236}">
                    <a16:creationId xmlns:a16="http://schemas.microsoft.com/office/drawing/2014/main" id="{FB77129B-5B52-6112-1418-FA5BD15CCD3A}"/>
                  </a:ext>
                </a:extLst>
              </p:cNvPr>
              <p:cNvPicPr/>
              <p:nvPr/>
            </p:nvPicPr>
            <p:blipFill>
              <a:blip r:embed="rId11"/>
              <a:stretch>
                <a:fillRect/>
              </a:stretch>
            </p:blipFill>
            <p:spPr>
              <a:xfrm>
                <a:off x="1031391" y="4432380"/>
                <a:ext cx="22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5" name="Freihand 44">
                <a:extLst>
                  <a:ext uri="{FF2B5EF4-FFF2-40B4-BE49-F238E27FC236}">
                    <a16:creationId xmlns:a16="http://schemas.microsoft.com/office/drawing/2014/main" id="{48289A5B-42C7-3CBD-41BC-7B2B26EB20BF}"/>
                  </a:ext>
                </a:extLst>
              </p14:cNvPr>
              <p14:cNvContentPartPr/>
              <p14:nvPr/>
            </p14:nvContentPartPr>
            <p14:xfrm>
              <a:off x="1032471" y="4659180"/>
              <a:ext cx="5040" cy="135000"/>
            </p14:xfrm>
          </p:contentPart>
        </mc:Choice>
        <mc:Fallback xmlns="">
          <p:pic>
            <p:nvPicPr>
              <p:cNvPr id="45" name="Freihand 44">
                <a:extLst>
                  <a:ext uri="{FF2B5EF4-FFF2-40B4-BE49-F238E27FC236}">
                    <a16:creationId xmlns:a16="http://schemas.microsoft.com/office/drawing/2014/main" id="{48289A5B-42C7-3CBD-41BC-7B2B26EB20BF}"/>
                  </a:ext>
                </a:extLst>
              </p:cNvPr>
              <p:cNvPicPr/>
              <p:nvPr/>
            </p:nvPicPr>
            <p:blipFill>
              <a:blip r:embed="rId13"/>
              <a:stretch>
                <a:fillRect/>
              </a:stretch>
            </p:blipFill>
            <p:spPr>
              <a:xfrm>
                <a:off x="1023831" y="4650180"/>
                <a:ext cx="22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2" name="Freihand 51">
                <a:extLst>
                  <a:ext uri="{FF2B5EF4-FFF2-40B4-BE49-F238E27FC236}">
                    <a16:creationId xmlns:a16="http://schemas.microsoft.com/office/drawing/2014/main" id="{A5867F06-77EA-E094-E795-37936CEAD844}"/>
                  </a:ext>
                </a:extLst>
              </p14:cNvPr>
              <p14:cNvContentPartPr/>
              <p14:nvPr/>
            </p14:nvContentPartPr>
            <p14:xfrm>
              <a:off x="3223551" y="1924774"/>
              <a:ext cx="35640" cy="92520"/>
            </p14:xfrm>
          </p:contentPart>
        </mc:Choice>
        <mc:Fallback xmlns="">
          <p:pic>
            <p:nvPicPr>
              <p:cNvPr id="52" name="Freihand 51">
                <a:extLst>
                  <a:ext uri="{FF2B5EF4-FFF2-40B4-BE49-F238E27FC236}">
                    <a16:creationId xmlns:a16="http://schemas.microsoft.com/office/drawing/2014/main" id="{A5867F06-77EA-E094-E795-37936CEAD844}"/>
                  </a:ext>
                </a:extLst>
              </p:cNvPr>
              <p:cNvPicPr/>
              <p:nvPr/>
            </p:nvPicPr>
            <p:blipFill>
              <a:blip r:embed="rId15"/>
              <a:stretch>
                <a:fillRect/>
              </a:stretch>
            </p:blipFill>
            <p:spPr>
              <a:xfrm>
                <a:off x="3214911" y="1915774"/>
                <a:ext cx="53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8" name="Freihand 57">
                <a:extLst>
                  <a:ext uri="{FF2B5EF4-FFF2-40B4-BE49-F238E27FC236}">
                    <a16:creationId xmlns:a16="http://schemas.microsoft.com/office/drawing/2014/main" id="{FA071017-BDAF-975E-683D-1C0EDC0EB3CA}"/>
                  </a:ext>
                </a:extLst>
              </p14:cNvPr>
              <p14:cNvContentPartPr/>
              <p14:nvPr/>
            </p14:nvContentPartPr>
            <p14:xfrm>
              <a:off x="3300951" y="2138614"/>
              <a:ext cx="46440" cy="120240"/>
            </p14:xfrm>
          </p:contentPart>
        </mc:Choice>
        <mc:Fallback xmlns="">
          <p:pic>
            <p:nvPicPr>
              <p:cNvPr id="58" name="Freihand 57">
                <a:extLst>
                  <a:ext uri="{FF2B5EF4-FFF2-40B4-BE49-F238E27FC236}">
                    <a16:creationId xmlns:a16="http://schemas.microsoft.com/office/drawing/2014/main" id="{FA071017-BDAF-975E-683D-1C0EDC0EB3CA}"/>
                  </a:ext>
                </a:extLst>
              </p:cNvPr>
              <p:cNvPicPr/>
              <p:nvPr/>
            </p:nvPicPr>
            <p:blipFill>
              <a:blip r:embed="rId17"/>
              <a:stretch>
                <a:fillRect/>
              </a:stretch>
            </p:blipFill>
            <p:spPr>
              <a:xfrm>
                <a:off x="3292311" y="2129974"/>
                <a:ext cx="64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9" name="Freihand 58">
                <a:extLst>
                  <a:ext uri="{FF2B5EF4-FFF2-40B4-BE49-F238E27FC236}">
                    <a16:creationId xmlns:a16="http://schemas.microsoft.com/office/drawing/2014/main" id="{222E75A3-392E-7A4F-B818-E7ADA0F2C065}"/>
                  </a:ext>
                </a:extLst>
              </p14:cNvPr>
              <p14:cNvContentPartPr/>
              <p14:nvPr/>
            </p14:nvContentPartPr>
            <p14:xfrm>
              <a:off x="3390951" y="2372974"/>
              <a:ext cx="51840" cy="134640"/>
            </p14:xfrm>
          </p:contentPart>
        </mc:Choice>
        <mc:Fallback xmlns="">
          <p:pic>
            <p:nvPicPr>
              <p:cNvPr id="59" name="Freihand 58">
                <a:extLst>
                  <a:ext uri="{FF2B5EF4-FFF2-40B4-BE49-F238E27FC236}">
                    <a16:creationId xmlns:a16="http://schemas.microsoft.com/office/drawing/2014/main" id="{222E75A3-392E-7A4F-B818-E7ADA0F2C065}"/>
                  </a:ext>
                </a:extLst>
              </p:cNvPr>
              <p:cNvPicPr/>
              <p:nvPr/>
            </p:nvPicPr>
            <p:blipFill>
              <a:blip r:embed="rId19"/>
              <a:stretch>
                <a:fillRect/>
              </a:stretch>
            </p:blipFill>
            <p:spPr>
              <a:xfrm>
                <a:off x="3381951" y="2363974"/>
                <a:ext cx="69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0" name="Freihand 59">
                <a:extLst>
                  <a:ext uri="{FF2B5EF4-FFF2-40B4-BE49-F238E27FC236}">
                    <a16:creationId xmlns:a16="http://schemas.microsoft.com/office/drawing/2014/main" id="{0868360A-A932-B365-83D2-2E5BA98047A2}"/>
                  </a:ext>
                </a:extLst>
              </p14:cNvPr>
              <p14:cNvContentPartPr/>
              <p14:nvPr/>
            </p14:nvContentPartPr>
            <p14:xfrm>
              <a:off x="3493191" y="2639734"/>
              <a:ext cx="58680" cy="152280"/>
            </p14:xfrm>
          </p:contentPart>
        </mc:Choice>
        <mc:Fallback xmlns="">
          <p:pic>
            <p:nvPicPr>
              <p:cNvPr id="60" name="Freihand 59">
                <a:extLst>
                  <a:ext uri="{FF2B5EF4-FFF2-40B4-BE49-F238E27FC236}">
                    <a16:creationId xmlns:a16="http://schemas.microsoft.com/office/drawing/2014/main" id="{0868360A-A932-B365-83D2-2E5BA98047A2}"/>
                  </a:ext>
                </a:extLst>
              </p:cNvPr>
              <p:cNvPicPr/>
              <p:nvPr/>
            </p:nvPicPr>
            <p:blipFill>
              <a:blip r:embed="rId21"/>
              <a:stretch>
                <a:fillRect/>
              </a:stretch>
            </p:blipFill>
            <p:spPr>
              <a:xfrm>
                <a:off x="3484551" y="2631094"/>
                <a:ext cx="76320" cy="169920"/>
              </a:xfrm>
              <a:prstGeom prst="rect">
                <a:avLst/>
              </a:prstGeom>
            </p:spPr>
          </p:pic>
        </mc:Fallback>
      </mc:AlternateContent>
    </p:spTree>
    <p:extLst>
      <p:ext uri="{BB962C8B-B14F-4D97-AF65-F5344CB8AC3E}">
        <p14:creationId xmlns:p14="http://schemas.microsoft.com/office/powerpoint/2010/main" val="262392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94B1F24-3007-B0D1-82CD-B0D469E64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055" y="2219207"/>
            <a:ext cx="4525010" cy="7256145"/>
          </a:xfrm>
          <a:prstGeom prst="rect">
            <a:avLst/>
          </a:prstGeom>
        </p:spPr>
      </p:pic>
      <p:sp>
        <p:nvSpPr>
          <p:cNvPr id="3" name="Textfeld 2">
            <a:extLst>
              <a:ext uri="{FF2B5EF4-FFF2-40B4-BE49-F238E27FC236}">
                <a16:creationId xmlns:a16="http://schemas.microsoft.com/office/drawing/2014/main" id="{97BEE230-A5A0-1C4D-B951-1ECAE247CAC1}"/>
              </a:ext>
            </a:extLst>
          </p:cNvPr>
          <p:cNvSpPr txBox="1"/>
          <p:nvPr/>
        </p:nvSpPr>
        <p:spPr>
          <a:xfrm rot="16200000">
            <a:off x="4078366" y="5499981"/>
            <a:ext cx="1200150" cy="369332"/>
          </a:xfrm>
          <a:prstGeom prst="rect">
            <a:avLst/>
          </a:prstGeom>
          <a:solidFill>
            <a:schemeClr val="bg1"/>
          </a:solidFill>
          <a:ln>
            <a:solidFill>
              <a:schemeClr val="bg1"/>
            </a:solidFill>
          </a:ln>
        </p:spPr>
        <p:txBody>
          <a:bodyPr wrap="square" rtlCol="0">
            <a:spAutoFit/>
          </a:bodyPr>
          <a:lstStyle/>
          <a:p>
            <a:pPr defTabSz="457200"/>
            <a:r>
              <a:rPr lang="de-DE" sz="1800" dirty="0">
                <a:solidFill>
                  <a:prstClr val="black"/>
                </a:solidFill>
                <a:latin typeface="Calibri" panose="020F0502020204030204"/>
              </a:rPr>
              <a:t>Bauch</a:t>
            </a:r>
          </a:p>
        </p:txBody>
      </p:sp>
      <p:sp>
        <p:nvSpPr>
          <p:cNvPr id="4" name="Rechteck 3">
            <a:extLst>
              <a:ext uri="{FF2B5EF4-FFF2-40B4-BE49-F238E27FC236}">
                <a16:creationId xmlns:a16="http://schemas.microsoft.com/office/drawing/2014/main" id="{888E5008-7BD0-8035-0EE4-60340D7E444C}"/>
              </a:ext>
            </a:extLst>
          </p:cNvPr>
          <p:cNvSpPr/>
          <p:nvPr/>
        </p:nvSpPr>
        <p:spPr>
          <a:xfrm>
            <a:off x="264478" y="453073"/>
            <a:ext cx="179705" cy="899985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de-DE" sz="1800">
              <a:solidFill>
                <a:prstClr val="black"/>
              </a:solidFill>
              <a:latin typeface="Calibri" panose="020F0502020204030204"/>
            </a:endParaRPr>
          </a:p>
        </p:txBody>
      </p:sp>
      <p:sp>
        <p:nvSpPr>
          <p:cNvPr id="10" name="Ellipse 9">
            <a:extLst>
              <a:ext uri="{FF2B5EF4-FFF2-40B4-BE49-F238E27FC236}">
                <a16:creationId xmlns:a16="http://schemas.microsoft.com/office/drawing/2014/main" id="{E97EB7AD-9DAE-649F-4475-BA6D51CA3A6E}"/>
              </a:ext>
            </a:extLst>
          </p:cNvPr>
          <p:cNvSpPr/>
          <p:nvPr/>
        </p:nvSpPr>
        <p:spPr>
          <a:xfrm>
            <a:off x="1355563" y="4825325"/>
            <a:ext cx="329088" cy="5184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sz="1800">
              <a:solidFill>
                <a:prstClr val="white"/>
              </a:solidFill>
              <a:latin typeface="Calibri" panose="020F0502020204030204"/>
            </a:endParaRPr>
          </a:p>
        </p:txBody>
      </p:sp>
      <p:pic>
        <p:nvPicPr>
          <p:cNvPr id="5" name="Grafik 4">
            <a:extLst>
              <a:ext uri="{FF2B5EF4-FFF2-40B4-BE49-F238E27FC236}">
                <a16:creationId xmlns:a16="http://schemas.microsoft.com/office/drawing/2014/main" id="{7A7B6DB2-C303-E025-7EDF-001EED1C0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21" y="4477309"/>
            <a:ext cx="1724660" cy="2976880"/>
          </a:xfrm>
          <a:prstGeom prst="rect">
            <a:avLst/>
          </a:prstGeom>
        </p:spPr>
      </p:pic>
      <p:sp>
        <p:nvSpPr>
          <p:cNvPr id="11" name="Ellipse 10">
            <a:extLst>
              <a:ext uri="{FF2B5EF4-FFF2-40B4-BE49-F238E27FC236}">
                <a16:creationId xmlns:a16="http://schemas.microsoft.com/office/drawing/2014/main" id="{C66CFF42-69A1-E3F3-3C38-F04880CE9F30}"/>
              </a:ext>
            </a:extLst>
          </p:cNvPr>
          <p:cNvSpPr/>
          <p:nvPr/>
        </p:nvSpPr>
        <p:spPr>
          <a:xfrm>
            <a:off x="964011" y="1000423"/>
            <a:ext cx="329088" cy="5184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sz="1800">
              <a:solidFill>
                <a:prstClr val="white"/>
              </a:solidFill>
              <a:latin typeface="Calibri" panose="020F0502020204030204"/>
            </a:endParaRPr>
          </a:p>
        </p:txBody>
      </p:sp>
      <p:sp>
        <p:nvSpPr>
          <p:cNvPr id="12" name="Ellipse 11">
            <a:extLst>
              <a:ext uri="{FF2B5EF4-FFF2-40B4-BE49-F238E27FC236}">
                <a16:creationId xmlns:a16="http://schemas.microsoft.com/office/drawing/2014/main" id="{1E3EA2E8-2C81-69A5-5CCE-7B83BB163138}"/>
              </a:ext>
            </a:extLst>
          </p:cNvPr>
          <p:cNvSpPr/>
          <p:nvPr/>
        </p:nvSpPr>
        <p:spPr>
          <a:xfrm>
            <a:off x="1326038" y="6094987"/>
            <a:ext cx="329088" cy="5184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sz="1800">
              <a:solidFill>
                <a:prstClr val="white"/>
              </a:solidFill>
              <a:latin typeface="Calibri" panose="020F0502020204030204"/>
            </a:endParaRPr>
          </a:p>
        </p:txBody>
      </p:sp>
      <p:sp>
        <p:nvSpPr>
          <p:cNvPr id="13" name="Ellipse 12">
            <a:extLst>
              <a:ext uri="{FF2B5EF4-FFF2-40B4-BE49-F238E27FC236}">
                <a16:creationId xmlns:a16="http://schemas.microsoft.com/office/drawing/2014/main" id="{51D64680-DD60-A303-4978-B02845691F12}"/>
              </a:ext>
            </a:extLst>
          </p:cNvPr>
          <p:cNvSpPr/>
          <p:nvPr/>
        </p:nvSpPr>
        <p:spPr>
          <a:xfrm>
            <a:off x="1100060" y="2303443"/>
            <a:ext cx="329088" cy="5184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sz="1800">
              <a:solidFill>
                <a:prstClr val="white"/>
              </a:solidFill>
              <a:latin typeface="Calibri" panose="020F0502020204030204"/>
            </a:endParaRPr>
          </a:p>
        </p:txBody>
      </p:sp>
      <p:pic>
        <p:nvPicPr>
          <p:cNvPr id="6" name="Grafik 5">
            <a:extLst>
              <a:ext uri="{FF2B5EF4-FFF2-40B4-BE49-F238E27FC236}">
                <a16:creationId xmlns:a16="http://schemas.microsoft.com/office/drawing/2014/main" id="{917CC375-E4C9-2C6A-1933-1FEC25A82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21" y="811529"/>
            <a:ext cx="1724660" cy="2976880"/>
          </a:xfrm>
          <a:prstGeom prst="rect">
            <a:avLst/>
          </a:prstGeom>
        </p:spPr>
      </p:pic>
      <p:sp>
        <p:nvSpPr>
          <p:cNvPr id="14" name="Ellipse 13">
            <a:extLst>
              <a:ext uri="{FF2B5EF4-FFF2-40B4-BE49-F238E27FC236}">
                <a16:creationId xmlns:a16="http://schemas.microsoft.com/office/drawing/2014/main" id="{9F5747C0-2DF8-15DF-96ED-F270851FEE6D}"/>
              </a:ext>
            </a:extLst>
          </p:cNvPr>
          <p:cNvSpPr/>
          <p:nvPr/>
        </p:nvSpPr>
        <p:spPr>
          <a:xfrm>
            <a:off x="1342150" y="1205656"/>
            <a:ext cx="329088" cy="5184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sz="1800">
              <a:solidFill>
                <a:prstClr val="white"/>
              </a:solidFill>
              <a:latin typeface="Calibri" panose="020F0502020204030204"/>
            </a:endParaRPr>
          </a:p>
        </p:txBody>
      </p:sp>
      <p:sp>
        <p:nvSpPr>
          <p:cNvPr id="15" name="Ellipse 14">
            <a:extLst>
              <a:ext uri="{FF2B5EF4-FFF2-40B4-BE49-F238E27FC236}">
                <a16:creationId xmlns:a16="http://schemas.microsoft.com/office/drawing/2014/main" id="{A2E830BE-193B-0277-A1FD-F633EFBFBD59}"/>
              </a:ext>
            </a:extLst>
          </p:cNvPr>
          <p:cNvSpPr/>
          <p:nvPr/>
        </p:nvSpPr>
        <p:spPr>
          <a:xfrm>
            <a:off x="1377799" y="2451812"/>
            <a:ext cx="329088" cy="5184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de-DE" sz="1800">
              <a:solidFill>
                <a:prstClr val="white"/>
              </a:solidFill>
              <a:latin typeface="Calibri" panose="020F0502020204030204"/>
            </a:endParaRPr>
          </a:p>
        </p:txBody>
      </p:sp>
      <p:sp>
        <p:nvSpPr>
          <p:cNvPr id="8" name="Textfeld 2">
            <a:extLst>
              <a:ext uri="{FF2B5EF4-FFF2-40B4-BE49-F238E27FC236}">
                <a16:creationId xmlns:a16="http://schemas.microsoft.com/office/drawing/2014/main" id="{6D7F1336-1A9B-3C3F-4911-64C1D4A8D31A}"/>
              </a:ext>
            </a:extLst>
          </p:cNvPr>
          <p:cNvSpPr txBox="1">
            <a:spLocks noChangeArrowheads="1"/>
          </p:cNvSpPr>
          <p:nvPr/>
        </p:nvSpPr>
        <p:spPr bwMode="auto">
          <a:xfrm>
            <a:off x="1980733" y="2562691"/>
            <a:ext cx="1455505" cy="33020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defTabSz="457200">
              <a:lnSpc>
                <a:spcPct val="107000"/>
              </a:lnSpc>
              <a:spcAft>
                <a:spcPts val="800"/>
              </a:spcAft>
            </a:pPr>
            <a:r>
              <a:rPr lang="de-DE" sz="1100" u="sng" dirty="0">
                <a:solidFill>
                  <a:srgbClr val="008080"/>
                </a:solidFill>
                <a:latin typeface="Calibri" panose="020F0502020204030204" pitchFamily="34" charset="0"/>
                <a:ea typeface="Calibri" panose="020F0502020204030204" pitchFamily="34" charset="0"/>
                <a:cs typeface="Times New Roman" panose="02020603050405020304" pitchFamily="18" charset="0"/>
              </a:rPr>
              <a:t>Augen klein (dunkelblau)</a:t>
            </a:r>
            <a:endParaRPr lang="de-DE"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feld 2">
            <a:extLst>
              <a:ext uri="{FF2B5EF4-FFF2-40B4-BE49-F238E27FC236}">
                <a16:creationId xmlns:a16="http://schemas.microsoft.com/office/drawing/2014/main" id="{2FC52749-1774-E38C-FD65-3F7258D877CB}"/>
              </a:ext>
            </a:extLst>
          </p:cNvPr>
          <p:cNvSpPr txBox="1">
            <a:spLocks noChangeArrowheads="1"/>
          </p:cNvSpPr>
          <p:nvPr/>
        </p:nvSpPr>
        <p:spPr bwMode="auto">
          <a:xfrm>
            <a:off x="1838917" y="3443068"/>
            <a:ext cx="958694" cy="33020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defTabSz="457200">
              <a:lnSpc>
                <a:spcPct val="107000"/>
              </a:lnSpc>
              <a:spcAft>
                <a:spcPts val="800"/>
              </a:spcAft>
            </a:pPr>
            <a:r>
              <a:rPr lang="de-DE" sz="1100" u="sng" dirty="0">
                <a:solidFill>
                  <a:srgbClr val="008080"/>
                </a:solidFill>
                <a:latin typeface="Calibri" panose="020F0502020204030204" pitchFamily="34" charset="0"/>
                <a:ea typeface="Calibri" panose="020F0502020204030204" pitchFamily="34" charset="0"/>
                <a:cs typeface="Times New Roman" panose="02020603050405020304" pitchFamily="18" charset="0"/>
              </a:rPr>
              <a:t>Lichtreflexe  (weiß)</a:t>
            </a:r>
            <a:endParaRPr lang="de-DE"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2">
            <a:extLst>
              <a:ext uri="{FF2B5EF4-FFF2-40B4-BE49-F238E27FC236}">
                <a16:creationId xmlns:a16="http://schemas.microsoft.com/office/drawing/2014/main" id="{EE8ED4C7-FF04-9A8D-E924-DC4EF251663A}"/>
              </a:ext>
            </a:extLst>
          </p:cNvPr>
          <p:cNvSpPr txBox="1">
            <a:spLocks noChangeArrowheads="1"/>
          </p:cNvSpPr>
          <p:nvPr/>
        </p:nvSpPr>
        <p:spPr bwMode="auto">
          <a:xfrm>
            <a:off x="2348118" y="1338830"/>
            <a:ext cx="1286984" cy="33020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defTabSz="457200">
              <a:lnSpc>
                <a:spcPct val="107000"/>
              </a:lnSpc>
              <a:spcAft>
                <a:spcPts val="800"/>
              </a:spcAft>
            </a:pPr>
            <a:r>
              <a:rPr lang="de-DE" sz="1100" u="sng" dirty="0">
                <a:solidFill>
                  <a:srgbClr val="008080"/>
                </a:solidFill>
                <a:latin typeface="Calibri" panose="020F0502020204030204" pitchFamily="34" charset="0"/>
                <a:ea typeface="Calibri" panose="020F0502020204030204" pitchFamily="34" charset="0"/>
                <a:cs typeface="Times New Roman" panose="02020603050405020304" pitchFamily="18" charset="0"/>
              </a:rPr>
              <a:t>Augen groß (hellblau)</a:t>
            </a:r>
            <a:endParaRPr lang="de-DE"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feld 2">
            <a:extLst>
              <a:ext uri="{FF2B5EF4-FFF2-40B4-BE49-F238E27FC236}">
                <a16:creationId xmlns:a16="http://schemas.microsoft.com/office/drawing/2014/main" id="{1DD6D5F5-A8CE-7157-B7ED-28D631F1DCD8}"/>
              </a:ext>
            </a:extLst>
          </p:cNvPr>
          <p:cNvSpPr txBox="1">
            <a:spLocks noChangeArrowheads="1"/>
          </p:cNvSpPr>
          <p:nvPr/>
        </p:nvSpPr>
        <p:spPr bwMode="auto">
          <a:xfrm>
            <a:off x="1121387" y="6152340"/>
            <a:ext cx="924956" cy="151280"/>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defTabSz="457200">
              <a:lnSpc>
                <a:spcPct val="107000"/>
              </a:lnSpc>
              <a:spcAft>
                <a:spcPts val="800"/>
              </a:spcAft>
            </a:pPr>
            <a:r>
              <a:rPr lang="de-DE" sz="1100" u="sng" dirty="0">
                <a:solidFill>
                  <a:srgbClr val="008080"/>
                </a:solidFill>
                <a:latin typeface="Calibri" panose="020F0502020204030204" pitchFamily="34" charset="0"/>
                <a:ea typeface="Calibri" panose="020F0502020204030204" pitchFamily="34" charset="0"/>
                <a:cs typeface="Times New Roman" panose="02020603050405020304" pitchFamily="18" charset="0"/>
              </a:rPr>
              <a:t>Augen klein (dunkelblau)</a:t>
            </a:r>
            <a:endParaRPr lang="de-DE"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feld 2">
            <a:extLst>
              <a:ext uri="{FF2B5EF4-FFF2-40B4-BE49-F238E27FC236}">
                <a16:creationId xmlns:a16="http://schemas.microsoft.com/office/drawing/2014/main" id="{EAC18A1B-A406-EFD1-3A54-2E3F339681E1}"/>
              </a:ext>
            </a:extLst>
          </p:cNvPr>
          <p:cNvSpPr txBox="1">
            <a:spLocks noChangeArrowheads="1"/>
          </p:cNvSpPr>
          <p:nvPr/>
        </p:nvSpPr>
        <p:spPr bwMode="auto">
          <a:xfrm>
            <a:off x="1174721" y="4787899"/>
            <a:ext cx="850535" cy="33020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defTabSz="457200">
              <a:lnSpc>
                <a:spcPct val="107000"/>
              </a:lnSpc>
              <a:spcAft>
                <a:spcPts val="800"/>
              </a:spcAft>
            </a:pPr>
            <a:r>
              <a:rPr lang="de-DE" sz="1100" u="sng" dirty="0">
                <a:solidFill>
                  <a:srgbClr val="008080"/>
                </a:solidFill>
                <a:latin typeface="Calibri" panose="020F0502020204030204" pitchFamily="34" charset="0"/>
                <a:ea typeface="Calibri" panose="020F0502020204030204" pitchFamily="34" charset="0"/>
                <a:cs typeface="Times New Roman" panose="02020603050405020304" pitchFamily="18" charset="0"/>
              </a:rPr>
              <a:t>Augen groß (hellblau)</a:t>
            </a:r>
            <a:endParaRPr lang="de-DE"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feld 2">
            <a:extLst>
              <a:ext uri="{FF2B5EF4-FFF2-40B4-BE49-F238E27FC236}">
                <a16:creationId xmlns:a16="http://schemas.microsoft.com/office/drawing/2014/main" id="{62858EEB-D52A-EF3D-A0FF-E7A8155239B9}"/>
              </a:ext>
            </a:extLst>
          </p:cNvPr>
          <p:cNvSpPr txBox="1">
            <a:spLocks noChangeArrowheads="1"/>
          </p:cNvSpPr>
          <p:nvPr/>
        </p:nvSpPr>
        <p:spPr bwMode="auto">
          <a:xfrm>
            <a:off x="1075573" y="7458300"/>
            <a:ext cx="958694" cy="33020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defTabSz="457200">
              <a:lnSpc>
                <a:spcPct val="107000"/>
              </a:lnSpc>
              <a:spcAft>
                <a:spcPts val="800"/>
              </a:spcAft>
            </a:pPr>
            <a:r>
              <a:rPr lang="de-DE" sz="1100" u="sng" dirty="0">
                <a:solidFill>
                  <a:srgbClr val="008080"/>
                </a:solidFill>
                <a:latin typeface="Calibri" panose="020F0502020204030204" pitchFamily="34" charset="0"/>
                <a:ea typeface="Calibri" panose="020F0502020204030204" pitchFamily="34" charset="0"/>
                <a:cs typeface="Times New Roman" panose="02020603050405020304" pitchFamily="18" charset="0"/>
              </a:rPr>
              <a:t>Lichtreflexe  (weiß)</a:t>
            </a:r>
            <a:endParaRPr lang="de-DE"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feld 2">
            <a:extLst>
              <a:ext uri="{FF2B5EF4-FFF2-40B4-BE49-F238E27FC236}">
                <a16:creationId xmlns:a16="http://schemas.microsoft.com/office/drawing/2014/main" id="{1093FC54-F284-A40B-EA1E-A11532856201}"/>
              </a:ext>
            </a:extLst>
          </p:cNvPr>
          <p:cNvSpPr txBox="1">
            <a:spLocks noChangeArrowheads="1"/>
          </p:cNvSpPr>
          <p:nvPr/>
        </p:nvSpPr>
        <p:spPr bwMode="auto">
          <a:xfrm rot="16200000">
            <a:off x="-254318" y="1612583"/>
            <a:ext cx="1837055" cy="25717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defTabSz="457200">
              <a:lnSpc>
                <a:spcPct val="107000"/>
              </a:lnSpc>
              <a:spcAft>
                <a:spcPts val="800"/>
              </a:spcAft>
            </a:pPr>
            <a:r>
              <a:rPr lang="de-DE" sz="1100" u="sng" dirty="0">
                <a:solidFill>
                  <a:srgbClr val="008080"/>
                </a:solidFill>
                <a:latin typeface="Calibri" panose="020F0502020204030204" pitchFamily="34" charset="0"/>
                <a:ea typeface="Calibri" panose="020F0502020204030204" pitchFamily="34" charset="0"/>
                <a:cs typeface="Times New Roman" panose="02020603050405020304" pitchFamily="18" charset="0"/>
              </a:rPr>
              <a:t>Highlight Streifen (hellblau)</a:t>
            </a:r>
            <a:endParaRPr lang="de-DE"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5756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bgerundetes Rechteck 1">
            <a:extLst>
              <a:ext uri="{FF2B5EF4-FFF2-40B4-BE49-F238E27FC236}">
                <a16:creationId xmlns:a16="http://schemas.microsoft.com/office/drawing/2014/main" id="{7687CED3-B75D-4908-85FD-175C0537A66D}"/>
              </a:ext>
            </a:extLst>
          </p:cNvPr>
          <p:cNvSpPr/>
          <p:nvPr/>
        </p:nvSpPr>
        <p:spPr>
          <a:xfrm>
            <a:off x="3260759" y="1139052"/>
            <a:ext cx="3416866" cy="3005752"/>
          </a:xfrm>
          <a:prstGeom prst="roundRect">
            <a:avLst/>
          </a:prstGeom>
          <a:solidFill>
            <a:srgbClr val="0E8FA7">
              <a:alpha val="34118"/>
            </a:srgb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1300" dirty="0">
                <a:effectLst/>
                <a:latin typeface="Calibri" panose="020F0502020204030204" pitchFamily="34" charset="0"/>
                <a:ea typeface="Calibri" panose="020F0502020204030204" pitchFamily="34" charset="0"/>
                <a:cs typeface="Times New Roman" panose="02020603050405020304" pitchFamily="18" charset="0"/>
              </a:rPr>
              <a:t>Du brauchst: </a:t>
            </a:r>
          </a:p>
          <a:p>
            <a:pPr marL="285750" indent="-285750">
              <a:lnSpc>
                <a:spcPct val="107000"/>
              </a:lnSpc>
              <a:spcAft>
                <a:spcPts val="800"/>
              </a:spcAft>
              <a:buFont typeface="Symbol" panose="05050102010706020507" pitchFamily="18" charset="2"/>
              <a:buChar char="-"/>
            </a:pPr>
            <a:r>
              <a:rPr lang="de-DE" sz="1300" dirty="0">
                <a:effectLst/>
                <a:latin typeface="Calibri" panose="020F0502020204030204" pitchFamily="34" charset="0"/>
                <a:ea typeface="Calibri" panose="020F0502020204030204" pitchFamily="34" charset="0"/>
                <a:cs typeface="Times New Roman" panose="02020603050405020304" pitchFamily="18" charset="0"/>
              </a:rPr>
              <a:t>Das SOFIA-Schnittmuster</a:t>
            </a:r>
          </a:p>
          <a:p>
            <a:pPr marL="285750" lvl="0" indent="-285750">
              <a:lnSpc>
                <a:spcPct val="107000"/>
              </a:lnSpc>
              <a:spcAft>
                <a:spcPts val="800"/>
              </a:spcAft>
              <a:buFont typeface="Symbol" panose="05050102010706020507" pitchFamily="18" charset="2"/>
              <a:buChar char="-"/>
            </a:pPr>
            <a:r>
              <a:rPr lang="de-DE" sz="1300" dirty="0">
                <a:latin typeface="Calibri" panose="020F0502020204030204" pitchFamily="34" charset="0"/>
                <a:ea typeface="Calibri" panose="020F0502020204030204" pitchFamily="34" charset="0"/>
                <a:cs typeface="Times New Roman" panose="02020603050405020304" pitchFamily="18" charset="0"/>
              </a:rPr>
              <a:t>Filzstoff in weiß (2x Filzbastelbögen A4)</a:t>
            </a:r>
          </a:p>
          <a:p>
            <a:pPr marL="285750" lvl="0" indent="-285750">
              <a:lnSpc>
                <a:spcPct val="107000"/>
              </a:lnSpc>
              <a:spcAft>
                <a:spcPts val="800"/>
              </a:spcAft>
              <a:buFont typeface="Symbol" panose="05050102010706020507" pitchFamily="18" charset="2"/>
              <a:buChar char="-"/>
            </a:pPr>
            <a:r>
              <a:rPr lang="de-DE" sz="1300" dirty="0">
                <a:latin typeface="Calibri" panose="020F0502020204030204" pitchFamily="34" charset="0"/>
                <a:ea typeface="Calibri" panose="020F0502020204030204" pitchFamily="34" charset="0"/>
                <a:cs typeface="Times New Roman" panose="02020603050405020304" pitchFamily="18" charset="0"/>
              </a:rPr>
              <a:t>Filzstoff in zwei verschiedenen Blautönen </a:t>
            </a:r>
          </a:p>
          <a:p>
            <a:pPr marL="285750" lvl="0" indent="-285750">
              <a:lnSpc>
                <a:spcPct val="107000"/>
              </a:lnSpc>
              <a:spcAft>
                <a:spcPts val="800"/>
              </a:spcAft>
              <a:buFont typeface="Symbol" panose="05050102010706020507" pitchFamily="18" charset="2"/>
              <a:buChar char="-"/>
            </a:pPr>
            <a:r>
              <a:rPr lang="de-DE" sz="1300" dirty="0">
                <a:latin typeface="Calibri" panose="020F0502020204030204" pitchFamily="34" charset="0"/>
                <a:ea typeface="Calibri" panose="020F0502020204030204" pitchFamily="34" charset="0"/>
                <a:cs typeface="Times New Roman" panose="02020603050405020304" pitchFamily="18" charset="0"/>
              </a:rPr>
              <a:t>Blaues, rotes und weißes Garn </a:t>
            </a:r>
          </a:p>
          <a:p>
            <a:pPr marL="285750" lvl="0" indent="-285750">
              <a:lnSpc>
                <a:spcPct val="107000"/>
              </a:lnSpc>
              <a:spcAft>
                <a:spcPts val="800"/>
              </a:spcAft>
              <a:buFont typeface="Symbol" panose="05050102010706020507" pitchFamily="18" charset="2"/>
              <a:buChar char="-"/>
            </a:pPr>
            <a:r>
              <a:rPr lang="de-DE" sz="1300" dirty="0">
                <a:latin typeface="Calibri" panose="020F0502020204030204" pitchFamily="34" charset="0"/>
                <a:ea typeface="Calibri" panose="020F0502020204030204" pitchFamily="34" charset="0"/>
                <a:cs typeface="Times New Roman" panose="02020603050405020304" pitchFamily="18" charset="0"/>
              </a:rPr>
              <a:t>Füllwatte (ca. 30g) </a:t>
            </a:r>
          </a:p>
          <a:p>
            <a:pPr marL="285750" lvl="0" indent="-285750">
              <a:lnSpc>
                <a:spcPct val="107000"/>
              </a:lnSpc>
              <a:spcAft>
                <a:spcPts val="800"/>
              </a:spcAft>
              <a:buFont typeface="Symbol" panose="05050102010706020507" pitchFamily="18" charset="2"/>
              <a:buChar char="-"/>
            </a:pPr>
            <a:r>
              <a:rPr lang="de-DE" sz="1300" dirty="0">
                <a:latin typeface="Calibri" panose="020F0502020204030204" pitchFamily="34" charset="0"/>
                <a:ea typeface="Calibri" panose="020F0502020204030204" pitchFamily="34" charset="0"/>
                <a:cs typeface="Times New Roman" panose="02020603050405020304" pitchFamily="18" charset="0"/>
              </a:rPr>
              <a:t>Eine Nadel </a:t>
            </a:r>
          </a:p>
          <a:p>
            <a:pPr marL="285750" lvl="0" indent="-285750">
              <a:lnSpc>
                <a:spcPct val="107000"/>
              </a:lnSpc>
              <a:spcAft>
                <a:spcPts val="800"/>
              </a:spcAft>
              <a:buFont typeface="Symbol" panose="05050102010706020507" pitchFamily="18" charset="2"/>
              <a:buChar char="-"/>
            </a:pPr>
            <a:r>
              <a:rPr lang="de-DE" sz="1300" dirty="0">
                <a:latin typeface="Calibri" panose="020F0502020204030204" pitchFamily="34" charset="0"/>
                <a:ea typeface="Calibri" panose="020F0502020204030204" pitchFamily="34" charset="0"/>
                <a:cs typeface="Times New Roman" panose="02020603050405020304" pitchFamily="18" charset="0"/>
              </a:rPr>
              <a:t>Stecknadeln</a:t>
            </a:r>
          </a:p>
        </p:txBody>
      </p:sp>
      <p:sp>
        <p:nvSpPr>
          <p:cNvPr id="17" name="Textfeld 16">
            <a:extLst>
              <a:ext uri="{FF2B5EF4-FFF2-40B4-BE49-F238E27FC236}">
                <a16:creationId xmlns:a16="http://schemas.microsoft.com/office/drawing/2014/main" id="{D419BEFD-42C2-428E-9485-F8677E4A831E}"/>
              </a:ext>
            </a:extLst>
          </p:cNvPr>
          <p:cNvSpPr txBox="1"/>
          <p:nvPr/>
        </p:nvSpPr>
        <p:spPr>
          <a:xfrm>
            <a:off x="299243" y="350046"/>
            <a:ext cx="6771503" cy="1323439"/>
          </a:xfrm>
          <a:prstGeom prst="rect">
            <a:avLst/>
          </a:prstGeom>
          <a:noFill/>
        </p:spPr>
        <p:txBody>
          <a:bodyPr wrap="square" rtlCol="0">
            <a:spAutoFit/>
          </a:bodyPr>
          <a:lstStyle/>
          <a:p>
            <a:r>
              <a:rPr lang="de-DE" sz="4000" b="1" dirty="0"/>
              <a:t>SOFIA </a:t>
            </a:r>
            <a:r>
              <a:rPr lang="de-DE" sz="1600" b="1" dirty="0"/>
              <a:t>Stratosphären Observatorium Für Infrarotastronomie</a:t>
            </a:r>
          </a:p>
          <a:p>
            <a:r>
              <a:rPr lang="de-DE" sz="4000" dirty="0"/>
              <a:t>Nähanleitung</a:t>
            </a:r>
          </a:p>
        </p:txBody>
      </p:sp>
      <p:sp>
        <p:nvSpPr>
          <p:cNvPr id="2" name="Rechteck 1">
            <a:extLst>
              <a:ext uri="{FF2B5EF4-FFF2-40B4-BE49-F238E27FC236}">
                <a16:creationId xmlns:a16="http://schemas.microsoft.com/office/drawing/2014/main" id="{3841A533-DCB2-491D-A0A1-ED53058D4788}"/>
              </a:ext>
            </a:extLst>
          </p:cNvPr>
          <p:cNvSpPr/>
          <p:nvPr/>
        </p:nvSpPr>
        <p:spPr>
          <a:xfrm>
            <a:off x="3429000" y="4854524"/>
            <a:ext cx="2846703" cy="1935723"/>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1.</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Schneide die einzelnen Teile aus dem Schnittmuster aus. Achte darauf bei den großen Teilen entlang der gestrichelten Linie zu schneiden.  Nun hast du Schablonen.</a:t>
            </a:r>
          </a:p>
        </p:txBody>
      </p:sp>
      <p:sp>
        <p:nvSpPr>
          <p:cNvPr id="3" name="Rechteck 2">
            <a:extLst>
              <a:ext uri="{FF2B5EF4-FFF2-40B4-BE49-F238E27FC236}">
                <a16:creationId xmlns:a16="http://schemas.microsoft.com/office/drawing/2014/main" id="{D697ED0D-EFA7-43FF-A261-4334A95E4545}"/>
              </a:ext>
            </a:extLst>
          </p:cNvPr>
          <p:cNvSpPr/>
          <p:nvPr/>
        </p:nvSpPr>
        <p:spPr>
          <a:xfrm>
            <a:off x="456521" y="7442597"/>
            <a:ext cx="2829320" cy="1935723"/>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2. </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Halte die Schablonen (mit der beschrifteten Seite oben) auf dem Stoff fest oder befestige sie mithilfe der Stecknadeln. Schneide nun den Stoff entlang des Randes der Schablonen aus. </a:t>
            </a:r>
          </a:p>
        </p:txBody>
      </p:sp>
      <p:pic>
        <p:nvPicPr>
          <p:cNvPr id="4" name="Grafik 3">
            <a:extLst>
              <a:ext uri="{FF2B5EF4-FFF2-40B4-BE49-F238E27FC236}">
                <a16:creationId xmlns:a16="http://schemas.microsoft.com/office/drawing/2014/main" id="{D4997E09-D294-E92F-6A27-55E935FA6098}"/>
              </a:ext>
            </a:extLst>
          </p:cNvPr>
          <p:cNvPicPr>
            <a:picLocks noChangeAspect="1"/>
          </p:cNvPicPr>
          <p:nvPr/>
        </p:nvPicPr>
        <p:blipFill>
          <a:blip r:embed="rId2"/>
          <a:stretch>
            <a:fillRect/>
          </a:stretch>
        </p:blipFill>
        <p:spPr>
          <a:xfrm>
            <a:off x="358232" y="1634041"/>
            <a:ext cx="2715807" cy="2741735"/>
          </a:xfrm>
          <a:prstGeom prst="rect">
            <a:avLst/>
          </a:prstGeom>
        </p:spPr>
      </p:pic>
      <p:sp>
        <p:nvSpPr>
          <p:cNvPr id="8" name="Rechteck 7">
            <a:extLst>
              <a:ext uri="{FF2B5EF4-FFF2-40B4-BE49-F238E27FC236}">
                <a16:creationId xmlns:a16="http://schemas.microsoft.com/office/drawing/2014/main" id="{9DC0D145-02CB-4CAD-85B0-6BC6C59C3512}"/>
              </a:ext>
            </a:extLst>
          </p:cNvPr>
          <p:cNvSpPr/>
          <p:nvPr/>
        </p:nvSpPr>
        <p:spPr>
          <a:xfrm>
            <a:off x="405160" y="4367018"/>
            <a:ext cx="2932042" cy="487506"/>
          </a:xfrm>
          <a:prstGeom prst="rect">
            <a:avLst/>
          </a:prstGeom>
        </p:spPr>
        <p:txBody>
          <a:bodyPr wrap="square">
            <a:spAutoFit/>
          </a:bodyPr>
          <a:lstStyle/>
          <a:p>
            <a:pPr algn="just">
              <a:lnSpc>
                <a:spcPct val="107000"/>
              </a:lnSpc>
              <a:spcAft>
                <a:spcPts val="800"/>
              </a:spcAft>
            </a:pPr>
            <a:r>
              <a:rPr lang="de-DE" sz="2400" b="1" dirty="0">
                <a:solidFill>
                  <a:schemeClr val="dk1"/>
                </a:solidFill>
                <a:ea typeface="Calibri" panose="020F0502020204030204" pitchFamily="34" charset="0"/>
                <a:cs typeface="Times New Roman" panose="02020603050405020304" pitchFamily="18" charset="0"/>
              </a:rPr>
              <a:t>Schritt 1: Zuschnitt</a:t>
            </a:r>
            <a:endParaRPr lang="de-DE" sz="2400" dirty="0">
              <a:solidFill>
                <a:schemeClr val="dk1"/>
              </a:solidFill>
              <a:ea typeface="Calibri" panose="020F0502020204030204" pitchFamily="34" charset="0"/>
              <a:cs typeface="Times New Roman" panose="02020603050405020304" pitchFamily="18" charset="0"/>
            </a:endParaRPr>
          </a:p>
        </p:txBody>
      </p:sp>
      <p:pic>
        <p:nvPicPr>
          <p:cNvPr id="6" name="Grafik 5" descr="Ein Bild, das Text enthält.&#10;&#10;Automatisch generierte Beschreibung">
            <a:extLst>
              <a:ext uri="{FF2B5EF4-FFF2-40B4-BE49-F238E27FC236}">
                <a16:creationId xmlns:a16="http://schemas.microsoft.com/office/drawing/2014/main" id="{6695985E-D6C3-9937-AA56-7BE61E4374B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5400000">
            <a:off x="701945" y="4718612"/>
            <a:ext cx="2338472" cy="2610296"/>
          </a:xfrm>
          <a:prstGeom prst="rect">
            <a:avLst/>
          </a:prstGeom>
        </p:spPr>
      </p:pic>
      <p:pic>
        <p:nvPicPr>
          <p:cNvPr id="10" name="Grafik 9">
            <a:extLst>
              <a:ext uri="{FF2B5EF4-FFF2-40B4-BE49-F238E27FC236}">
                <a16:creationId xmlns:a16="http://schemas.microsoft.com/office/drawing/2014/main" id="{988678BE-9C7D-4706-5878-270F4EA84DC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5400000">
            <a:off x="3683115" y="7161718"/>
            <a:ext cx="2338472" cy="2610296"/>
          </a:xfrm>
          <a:prstGeom prst="rect">
            <a:avLst/>
          </a:prstGeom>
        </p:spPr>
      </p:pic>
    </p:spTree>
    <p:extLst>
      <p:ext uri="{BB962C8B-B14F-4D97-AF65-F5344CB8AC3E}">
        <p14:creationId xmlns:p14="http://schemas.microsoft.com/office/powerpoint/2010/main" val="377788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9DC0D145-02CB-4CAD-85B0-6BC6C59C3512}"/>
              </a:ext>
            </a:extLst>
          </p:cNvPr>
          <p:cNvSpPr/>
          <p:nvPr/>
        </p:nvSpPr>
        <p:spPr>
          <a:xfrm>
            <a:off x="3428991" y="2852188"/>
            <a:ext cx="2932042" cy="2181944"/>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3. b</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Zeichne dir mit einem geeigneten Stift eine Linie auf den Stoff, entlang der du gleich nähst. Achte darauf etwa einen Zentimeter Platz zum Rand zu lassen und  die Unterkante offen zu lassen.</a:t>
            </a:r>
          </a:p>
        </p:txBody>
      </p:sp>
      <p:sp>
        <p:nvSpPr>
          <p:cNvPr id="7" name="Rechteck 6">
            <a:extLst>
              <a:ext uri="{FF2B5EF4-FFF2-40B4-BE49-F238E27FC236}">
                <a16:creationId xmlns:a16="http://schemas.microsoft.com/office/drawing/2014/main" id="{9DC0D145-02CB-4CAD-85B0-6BC6C59C3512}"/>
              </a:ext>
            </a:extLst>
          </p:cNvPr>
          <p:cNvSpPr/>
          <p:nvPr/>
        </p:nvSpPr>
        <p:spPr>
          <a:xfrm>
            <a:off x="3428991" y="7039651"/>
            <a:ext cx="2932042" cy="1935723"/>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4.</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Wiederhole die Schritte </a:t>
            </a: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4.a</a:t>
            </a:r>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a:t>
            </a: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 4.b </a:t>
            </a:r>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und </a:t>
            </a: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4.c</a:t>
            </a:r>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 für den zweiten Flügel und die </a:t>
            </a:r>
            <a:r>
              <a:rPr lang="de-DE" sz="1600" dirty="0">
                <a:latin typeface="Calibri" panose="020F0502020204030204" pitchFamily="34" charset="0"/>
                <a:ea typeface="Calibri" panose="020F0502020204030204" pitchFamily="34" charset="0"/>
                <a:cs typeface="Times New Roman" panose="02020603050405020304" pitchFamily="18" charset="0"/>
              </a:rPr>
              <a:t>Heckflosse</a:t>
            </a:r>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Wende die genähten Flügel und Flossen auf rechts und </a:t>
            </a:r>
            <a:r>
              <a:rPr lang="de-DE" sz="1600" dirty="0">
                <a:latin typeface="Calibri" panose="020F0502020204030204" pitchFamily="34" charset="0"/>
                <a:ea typeface="Calibri" panose="020F0502020204030204" pitchFamily="34" charset="0"/>
                <a:cs typeface="Times New Roman" panose="02020603050405020304" pitchFamily="18" charset="0"/>
              </a:rPr>
              <a:t>forme sie sorgfältig aus.</a:t>
            </a:r>
          </a:p>
        </p:txBody>
      </p:sp>
      <p:sp>
        <p:nvSpPr>
          <p:cNvPr id="8" name="Rechteck 7">
            <a:extLst>
              <a:ext uri="{FF2B5EF4-FFF2-40B4-BE49-F238E27FC236}">
                <a16:creationId xmlns:a16="http://schemas.microsoft.com/office/drawing/2014/main" id="{9DC0D145-02CB-4CAD-85B0-6BC6C59C3512}"/>
              </a:ext>
            </a:extLst>
          </p:cNvPr>
          <p:cNvSpPr/>
          <p:nvPr/>
        </p:nvSpPr>
        <p:spPr>
          <a:xfrm>
            <a:off x="361620" y="853530"/>
            <a:ext cx="2932042" cy="1889556"/>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3. a</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Lege zwei Flügelteile so aufeinander, dass die Seiten, die später nach außen zeigen sollen, innen liegen. Befestige sie mit Stecknadeln aneinander. </a:t>
            </a:r>
          </a:p>
          <a:p>
            <a:pPr algn="just"/>
            <a:endParaRPr lang="de-DE" sz="1300" dirty="0">
              <a:solidFill>
                <a:schemeClr val="dk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hteck 8">
            <a:extLst>
              <a:ext uri="{FF2B5EF4-FFF2-40B4-BE49-F238E27FC236}">
                <a16:creationId xmlns:a16="http://schemas.microsoft.com/office/drawing/2014/main" id="{9DC0D145-02CB-4CAD-85B0-6BC6C59C3512}"/>
              </a:ext>
            </a:extLst>
          </p:cNvPr>
          <p:cNvSpPr/>
          <p:nvPr/>
        </p:nvSpPr>
        <p:spPr>
          <a:xfrm>
            <a:off x="361620" y="256921"/>
            <a:ext cx="5204235" cy="487506"/>
          </a:xfrm>
          <a:prstGeom prst="rect">
            <a:avLst/>
          </a:prstGeom>
        </p:spPr>
        <p:txBody>
          <a:bodyPr wrap="square">
            <a:spAutoFit/>
          </a:bodyPr>
          <a:lstStyle/>
          <a:p>
            <a:pPr algn="just">
              <a:lnSpc>
                <a:spcPct val="107000"/>
              </a:lnSpc>
              <a:spcAft>
                <a:spcPts val="800"/>
              </a:spcAft>
            </a:pPr>
            <a:r>
              <a:rPr lang="de-DE" sz="2400" b="1" dirty="0">
                <a:solidFill>
                  <a:schemeClr val="dk1"/>
                </a:solidFill>
                <a:ea typeface="Calibri" panose="020F0502020204030204" pitchFamily="34" charset="0"/>
                <a:cs typeface="Times New Roman" panose="02020603050405020304" pitchFamily="18" charset="0"/>
              </a:rPr>
              <a:t>Schritt 2: Flügel und Heckflosse nähen</a:t>
            </a:r>
            <a:endParaRPr lang="de-DE" sz="2400" dirty="0">
              <a:solidFill>
                <a:schemeClr val="dk1"/>
              </a:solidFill>
              <a:ea typeface="Calibri" panose="020F0502020204030204" pitchFamily="34" charset="0"/>
              <a:cs typeface="Times New Roman" panose="02020603050405020304" pitchFamily="18" charset="0"/>
            </a:endParaRPr>
          </a:p>
        </p:txBody>
      </p:sp>
      <p:sp>
        <p:nvSpPr>
          <p:cNvPr id="11" name="Rechteck 10">
            <a:extLst>
              <a:ext uri="{FF2B5EF4-FFF2-40B4-BE49-F238E27FC236}">
                <a16:creationId xmlns:a16="http://schemas.microsoft.com/office/drawing/2014/main" id="{9DC0D145-02CB-4CAD-85B0-6BC6C59C3512}"/>
              </a:ext>
            </a:extLst>
          </p:cNvPr>
          <p:cNvSpPr/>
          <p:nvPr/>
        </p:nvSpPr>
        <p:spPr>
          <a:xfrm>
            <a:off x="361620" y="5143233"/>
            <a:ext cx="2932042" cy="1689501"/>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3. c</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Nähe die beiden Teile nun mit einem </a:t>
            </a:r>
            <a:r>
              <a:rPr lang="de-DE"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Rückstich</a:t>
            </a:r>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 entlang der  Linie zusammen.</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Kürze die Nahtzugabe danach auf 5mm. </a:t>
            </a:r>
          </a:p>
        </p:txBody>
      </p:sp>
      <p:pic>
        <p:nvPicPr>
          <p:cNvPr id="3" name="Grafik 2">
            <a:extLst>
              <a:ext uri="{FF2B5EF4-FFF2-40B4-BE49-F238E27FC236}">
                <a16:creationId xmlns:a16="http://schemas.microsoft.com/office/drawing/2014/main" id="{EC360187-6C76-AE5D-C7F0-1C3858A646C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5400000">
            <a:off x="3950239" y="332288"/>
            <a:ext cx="1889556" cy="2932039"/>
          </a:xfrm>
          <a:prstGeom prst="rect">
            <a:avLst/>
          </a:prstGeom>
        </p:spPr>
      </p:pic>
      <p:pic>
        <p:nvPicPr>
          <p:cNvPr id="5" name="Grafik 4" descr="Ein Bild, das Wand, Im Haus enthält.&#10;&#10;Automatisch generierte Beschreibung">
            <a:extLst>
              <a:ext uri="{FF2B5EF4-FFF2-40B4-BE49-F238E27FC236}">
                <a16:creationId xmlns:a16="http://schemas.microsoft.com/office/drawing/2014/main" id="{254663E3-3BD3-4AF3-46B4-C4543D149A4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5400000">
            <a:off x="882864" y="2477138"/>
            <a:ext cx="1889555" cy="2932043"/>
          </a:xfrm>
          <a:prstGeom prst="rect">
            <a:avLst/>
          </a:prstGeom>
        </p:spPr>
      </p:pic>
      <p:pic>
        <p:nvPicPr>
          <p:cNvPr id="14" name="Grafik 13">
            <a:extLst>
              <a:ext uri="{FF2B5EF4-FFF2-40B4-BE49-F238E27FC236}">
                <a16:creationId xmlns:a16="http://schemas.microsoft.com/office/drawing/2014/main" id="{7E9B0DD7-7625-8BA8-FB4A-1C8F3216BB8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rot="5400000">
            <a:off x="3950234" y="4521961"/>
            <a:ext cx="1889555" cy="2932043"/>
          </a:xfrm>
          <a:prstGeom prst="rect">
            <a:avLst/>
          </a:prstGeom>
        </p:spPr>
      </p:pic>
      <p:pic>
        <p:nvPicPr>
          <p:cNvPr id="17" name="Grafik 16">
            <a:extLst>
              <a:ext uri="{FF2B5EF4-FFF2-40B4-BE49-F238E27FC236}">
                <a16:creationId xmlns:a16="http://schemas.microsoft.com/office/drawing/2014/main" id="{E693C1E2-4D9A-0B7F-0842-B803E8DA20C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rot="5400000">
            <a:off x="859780" y="6541490"/>
            <a:ext cx="1935723" cy="2932044"/>
          </a:xfrm>
          <a:prstGeom prst="rect">
            <a:avLst/>
          </a:prstGeom>
        </p:spPr>
      </p:pic>
    </p:spTree>
    <p:extLst>
      <p:ext uri="{BB962C8B-B14F-4D97-AF65-F5344CB8AC3E}">
        <p14:creationId xmlns:p14="http://schemas.microsoft.com/office/powerpoint/2010/main" val="426274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DC0D145-02CB-4CAD-85B0-6BC6C59C3512}"/>
              </a:ext>
            </a:extLst>
          </p:cNvPr>
          <p:cNvSpPr/>
          <p:nvPr/>
        </p:nvSpPr>
        <p:spPr>
          <a:xfrm>
            <a:off x="361620" y="256921"/>
            <a:ext cx="5204235" cy="487506"/>
          </a:xfrm>
          <a:prstGeom prst="rect">
            <a:avLst/>
          </a:prstGeom>
        </p:spPr>
        <p:txBody>
          <a:bodyPr wrap="square">
            <a:spAutoFit/>
          </a:bodyPr>
          <a:lstStyle/>
          <a:p>
            <a:pPr algn="just">
              <a:lnSpc>
                <a:spcPct val="107000"/>
              </a:lnSpc>
              <a:spcAft>
                <a:spcPts val="800"/>
              </a:spcAft>
            </a:pPr>
            <a:r>
              <a:rPr lang="de-DE" sz="2400" b="1" dirty="0">
                <a:solidFill>
                  <a:schemeClr val="dk1"/>
                </a:solidFill>
                <a:ea typeface="Calibri" panose="020F0502020204030204" pitchFamily="34" charset="0"/>
                <a:cs typeface="Times New Roman" panose="02020603050405020304" pitchFamily="18" charset="0"/>
              </a:rPr>
              <a:t>Schritt 3: Rumpf annähen</a:t>
            </a:r>
            <a:endParaRPr lang="de-DE" sz="2400" dirty="0">
              <a:solidFill>
                <a:schemeClr val="dk1"/>
              </a:solidFill>
              <a:ea typeface="Calibri" panose="020F0502020204030204" pitchFamily="34" charset="0"/>
              <a:cs typeface="Times New Roman" panose="02020603050405020304" pitchFamily="18" charset="0"/>
            </a:endParaRPr>
          </a:p>
        </p:txBody>
      </p:sp>
      <p:sp>
        <p:nvSpPr>
          <p:cNvPr id="11" name="Rechteck 10">
            <a:extLst>
              <a:ext uri="{FF2B5EF4-FFF2-40B4-BE49-F238E27FC236}">
                <a16:creationId xmlns:a16="http://schemas.microsoft.com/office/drawing/2014/main" id="{9DC0D145-02CB-4CAD-85B0-6BC6C59C3512}"/>
              </a:ext>
            </a:extLst>
          </p:cNvPr>
          <p:cNvSpPr/>
          <p:nvPr/>
        </p:nvSpPr>
        <p:spPr>
          <a:xfrm>
            <a:off x="361620" y="5143233"/>
            <a:ext cx="2932042" cy="2181944"/>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7.</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Zeichne dir wieder mit einem Stift die Linie ein, entlang der du gleich nähst. Diese Linie  sollte über die Heckflosse bis vorne zur Spitze gehen. Nähe die Teile mit einem Geradstich entlang der Linie zusammen.</a:t>
            </a:r>
          </a:p>
        </p:txBody>
      </p:sp>
      <p:sp>
        <p:nvSpPr>
          <p:cNvPr id="12" name="Rechteck 11">
            <a:extLst>
              <a:ext uri="{FF2B5EF4-FFF2-40B4-BE49-F238E27FC236}">
                <a16:creationId xmlns:a16="http://schemas.microsoft.com/office/drawing/2014/main" id="{9DC0D145-02CB-4CAD-85B0-6BC6C59C3512}"/>
              </a:ext>
            </a:extLst>
          </p:cNvPr>
          <p:cNvSpPr/>
          <p:nvPr/>
        </p:nvSpPr>
        <p:spPr>
          <a:xfrm>
            <a:off x="361620" y="853529"/>
            <a:ext cx="2932042" cy="1935723"/>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5.</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Lege die Heckflosse auf die rechte Seite eines der Oberteile, so dass sie nach innen zeigt. Nähe beide Teile mit etwa 0,5cm Abstand zum Rand mit einem Geradstich zusammen.  </a:t>
            </a:r>
            <a:endParaRPr lang="de-DE"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hteck 12">
            <a:extLst>
              <a:ext uri="{FF2B5EF4-FFF2-40B4-BE49-F238E27FC236}">
                <a16:creationId xmlns:a16="http://schemas.microsoft.com/office/drawing/2014/main" id="{9DC0D145-02CB-4CAD-85B0-6BC6C59C3512}"/>
              </a:ext>
            </a:extLst>
          </p:cNvPr>
          <p:cNvSpPr/>
          <p:nvPr/>
        </p:nvSpPr>
        <p:spPr>
          <a:xfrm>
            <a:off x="3428990" y="2998382"/>
            <a:ext cx="2932042" cy="1935723"/>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6.</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Lege nun das zweite Oberteil auf die zusammengenähten Teile, sodass die Heckflosse zwischen den Oberteilen liegt. Befestige die Teile mit Stecknadeln aneinander.</a:t>
            </a:r>
            <a:endParaRPr lang="de-DE"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a:extLst>
              <a:ext uri="{FF2B5EF4-FFF2-40B4-BE49-F238E27FC236}">
                <a16:creationId xmlns:a16="http://schemas.microsoft.com/office/drawing/2014/main" id="{A15C71C1-AC50-ED56-038C-3A75D6FFA2F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428990" y="876612"/>
            <a:ext cx="2932042" cy="1889555"/>
          </a:xfrm>
          <a:prstGeom prst="rect">
            <a:avLst/>
          </a:prstGeom>
        </p:spPr>
      </p:pic>
      <p:pic>
        <p:nvPicPr>
          <p:cNvPr id="16" name="Grafik 15">
            <a:extLst>
              <a:ext uri="{FF2B5EF4-FFF2-40B4-BE49-F238E27FC236}">
                <a16:creationId xmlns:a16="http://schemas.microsoft.com/office/drawing/2014/main" id="{449520B4-1F07-DEBE-59BA-486E02E6B8E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61620" y="2925697"/>
            <a:ext cx="2932042" cy="2081091"/>
          </a:xfrm>
          <a:prstGeom prst="rect">
            <a:avLst/>
          </a:prstGeom>
        </p:spPr>
      </p:pic>
      <p:pic>
        <p:nvPicPr>
          <p:cNvPr id="18" name="Grafik 17" descr="Ein Bild, das Im Haus, Hut enthält.&#10;&#10;Automatisch generierte Beschreibung">
            <a:extLst>
              <a:ext uri="{FF2B5EF4-FFF2-40B4-BE49-F238E27FC236}">
                <a16:creationId xmlns:a16="http://schemas.microsoft.com/office/drawing/2014/main" id="{8CAA9023-4B42-3FF6-8BCC-161702EB85B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428990" y="5143233"/>
            <a:ext cx="2932042" cy="2019817"/>
          </a:xfrm>
          <a:prstGeom prst="rect">
            <a:avLst/>
          </a:prstGeom>
        </p:spPr>
      </p:pic>
      <p:sp>
        <p:nvSpPr>
          <p:cNvPr id="19" name="Rechteck 18">
            <a:extLst>
              <a:ext uri="{FF2B5EF4-FFF2-40B4-BE49-F238E27FC236}">
                <a16:creationId xmlns:a16="http://schemas.microsoft.com/office/drawing/2014/main" id="{0A5C49A5-6CB5-6517-4E91-520098B4C562}"/>
              </a:ext>
            </a:extLst>
          </p:cNvPr>
          <p:cNvSpPr/>
          <p:nvPr/>
        </p:nvSpPr>
        <p:spPr>
          <a:xfrm>
            <a:off x="3428990" y="7184484"/>
            <a:ext cx="2932042" cy="2628220"/>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8.</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Als nächstes bekommt SOFIA Augen. Lege den Lichtreflex (kleiner weißer Kreis) auf die Pupille (dunkelblauer Kreis) und nähe sie mit weißem Garn fest. Lege die Pupille dann auf die Iris (großer hellblauer Kreis) und nähe sie mit blauem Garn fest.</a:t>
            </a:r>
          </a:p>
          <a:p>
            <a:pPr algn="just"/>
            <a:endParaRPr lang="de-DE" sz="1300" dirty="0">
              <a:solidFill>
                <a:schemeClr val="dk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fik 20" descr="Ein Bild, das Visitenkarte enthält.&#10;&#10;Automatisch generierte Beschreibung">
            <a:extLst>
              <a:ext uri="{FF2B5EF4-FFF2-40B4-BE49-F238E27FC236}">
                <a16:creationId xmlns:a16="http://schemas.microsoft.com/office/drawing/2014/main" id="{2B7B329D-F4DC-A4C8-96E2-27D83ED599A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61620" y="7458048"/>
            <a:ext cx="2932042" cy="2081091"/>
          </a:xfrm>
          <a:prstGeom prst="rect">
            <a:avLst/>
          </a:prstGeom>
        </p:spPr>
      </p:pic>
    </p:spTree>
    <p:extLst>
      <p:ext uri="{BB962C8B-B14F-4D97-AF65-F5344CB8AC3E}">
        <p14:creationId xmlns:p14="http://schemas.microsoft.com/office/powerpoint/2010/main" val="296966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DB09B54-7921-6E7B-B4D4-5985D0F005EB}"/>
              </a:ext>
            </a:extLst>
          </p:cNvPr>
          <p:cNvSpPr/>
          <p:nvPr/>
        </p:nvSpPr>
        <p:spPr>
          <a:xfrm>
            <a:off x="361620" y="873474"/>
            <a:ext cx="2932042" cy="1935723"/>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9.</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Nähe je ein Auge auf die beiden Oberteile, die du bereits zusammengenäht hast. Achte darauf, sie auf die rechte Seite zu nähen. Das ist die Seite, auf der die Heckflosse herausschaut. </a:t>
            </a:r>
          </a:p>
        </p:txBody>
      </p:sp>
      <p:pic>
        <p:nvPicPr>
          <p:cNvPr id="6" name="Grafik 5">
            <a:extLst>
              <a:ext uri="{FF2B5EF4-FFF2-40B4-BE49-F238E27FC236}">
                <a16:creationId xmlns:a16="http://schemas.microsoft.com/office/drawing/2014/main" id="{A5182E76-F1E4-E419-73CB-77F30EC0090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8"/>
          <a:stretch/>
        </p:blipFill>
        <p:spPr>
          <a:xfrm rot="5400000">
            <a:off x="3927150" y="375316"/>
            <a:ext cx="1935722" cy="2932040"/>
          </a:xfrm>
          <a:prstGeom prst="rect">
            <a:avLst/>
          </a:prstGeom>
        </p:spPr>
      </p:pic>
      <p:sp>
        <p:nvSpPr>
          <p:cNvPr id="7" name="Rechteck 6">
            <a:extLst>
              <a:ext uri="{FF2B5EF4-FFF2-40B4-BE49-F238E27FC236}">
                <a16:creationId xmlns:a16="http://schemas.microsoft.com/office/drawing/2014/main" id="{1CF39820-3D88-C7CF-D5C4-926B56BBC1B5}"/>
              </a:ext>
            </a:extLst>
          </p:cNvPr>
          <p:cNvSpPr/>
          <p:nvPr/>
        </p:nvSpPr>
        <p:spPr>
          <a:xfrm>
            <a:off x="3428991" y="2938245"/>
            <a:ext cx="2932042" cy="2674386"/>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10.</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Die Flügel werden ebenfalls an die Oberteile genäht. Lege dafür die Flügel auf die rechte Seite der Oberteile etwa in die Mitte. Achte darauf, dass die Flügel auf der gleichen Höhe sind und gleichweit herausschauen. Fixiere sie mit Stecknadeln an den Oberteilen und nähe sie fest.</a:t>
            </a:r>
          </a:p>
        </p:txBody>
      </p:sp>
      <p:pic>
        <p:nvPicPr>
          <p:cNvPr id="15" name="Grafik 14" descr="Ein Bild, das Im Haus enthält.&#10;&#10;Automatisch generierte Beschreibung">
            <a:extLst>
              <a:ext uri="{FF2B5EF4-FFF2-40B4-BE49-F238E27FC236}">
                <a16:creationId xmlns:a16="http://schemas.microsoft.com/office/drawing/2014/main" id="{33CCC01C-3BAD-FC78-1226-D48BC63E99C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5400000">
            <a:off x="490449" y="2809418"/>
            <a:ext cx="2674386" cy="2932040"/>
          </a:xfrm>
          <a:prstGeom prst="rect">
            <a:avLst/>
          </a:prstGeom>
        </p:spPr>
      </p:pic>
      <p:sp>
        <p:nvSpPr>
          <p:cNvPr id="17" name="Rechteck 16">
            <a:extLst>
              <a:ext uri="{FF2B5EF4-FFF2-40B4-BE49-F238E27FC236}">
                <a16:creationId xmlns:a16="http://schemas.microsoft.com/office/drawing/2014/main" id="{630F44A8-8EFB-3BFF-D63D-BFA4F05C8881}"/>
              </a:ext>
            </a:extLst>
          </p:cNvPr>
          <p:cNvSpPr/>
          <p:nvPr/>
        </p:nvSpPr>
        <p:spPr>
          <a:xfrm>
            <a:off x="361620" y="5741679"/>
            <a:ext cx="2932042" cy="2817887"/>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12.</a:t>
            </a:r>
          </a:p>
          <a:p>
            <a:pPr algn="just">
              <a:lnSpc>
                <a:spcPct val="107000"/>
              </a:lnSpc>
              <a:spcAft>
                <a:spcPts val="800"/>
              </a:spcAft>
            </a:pPr>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Wende den fertig genähten Teil noch einmal auf links. Stecke den Bauch rundherum fest. Bedenke, dass du später eine Wendeöffnung benötigst, um das Flugzeug nachher zu wenden. Diese sollte auch so groß sein, dass das Füllmaterial gut hineingesteckt werden kann. </a:t>
            </a:r>
          </a:p>
        </p:txBody>
      </p:sp>
      <p:pic>
        <p:nvPicPr>
          <p:cNvPr id="26" name="Grafik 25">
            <a:extLst>
              <a:ext uri="{FF2B5EF4-FFF2-40B4-BE49-F238E27FC236}">
                <a16:creationId xmlns:a16="http://schemas.microsoft.com/office/drawing/2014/main" id="{B618C4DC-FF3C-AFFE-9BBB-367B55E901B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428991" y="6075574"/>
            <a:ext cx="2932041" cy="2449286"/>
          </a:xfrm>
          <a:prstGeom prst="rect">
            <a:avLst/>
          </a:prstGeom>
        </p:spPr>
      </p:pic>
    </p:spTree>
    <p:extLst>
      <p:ext uri="{BB962C8B-B14F-4D97-AF65-F5344CB8AC3E}">
        <p14:creationId xmlns:p14="http://schemas.microsoft.com/office/powerpoint/2010/main" val="635292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CF39820-3D88-C7CF-D5C4-926B56BBC1B5}"/>
              </a:ext>
            </a:extLst>
          </p:cNvPr>
          <p:cNvSpPr/>
          <p:nvPr/>
        </p:nvSpPr>
        <p:spPr>
          <a:xfrm>
            <a:off x="3428988" y="2682963"/>
            <a:ext cx="2932042" cy="1689501"/>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14.</a:t>
            </a:r>
          </a:p>
          <a:p>
            <a:pPr algn="just"/>
            <a:r>
              <a:rPr lang="de-DE" sz="1600" dirty="0">
                <a:latin typeface="Calibri" panose="020F0502020204030204" pitchFamily="34" charset="0"/>
                <a:ea typeface="Calibri" panose="020F0502020204030204" pitchFamily="34" charset="0"/>
                <a:cs typeface="Times New Roman" panose="02020603050405020304" pitchFamily="18" charset="0"/>
              </a:rPr>
              <a:t>Kürze die Nahtzugaben auf 5mm. Achte beim Kürzen der Nahtzugabe darauf, nicht in die Naht von der Flügel und der Heckflosse zu schneiden.</a:t>
            </a:r>
          </a:p>
        </p:txBody>
      </p:sp>
      <p:sp>
        <p:nvSpPr>
          <p:cNvPr id="17" name="Rechteck 16">
            <a:extLst>
              <a:ext uri="{FF2B5EF4-FFF2-40B4-BE49-F238E27FC236}">
                <a16:creationId xmlns:a16="http://schemas.microsoft.com/office/drawing/2014/main" id="{630F44A8-8EFB-3BFF-D63D-BFA4F05C8881}"/>
              </a:ext>
            </a:extLst>
          </p:cNvPr>
          <p:cNvSpPr/>
          <p:nvPr/>
        </p:nvSpPr>
        <p:spPr>
          <a:xfrm>
            <a:off x="361598" y="4495895"/>
            <a:ext cx="2932042" cy="1500539"/>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12.</a:t>
            </a:r>
          </a:p>
          <a:p>
            <a:pPr algn="just">
              <a:lnSpc>
                <a:spcPct val="107000"/>
              </a:lnSpc>
              <a:spcAft>
                <a:spcPts val="800"/>
              </a:spcAft>
            </a:pPr>
            <a:r>
              <a:rPr lang="de-DE" sz="1600" dirty="0">
                <a:latin typeface="Calibri" panose="020F0502020204030204" pitchFamily="34" charset="0"/>
                <a:ea typeface="Calibri" panose="020F0502020204030204" pitchFamily="34" charset="0"/>
                <a:cs typeface="Times New Roman" panose="02020603050405020304" pitchFamily="18" charset="0"/>
              </a:rPr>
              <a:t>Stülpe das Flugzeug um und forme es sorgfältig aus. Nun kannst du es mit der Füllwatte ausstopfen.</a:t>
            </a:r>
            <a:endPar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a:extLst>
              <a:ext uri="{FF2B5EF4-FFF2-40B4-BE49-F238E27FC236}">
                <a16:creationId xmlns:a16="http://schemas.microsoft.com/office/drawing/2014/main" id="{C50FABAD-6D71-BF28-DEB6-D51DE0FBBED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428990" y="870029"/>
            <a:ext cx="2932040" cy="1689501"/>
          </a:xfrm>
          <a:prstGeom prst="rect">
            <a:avLst/>
          </a:prstGeom>
        </p:spPr>
      </p:pic>
      <p:pic>
        <p:nvPicPr>
          <p:cNvPr id="4" name="Grafik 3">
            <a:extLst>
              <a:ext uri="{FF2B5EF4-FFF2-40B4-BE49-F238E27FC236}">
                <a16:creationId xmlns:a16="http://schemas.microsoft.com/office/drawing/2014/main" id="{ED23CB67-A54F-E43C-F493-77ACEC49CF8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61600" y="2682962"/>
            <a:ext cx="2932040" cy="1689501"/>
          </a:xfrm>
          <a:prstGeom prst="rect">
            <a:avLst/>
          </a:prstGeom>
        </p:spPr>
      </p:pic>
      <p:sp>
        <p:nvSpPr>
          <p:cNvPr id="5" name="Rechteck 4">
            <a:extLst>
              <a:ext uri="{FF2B5EF4-FFF2-40B4-BE49-F238E27FC236}">
                <a16:creationId xmlns:a16="http://schemas.microsoft.com/office/drawing/2014/main" id="{E28F0658-B3EE-604C-4843-6BF60C64E38E}"/>
              </a:ext>
            </a:extLst>
          </p:cNvPr>
          <p:cNvSpPr/>
          <p:nvPr/>
        </p:nvSpPr>
        <p:spPr>
          <a:xfrm>
            <a:off x="361618" y="870029"/>
            <a:ext cx="2932042" cy="1689501"/>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13.</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Nähe den Bauch entlang der Stecknadeln an die beiden Oberteile und lasse dabei eine Wendeöffnung, zum Beispiel am Heck</a:t>
            </a:r>
            <a:endParaRPr lang="de-DE"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fik 9">
            <a:extLst>
              <a:ext uri="{FF2B5EF4-FFF2-40B4-BE49-F238E27FC236}">
                <a16:creationId xmlns:a16="http://schemas.microsoft.com/office/drawing/2014/main" id="{3FFF75CE-9CA2-2C15-33D8-0F87B38A3B6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428988" y="4495895"/>
            <a:ext cx="2932042" cy="1925529"/>
          </a:xfrm>
          <a:prstGeom prst="rect">
            <a:avLst/>
          </a:prstGeom>
        </p:spPr>
      </p:pic>
      <p:sp>
        <p:nvSpPr>
          <p:cNvPr id="11" name="Rechteck 10">
            <a:extLst>
              <a:ext uri="{FF2B5EF4-FFF2-40B4-BE49-F238E27FC236}">
                <a16:creationId xmlns:a16="http://schemas.microsoft.com/office/drawing/2014/main" id="{7134BE5F-CB91-6789-048C-8B009618E45F}"/>
              </a:ext>
            </a:extLst>
          </p:cNvPr>
          <p:cNvSpPr/>
          <p:nvPr/>
        </p:nvSpPr>
        <p:spPr>
          <a:xfrm>
            <a:off x="3428988" y="6544855"/>
            <a:ext cx="2932042" cy="1197059"/>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15.</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Schließe die Öffnung zum Schluss mit dem Matratzenstich, damit man keine Naht sieht.</a:t>
            </a:r>
            <a:endParaRPr lang="de-DE"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3" name="Grafik 12">
            <a:extLst>
              <a:ext uri="{FF2B5EF4-FFF2-40B4-BE49-F238E27FC236}">
                <a16:creationId xmlns:a16="http://schemas.microsoft.com/office/drawing/2014/main" id="{0D94F6CD-7A69-C4AD-8173-D9DCF3BE7CC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10800000">
            <a:off x="361618" y="6544855"/>
            <a:ext cx="2932022" cy="2199016"/>
          </a:xfrm>
          <a:prstGeom prst="rect">
            <a:avLst/>
          </a:prstGeom>
        </p:spPr>
      </p:pic>
    </p:spTree>
    <p:extLst>
      <p:ext uri="{BB962C8B-B14F-4D97-AF65-F5344CB8AC3E}">
        <p14:creationId xmlns:p14="http://schemas.microsoft.com/office/powerpoint/2010/main" val="1775355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DC0D145-02CB-4CAD-85B0-6BC6C59C3512}"/>
              </a:ext>
            </a:extLst>
          </p:cNvPr>
          <p:cNvSpPr/>
          <p:nvPr/>
        </p:nvSpPr>
        <p:spPr>
          <a:xfrm>
            <a:off x="361620" y="256921"/>
            <a:ext cx="5204235" cy="487506"/>
          </a:xfrm>
          <a:prstGeom prst="rect">
            <a:avLst/>
          </a:prstGeom>
        </p:spPr>
        <p:txBody>
          <a:bodyPr wrap="square">
            <a:spAutoFit/>
          </a:bodyPr>
          <a:lstStyle/>
          <a:p>
            <a:pPr algn="just">
              <a:lnSpc>
                <a:spcPct val="107000"/>
              </a:lnSpc>
              <a:spcAft>
                <a:spcPts val="800"/>
              </a:spcAft>
            </a:pPr>
            <a:r>
              <a:rPr lang="de-DE" sz="2400" b="1" dirty="0">
                <a:solidFill>
                  <a:schemeClr val="dk1"/>
                </a:solidFill>
                <a:ea typeface="Calibri" panose="020F0502020204030204" pitchFamily="34" charset="0"/>
                <a:cs typeface="Times New Roman" panose="02020603050405020304" pitchFamily="18" charset="0"/>
              </a:rPr>
              <a:t>Schritt 4: Highlights</a:t>
            </a:r>
            <a:endParaRPr lang="de-DE" sz="2400" dirty="0">
              <a:solidFill>
                <a:schemeClr val="dk1"/>
              </a:solidFill>
              <a:ea typeface="Calibri" panose="020F0502020204030204" pitchFamily="34" charset="0"/>
              <a:cs typeface="Times New Roman" panose="02020603050405020304" pitchFamily="18" charset="0"/>
            </a:endParaRPr>
          </a:p>
        </p:txBody>
      </p:sp>
      <p:sp>
        <p:nvSpPr>
          <p:cNvPr id="11" name="Rechteck 10">
            <a:extLst>
              <a:ext uri="{FF2B5EF4-FFF2-40B4-BE49-F238E27FC236}">
                <a16:creationId xmlns:a16="http://schemas.microsoft.com/office/drawing/2014/main" id="{9DC0D145-02CB-4CAD-85B0-6BC6C59C3512}"/>
              </a:ext>
            </a:extLst>
          </p:cNvPr>
          <p:cNvSpPr/>
          <p:nvPr/>
        </p:nvSpPr>
        <p:spPr>
          <a:xfrm>
            <a:off x="361620" y="6382525"/>
            <a:ext cx="2932042" cy="2428165"/>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18.</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Zuletzt wird die Tür für das Teleskop aufgenäht. Nähe dazu auf der hinteren linken Seite mit einem blauen Faden ein Rechteck mit einem Geradstich auf. Zur Orientierung kannst du dir mit Stecknadeln das Rechteck abstecken.</a:t>
            </a:r>
          </a:p>
        </p:txBody>
      </p:sp>
      <p:sp>
        <p:nvSpPr>
          <p:cNvPr id="12" name="Rechteck 11">
            <a:extLst>
              <a:ext uri="{FF2B5EF4-FFF2-40B4-BE49-F238E27FC236}">
                <a16:creationId xmlns:a16="http://schemas.microsoft.com/office/drawing/2014/main" id="{9DC0D145-02CB-4CAD-85B0-6BC6C59C3512}"/>
              </a:ext>
            </a:extLst>
          </p:cNvPr>
          <p:cNvSpPr/>
          <p:nvPr/>
        </p:nvSpPr>
        <p:spPr>
          <a:xfrm>
            <a:off x="361620" y="853529"/>
            <a:ext cx="2932042" cy="1443280"/>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16.</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Für den Mund brauchst du den roten Faden. Nähe den Mund mit einem Geradstich an der vorderen Seite des Flugzeugs auf.</a:t>
            </a:r>
            <a:endParaRPr lang="de-DE"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hteck 12">
            <a:extLst>
              <a:ext uri="{FF2B5EF4-FFF2-40B4-BE49-F238E27FC236}">
                <a16:creationId xmlns:a16="http://schemas.microsoft.com/office/drawing/2014/main" id="{9DC0D145-02CB-4CAD-85B0-6BC6C59C3512}"/>
              </a:ext>
            </a:extLst>
          </p:cNvPr>
          <p:cNvSpPr/>
          <p:nvPr/>
        </p:nvSpPr>
        <p:spPr>
          <a:xfrm>
            <a:off x="3428987" y="3149470"/>
            <a:ext cx="2932042" cy="2674386"/>
          </a:xfrm>
          <a:prstGeom prst="rect">
            <a:avLst/>
          </a:prstGeom>
        </p:spPr>
        <p:txBody>
          <a:bodyPr wrap="square">
            <a:spAutoFit/>
          </a:bodyPr>
          <a:lstStyle/>
          <a:p>
            <a:pPr algn="just">
              <a:lnSpc>
                <a:spcPct val="107000"/>
              </a:lnSpc>
              <a:spcAft>
                <a:spcPts val="800"/>
              </a:spcAft>
            </a:pPr>
            <a:r>
              <a:rPr lang="de-DE" sz="1600" b="1" dirty="0">
                <a:solidFill>
                  <a:schemeClr val="dk1"/>
                </a:solidFill>
                <a:latin typeface="Calibri" panose="020F0502020204030204" pitchFamily="34" charset="0"/>
                <a:ea typeface="Calibri" panose="020F0502020204030204" pitchFamily="34" charset="0"/>
                <a:cs typeface="Times New Roman" panose="02020603050405020304" pitchFamily="18" charset="0"/>
              </a:rPr>
              <a:t>17.</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Als nächstes wird der blaue Streifen angenäht. Befestige ihn mit Stecknadeln so am Rumpf, dass es er einmal rundherum über den Flügeln entlang geht. Falls notwendig, schneide ein weiteres Stück Streifen aus.</a:t>
            </a:r>
          </a:p>
          <a:p>
            <a:pPr algn="just"/>
            <a:r>
              <a:rPr lang="de-DE" sz="1600" dirty="0">
                <a:solidFill>
                  <a:schemeClr val="dk1"/>
                </a:solidFill>
                <a:latin typeface="Calibri" panose="020F0502020204030204" pitchFamily="34" charset="0"/>
                <a:ea typeface="Calibri" panose="020F0502020204030204" pitchFamily="34" charset="0"/>
                <a:cs typeface="Times New Roman" panose="02020603050405020304" pitchFamily="18" charset="0"/>
              </a:rPr>
              <a:t>Nähe den Streifen mit einem Geradstich fest.</a:t>
            </a:r>
            <a:endParaRPr lang="de-DE"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descr="Ein Bild, das Wand, Im Haus enthält.&#10;&#10;Automatisch generierte Beschreibung">
            <a:extLst>
              <a:ext uri="{FF2B5EF4-FFF2-40B4-BE49-F238E27FC236}">
                <a16:creationId xmlns:a16="http://schemas.microsoft.com/office/drawing/2014/main" id="{762AA767-3D0A-2AA9-5E64-409A7AFDCDD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5400000">
            <a:off x="3908608" y="373909"/>
            <a:ext cx="1972802" cy="2932043"/>
          </a:xfrm>
          <a:prstGeom prst="rect">
            <a:avLst/>
          </a:prstGeom>
        </p:spPr>
      </p:pic>
      <p:pic>
        <p:nvPicPr>
          <p:cNvPr id="14" name="Grafik 13">
            <a:extLst>
              <a:ext uri="{FF2B5EF4-FFF2-40B4-BE49-F238E27FC236}">
                <a16:creationId xmlns:a16="http://schemas.microsoft.com/office/drawing/2014/main" id="{045B99FE-DEE5-737F-ED5A-602547128E4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5400000">
            <a:off x="414304" y="3100396"/>
            <a:ext cx="2830284" cy="2928432"/>
          </a:xfrm>
          <a:prstGeom prst="rect">
            <a:avLst/>
          </a:prstGeom>
        </p:spPr>
      </p:pic>
      <p:pic>
        <p:nvPicPr>
          <p:cNvPr id="17" name="Grafik 16">
            <a:extLst>
              <a:ext uri="{FF2B5EF4-FFF2-40B4-BE49-F238E27FC236}">
                <a16:creationId xmlns:a16="http://schemas.microsoft.com/office/drawing/2014/main" id="{9AB21BDC-AEF0-9E81-46C7-A134E9C9CBB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428987" y="6382526"/>
            <a:ext cx="2932042" cy="2428165"/>
          </a:xfrm>
          <a:prstGeom prst="rect">
            <a:avLst/>
          </a:prstGeom>
        </p:spPr>
      </p:pic>
    </p:spTree>
    <p:extLst>
      <p:ext uri="{BB962C8B-B14F-4D97-AF65-F5344CB8AC3E}">
        <p14:creationId xmlns:p14="http://schemas.microsoft.com/office/powerpoint/2010/main" val="318366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r Verbinder 2">
            <a:extLst>
              <a:ext uri="{FF2B5EF4-FFF2-40B4-BE49-F238E27FC236}">
                <a16:creationId xmlns:a16="http://schemas.microsoft.com/office/drawing/2014/main" id="{F144230A-33DB-4CBA-8ABE-39A61F6AB4C9}"/>
              </a:ext>
            </a:extLst>
          </p:cNvPr>
          <p:cNvCxnSpPr/>
          <p:nvPr/>
        </p:nvCxnSpPr>
        <p:spPr>
          <a:xfrm>
            <a:off x="551814" y="7807599"/>
            <a:ext cx="5891434" cy="0"/>
          </a:xfrm>
          <a:prstGeom prst="line">
            <a:avLst/>
          </a:prstGeom>
          <a:ln w="19050"/>
        </p:spPr>
        <p:style>
          <a:lnRef idx="1">
            <a:schemeClr val="dk1"/>
          </a:lnRef>
          <a:fillRef idx="0">
            <a:schemeClr val="dk1"/>
          </a:fillRef>
          <a:effectRef idx="0">
            <a:schemeClr val="dk1"/>
          </a:effectRef>
          <a:fontRef idx="minor">
            <a:schemeClr val="tx1"/>
          </a:fontRef>
        </p:style>
      </p:cxnSp>
      <p:sp>
        <p:nvSpPr>
          <p:cNvPr id="2" name="Textfeld 1">
            <a:extLst>
              <a:ext uri="{FF2B5EF4-FFF2-40B4-BE49-F238E27FC236}">
                <a16:creationId xmlns:a16="http://schemas.microsoft.com/office/drawing/2014/main" id="{4B6DE3DF-3FBC-74FC-9581-782DB0745F13}"/>
              </a:ext>
            </a:extLst>
          </p:cNvPr>
          <p:cNvSpPr txBox="1"/>
          <p:nvPr/>
        </p:nvSpPr>
        <p:spPr>
          <a:xfrm>
            <a:off x="551814" y="8108794"/>
            <a:ext cx="5951069" cy="1615827"/>
          </a:xfrm>
          <a:prstGeom prst="rect">
            <a:avLst/>
          </a:prstGeom>
          <a:noFill/>
        </p:spPr>
        <p:txBody>
          <a:bodyPr wrap="square" rtlCol="0">
            <a:spAutoFit/>
          </a:bodyPr>
          <a:lstStyle/>
          <a:p>
            <a:pPr algn="just"/>
            <a:r>
              <a:rPr lang="de-DE" sz="900" b="1" i="0" u="sng" dirty="0">
                <a:solidFill>
                  <a:srgbClr val="333333"/>
                </a:solidFill>
                <a:effectLst/>
                <a:latin typeface="Lucida Grande"/>
              </a:rPr>
              <a:t>Anmerkung:</a:t>
            </a:r>
          </a:p>
          <a:p>
            <a:pPr algn="just"/>
            <a:r>
              <a:rPr lang="de-DE" sz="900" b="0" i="0" dirty="0">
                <a:solidFill>
                  <a:srgbClr val="333333"/>
                </a:solidFill>
                <a:effectLst/>
                <a:latin typeface="Lucida Grande"/>
              </a:rPr>
              <a:t>SOFIA, das Stratosphären Observatorium Für Infrarot Astronomie, ist ein Gemeinschaftsprojekt des Deutschen Zentrums für Luft- und Raumfahrt e.V. (DLR; Förderkennzeichen 50OK0901, 50OK1301, 50OK1701 und FKZ 50 OK 2002 und der National </a:t>
            </a:r>
            <a:r>
              <a:rPr lang="de-DE" sz="900" b="0" i="0" dirty="0" err="1">
                <a:solidFill>
                  <a:srgbClr val="333333"/>
                </a:solidFill>
                <a:effectLst/>
                <a:latin typeface="Lucida Grande"/>
              </a:rPr>
              <a:t>Aeronautics</a:t>
            </a:r>
            <a:r>
              <a:rPr lang="de-DE" sz="900" b="0" i="0" dirty="0">
                <a:solidFill>
                  <a:srgbClr val="333333"/>
                </a:solidFill>
                <a:effectLst/>
                <a:latin typeface="Lucida Grande"/>
              </a:rPr>
              <a:t> and Space Administration (NASA). Es wird auf Veranlassung des DLR mit Mitteln des Bundesministeriums für Wirtschaft und Klimaschutz (BMWK) aufgrund eines Beschlusses des Deutschen Bundestages und mit Mitteln des Landes Baden-Württemberg und der Universität Stuttgart durchgeführt. Der wissenschaftliche Betrieb wird auf deutscher Seite vom Deutschen SOFIA Institut (DSI) der Universität Stuttgart koordiniert, auf amerikanischer Seite von der </a:t>
            </a:r>
            <a:r>
              <a:rPr lang="de-DE" sz="900" b="0" i="0" dirty="0" err="1">
                <a:solidFill>
                  <a:srgbClr val="333333"/>
                </a:solidFill>
                <a:effectLst/>
                <a:latin typeface="Lucida Grande"/>
              </a:rPr>
              <a:t>Universities</a:t>
            </a:r>
            <a:r>
              <a:rPr lang="de-DE" sz="900" b="0" i="0" dirty="0">
                <a:solidFill>
                  <a:srgbClr val="333333"/>
                </a:solidFill>
                <a:effectLst/>
                <a:latin typeface="Lucida Grande"/>
              </a:rPr>
              <a:t> Space Research </a:t>
            </a:r>
            <a:r>
              <a:rPr lang="de-DE" sz="900" b="0" i="0" dirty="0" err="1">
                <a:solidFill>
                  <a:srgbClr val="333333"/>
                </a:solidFill>
                <a:effectLst/>
                <a:latin typeface="Lucida Grande"/>
              </a:rPr>
              <a:t>Association</a:t>
            </a:r>
            <a:r>
              <a:rPr lang="de-DE" sz="900" b="0" i="0" dirty="0">
                <a:solidFill>
                  <a:srgbClr val="333333"/>
                </a:solidFill>
                <a:effectLst/>
                <a:latin typeface="Lucida Grande"/>
              </a:rPr>
              <a:t> (USRA). </a:t>
            </a:r>
          </a:p>
          <a:p>
            <a:pPr algn="just"/>
            <a:endParaRPr lang="de-DE" sz="900" dirty="0">
              <a:solidFill>
                <a:srgbClr val="333333"/>
              </a:solidFill>
              <a:latin typeface="Lucida Grande"/>
            </a:endParaRPr>
          </a:p>
          <a:p>
            <a:pPr algn="just"/>
            <a:r>
              <a:rPr lang="de-DE" sz="900" dirty="0">
                <a:solidFill>
                  <a:srgbClr val="333333"/>
                </a:solidFill>
                <a:latin typeface="Lucida Grande"/>
              </a:rPr>
              <a:t>Das Material wurde mit Unterstützung der OER-Förderung der Universität Duisburg-Essen im Rahmen des Projekts </a:t>
            </a:r>
            <a:r>
              <a:rPr lang="de-DE" sz="900" dirty="0" err="1">
                <a:solidFill>
                  <a:srgbClr val="333333"/>
                </a:solidFill>
                <a:latin typeface="Lucida Grande"/>
              </a:rPr>
              <a:t>AstrOER</a:t>
            </a:r>
            <a:r>
              <a:rPr lang="de-DE" sz="900" dirty="0">
                <a:solidFill>
                  <a:srgbClr val="333333"/>
                </a:solidFill>
                <a:latin typeface="Lucida Grande"/>
              </a:rPr>
              <a:t> in Open Educational Resources überführt.</a:t>
            </a:r>
          </a:p>
        </p:txBody>
      </p:sp>
      <p:pic>
        <p:nvPicPr>
          <p:cNvPr id="7" name="Grafik 6" descr="Ein Bild, das Im Haus enthält.&#10;&#10;Automatisch generierte Beschreibung">
            <a:extLst>
              <a:ext uri="{FF2B5EF4-FFF2-40B4-BE49-F238E27FC236}">
                <a16:creationId xmlns:a16="http://schemas.microsoft.com/office/drawing/2014/main" id="{3B7B048E-AA69-E01B-88ED-3FE293B3482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219200" y="1279076"/>
            <a:ext cx="4419600" cy="4016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hteck 11">
            <a:extLst>
              <a:ext uri="{FF2B5EF4-FFF2-40B4-BE49-F238E27FC236}">
                <a16:creationId xmlns:a16="http://schemas.microsoft.com/office/drawing/2014/main" id="{A40D89EE-4F7B-EB69-FBC8-7DA06AA6D1A6}"/>
              </a:ext>
            </a:extLst>
          </p:cNvPr>
          <p:cNvSpPr/>
          <p:nvPr/>
        </p:nvSpPr>
        <p:spPr>
          <a:xfrm>
            <a:off x="361620" y="256921"/>
            <a:ext cx="5204235" cy="487506"/>
          </a:xfrm>
          <a:prstGeom prst="rect">
            <a:avLst/>
          </a:prstGeom>
        </p:spPr>
        <p:txBody>
          <a:bodyPr wrap="square">
            <a:spAutoFit/>
          </a:bodyPr>
          <a:lstStyle/>
          <a:p>
            <a:pPr algn="just">
              <a:lnSpc>
                <a:spcPct val="107000"/>
              </a:lnSpc>
              <a:spcAft>
                <a:spcPts val="800"/>
              </a:spcAft>
            </a:pPr>
            <a:r>
              <a:rPr lang="de-DE" sz="2400" b="1" dirty="0">
                <a:solidFill>
                  <a:schemeClr val="dk1"/>
                </a:solidFill>
                <a:ea typeface="Calibri" panose="020F0502020204030204" pitchFamily="34" charset="0"/>
                <a:cs typeface="Times New Roman" panose="02020603050405020304" pitchFamily="18" charset="0"/>
              </a:rPr>
              <a:t>Fertig!</a:t>
            </a:r>
            <a:endParaRPr lang="de-DE" sz="2400" dirty="0">
              <a:solidFill>
                <a:schemeClr val="dk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8922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A40D89EE-4F7B-EB69-FBC8-7DA06AA6D1A6}"/>
              </a:ext>
            </a:extLst>
          </p:cNvPr>
          <p:cNvSpPr/>
          <p:nvPr/>
        </p:nvSpPr>
        <p:spPr>
          <a:xfrm>
            <a:off x="361620" y="256921"/>
            <a:ext cx="5204235" cy="487506"/>
          </a:xfrm>
          <a:prstGeom prst="rect">
            <a:avLst/>
          </a:prstGeom>
        </p:spPr>
        <p:txBody>
          <a:bodyPr wrap="square">
            <a:spAutoFit/>
          </a:bodyPr>
          <a:lstStyle/>
          <a:p>
            <a:pPr algn="just">
              <a:lnSpc>
                <a:spcPct val="107000"/>
              </a:lnSpc>
              <a:spcAft>
                <a:spcPts val="800"/>
              </a:spcAft>
            </a:pPr>
            <a:r>
              <a:rPr lang="de-DE" sz="2400" b="1" dirty="0">
                <a:solidFill>
                  <a:schemeClr val="dk1"/>
                </a:solidFill>
                <a:ea typeface="Calibri" panose="020F0502020204030204" pitchFamily="34" charset="0"/>
                <a:cs typeface="Times New Roman" panose="02020603050405020304" pitchFamily="18" charset="0"/>
              </a:rPr>
              <a:t>Glossar</a:t>
            </a:r>
            <a:endParaRPr lang="de-DE" sz="2400" dirty="0">
              <a:solidFill>
                <a:schemeClr val="dk1"/>
              </a:solidFill>
              <a:ea typeface="Calibri" panose="020F0502020204030204" pitchFamily="34" charset="0"/>
              <a:cs typeface="Times New Roman" panose="02020603050405020304" pitchFamily="18" charset="0"/>
            </a:endParaRPr>
          </a:p>
        </p:txBody>
      </p:sp>
      <p:graphicFrame>
        <p:nvGraphicFramePr>
          <p:cNvPr id="4" name="Tabelle 4">
            <a:extLst>
              <a:ext uri="{FF2B5EF4-FFF2-40B4-BE49-F238E27FC236}">
                <a16:creationId xmlns:a16="http://schemas.microsoft.com/office/drawing/2014/main" id="{92BABF36-30DD-A27C-A4A4-D4BA2A255BEC}"/>
              </a:ext>
            </a:extLst>
          </p:cNvPr>
          <p:cNvGraphicFramePr>
            <a:graphicFrameLocks noGrp="1"/>
          </p:cNvGraphicFramePr>
          <p:nvPr>
            <p:extLst>
              <p:ext uri="{D42A27DB-BD31-4B8C-83A1-F6EECF244321}">
                <p14:modId xmlns:p14="http://schemas.microsoft.com/office/powerpoint/2010/main" val="913319376"/>
              </p:ext>
            </p:extLst>
          </p:nvPr>
        </p:nvGraphicFramePr>
        <p:xfrm>
          <a:off x="483283" y="744427"/>
          <a:ext cx="5891433" cy="8918775"/>
        </p:xfrm>
        <a:graphic>
          <a:graphicData uri="http://schemas.openxmlformats.org/drawingml/2006/table">
            <a:tbl>
              <a:tblPr firstRow="1" bandRow="1">
                <a:tableStyleId>{5C22544A-7EE6-4342-B048-85BDC9FD1C3A}</a:tableStyleId>
              </a:tblPr>
              <a:tblGrid>
                <a:gridCol w="1955117">
                  <a:extLst>
                    <a:ext uri="{9D8B030D-6E8A-4147-A177-3AD203B41FA5}">
                      <a16:colId xmlns:a16="http://schemas.microsoft.com/office/drawing/2014/main" val="1667915020"/>
                    </a:ext>
                  </a:extLst>
                </a:gridCol>
                <a:gridCol w="3936316">
                  <a:extLst>
                    <a:ext uri="{9D8B030D-6E8A-4147-A177-3AD203B41FA5}">
                      <a16:colId xmlns:a16="http://schemas.microsoft.com/office/drawing/2014/main" val="1808842179"/>
                    </a:ext>
                  </a:extLst>
                </a:gridCol>
              </a:tblGrid>
              <a:tr h="322373">
                <a:tc>
                  <a:txBody>
                    <a:bodyPr/>
                    <a:lstStyle/>
                    <a:p>
                      <a:pPr>
                        <a:lnSpc>
                          <a:spcPct val="107000"/>
                        </a:lnSpc>
                        <a:spcAft>
                          <a:spcPts val="800"/>
                        </a:spcAft>
                      </a:pPr>
                      <a:r>
                        <a:rPr lang="de-DE" sz="1600" b="1" dirty="0">
                          <a:effectLst/>
                          <a:latin typeface="Calibri" panose="020F0502020204030204" pitchFamily="34" charset="0"/>
                          <a:ea typeface="Calibri" panose="020F0502020204030204" pitchFamily="34" charset="0"/>
                          <a:cs typeface="Times New Roman" panose="02020603050405020304" pitchFamily="18" charset="0"/>
                        </a:rPr>
                        <a:t>Was ist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600" b="1" dirty="0">
                          <a:effectLst/>
                          <a:latin typeface="Calibri" panose="020F0502020204030204" pitchFamily="34" charset="0"/>
                          <a:ea typeface="Calibri" panose="020F0502020204030204" pitchFamily="34" charset="0"/>
                          <a:cs typeface="Times New Roman" panose="02020603050405020304" pitchFamily="18" charset="0"/>
                        </a:rPr>
                        <a:t>Erklärung</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3584102"/>
                  </a:ext>
                </a:extLst>
              </a:tr>
              <a:tr h="1152638">
                <a:tc>
                  <a:txBody>
                    <a:bodyPr/>
                    <a:lstStyle/>
                    <a:p>
                      <a:pPr>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Matratzenstich</a:t>
                      </a:r>
                    </a:p>
                  </a:txBody>
                  <a:tcPr marL="68580" marR="68580" marT="0" marB="0"/>
                </a:tc>
                <a:tc>
                  <a:txBody>
                    <a:bodyPr/>
                    <a:lstStyle/>
                    <a:p>
                      <a:pPr>
                        <a:lnSpc>
                          <a:spcPct val="107000"/>
                        </a:lnSpc>
                        <a:spcAft>
                          <a:spcPts val="0"/>
                        </a:spcAft>
                      </a:pPr>
                      <a:r>
                        <a:rPr lang="de-DE"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Der Matratzenstich ist einfach und </a:t>
                      </a:r>
                    </a:p>
                    <a:p>
                      <a:pPr>
                        <a:lnSpc>
                          <a:spcPct val="107000"/>
                        </a:lnSpc>
                        <a:spcAft>
                          <a:spcPts val="0"/>
                        </a:spcAft>
                      </a:pPr>
                      <a:r>
                        <a:rPr lang="de-DE"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schließt Nahtöffnungen sauber. </a:t>
                      </a:r>
                    </a:p>
                    <a:p>
                      <a:pPr>
                        <a:lnSpc>
                          <a:spcPct val="107000"/>
                        </a:lnSpc>
                        <a:spcAft>
                          <a:spcPts val="0"/>
                        </a:spcAft>
                      </a:pPr>
                      <a:endParaRPr lang="de-DE"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Rechts ist eine Abbildung zum </a:t>
                      </a:r>
                    </a:p>
                    <a:p>
                      <a:pPr>
                        <a:lnSpc>
                          <a:spcPct val="107000"/>
                        </a:lnSpc>
                        <a:spcAft>
                          <a:spcPts val="0"/>
                        </a:spcAft>
                      </a:pPr>
                      <a:r>
                        <a:rPr lang="de-DE"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Matratzenstich.</a:t>
                      </a:r>
                    </a:p>
                  </a:txBody>
                  <a:tcPr marL="68580" marR="68580" marT="0" marB="0"/>
                </a:tc>
                <a:extLst>
                  <a:ext uri="{0D108BD9-81ED-4DB2-BD59-A6C34878D82A}">
                    <a16:rowId xmlns:a16="http://schemas.microsoft.com/office/drawing/2014/main" val="298910187"/>
                  </a:ext>
                </a:extLst>
              </a:tr>
              <a:tr h="4449911">
                <a:tc>
                  <a:txBody>
                    <a:bodyPr/>
                    <a:lstStyle/>
                    <a:p>
                      <a:pPr>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Rückstich</a:t>
                      </a:r>
                    </a:p>
                  </a:txBody>
                  <a:tcPr marL="68580" marR="68580" marT="0" marB="0"/>
                </a:tc>
                <a:tc>
                  <a:txBody>
                    <a:bodyPr/>
                    <a:lstStyle/>
                    <a:p>
                      <a:pPr>
                        <a:lnSpc>
                          <a:spcPct val="107000"/>
                        </a:lnSpc>
                        <a:spcAft>
                          <a:spcPts val="800"/>
                        </a:spcAft>
                      </a:pPr>
                      <a:r>
                        <a:rPr lang="de-DE"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Mit diesem Stich können Nähte am </a:t>
                      </a:r>
                      <a:r>
                        <a:rPr lang="de-DE" sz="1400" kern="1200" dirty="0" err="1">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Nahtende</a:t>
                      </a:r>
                      <a:r>
                        <a:rPr lang="de-DE"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gesichert werden. Zusätzlich sollte der Faden dann aber noch verknotet werden. Der Rückstich ist auch eine für das Herstellen einer festen Naht geeignete Lösung. Bei einer Naht, die mit dem Rückstich genäht wurde, handelt es sich genau genommen um abwechselnde Rückstiche und Vorstiche. In diesem Fall sind auf der sichtbaren Nahtseite die Rückstiche zu sehen. Die Rückstiche sind kleiner als die Vorstiche auf der Nahtrückseite und sind doppelt so lang. auf der rechten Stoffseite ist der Rückstich also nur als kleiner Strich zu sehen. Wer keine Nähmaschine besitzt, der kann dank dieser </a:t>
                      </a:r>
                      <a:r>
                        <a:rPr lang="de-DE" sz="1400" kern="1200" dirty="0" err="1">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Stichart</a:t>
                      </a:r>
                      <a:r>
                        <a:rPr lang="de-DE"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eine feste Naht selbst per Hand herstellen.</a:t>
                      </a:r>
                    </a:p>
                    <a:p>
                      <a:pPr>
                        <a:lnSpc>
                          <a:spcPct val="107000"/>
                        </a:lnSpc>
                        <a:spcAft>
                          <a:spcPts val="800"/>
                        </a:spcAft>
                      </a:pPr>
                      <a:endParaRPr lang="de-DE"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6393771"/>
                  </a:ext>
                </a:extLst>
              </a:tr>
              <a:tr h="2274740">
                <a:tc>
                  <a:txBody>
                    <a:bodyPr/>
                    <a:lstStyle/>
                    <a:p>
                      <a:pPr>
                        <a:lnSpc>
                          <a:spcPct val="107000"/>
                        </a:lnSpc>
                        <a:spcAft>
                          <a:spcPts val="800"/>
                        </a:spcAft>
                      </a:pPr>
                      <a:r>
                        <a:rPr lang="de-DE" sz="1200" kern="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Geradstich</a:t>
                      </a:r>
                    </a:p>
                  </a:txBody>
                  <a:tcPr marL="68580" marR="68580" marT="0" marB="0"/>
                </a:tc>
                <a:tc>
                  <a:txBody>
                    <a:bodyPr/>
                    <a:lstStyle/>
                    <a:p>
                      <a:pPr>
                        <a:lnSpc>
                          <a:spcPct val="107000"/>
                        </a:lnSpc>
                        <a:spcAft>
                          <a:spcPts val="0"/>
                        </a:spcAft>
                      </a:pPr>
                      <a:r>
                        <a:rPr lang="de-DE"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Der Geradstich (auch Steppstich) </a:t>
                      </a:r>
                    </a:p>
                    <a:p>
                      <a:pPr>
                        <a:lnSpc>
                          <a:spcPct val="107000"/>
                        </a:lnSpc>
                        <a:spcAft>
                          <a:spcPts val="0"/>
                        </a:spcAft>
                      </a:pPr>
                      <a:r>
                        <a:rPr lang="de-DE"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ist die einfachste und wichtigste </a:t>
                      </a:r>
                    </a:p>
                    <a:p>
                      <a:pPr>
                        <a:lnSpc>
                          <a:spcPct val="107000"/>
                        </a:lnSpc>
                        <a:spcAft>
                          <a:spcPts val="0"/>
                        </a:spcAft>
                      </a:pPr>
                      <a:r>
                        <a:rPr lang="de-DE" sz="1400" kern="1200" dirty="0" err="1">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Stichart</a:t>
                      </a:r>
                      <a:r>
                        <a:rPr lang="de-DE"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der gewöhnlichen Näh-</a:t>
                      </a:r>
                    </a:p>
                    <a:p>
                      <a:pPr>
                        <a:lnSpc>
                          <a:spcPct val="107000"/>
                        </a:lnSpc>
                        <a:spcAft>
                          <a:spcPts val="0"/>
                        </a:spcAft>
                      </a:pPr>
                      <a:r>
                        <a:rPr lang="de-DE" sz="1400" kern="1200" dirty="0" err="1">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maschine</a:t>
                      </a:r>
                      <a:r>
                        <a:rPr lang="de-DE"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Das Stichbild ist eine </a:t>
                      </a:r>
                    </a:p>
                    <a:p>
                      <a:pPr>
                        <a:lnSpc>
                          <a:spcPct val="107000"/>
                        </a:lnSpc>
                        <a:spcAft>
                          <a:spcPts val="0"/>
                        </a:spcAft>
                      </a:pPr>
                      <a:r>
                        <a:rPr lang="de-DE"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durchbrochene Linie (das Oval </a:t>
                      </a:r>
                    </a:p>
                    <a:p>
                      <a:pPr>
                        <a:lnSpc>
                          <a:spcPct val="107000"/>
                        </a:lnSpc>
                        <a:spcAft>
                          <a:spcPts val="0"/>
                        </a:spcAft>
                      </a:pPr>
                      <a:r>
                        <a:rPr lang="de-DE"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steht für mittige Ausrichtung der </a:t>
                      </a:r>
                    </a:p>
                    <a:p>
                      <a:pPr>
                        <a:lnSpc>
                          <a:spcPct val="107000"/>
                        </a:lnSpc>
                        <a:spcAft>
                          <a:spcPts val="0"/>
                        </a:spcAft>
                      </a:pPr>
                      <a:r>
                        <a:rPr lang="de-DE"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Nadel). Er eignet sich außer zum Versäubern, elastische Stoffe und Knopflöcher für fast alle Näharbeiten.</a:t>
                      </a:r>
                    </a:p>
                    <a:p>
                      <a:pPr>
                        <a:lnSpc>
                          <a:spcPct val="107000"/>
                        </a:lnSpc>
                        <a:spcAft>
                          <a:spcPts val="800"/>
                        </a:spcAft>
                      </a:pPr>
                      <a:r>
                        <a:rPr lang="de-DE" sz="1200" kern="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632865096"/>
                  </a:ext>
                </a:extLst>
              </a:tr>
              <a:tr h="719113">
                <a:tc>
                  <a:txBody>
                    <a:bodyPr/>
                    <a:lstStyle/>
                    <a:p>
                      <a:pPr>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auf links/ auf rechts</a:t>
                      </a:r>
                    </a:p>
                  </a:txBody>
                  <a:tcPr marL="68580" marR="68580" marT="0" marB="0"/>
                </a:tc>
                <a:tc>
                  <a:txBody>
                    <a:bodyPr/>
                    <a:lstStyle/>
                    <a:p>
                      <a:pPr>
                        <a:lnSpc>
                          <a:spcPct val="107000"/>
                        </a:lnSpc>
                        <a:spcAft>
                          <a:spcPts val="800"/>
                        </a:spcAft>
                      </a:pPr>
                      <a:r>
                        <a:rPr lang="de-DE" sz="1400" dirty="0">
                          <a:solidFill>
                            <a:srgbClr val="000000"/>
                          </a:solidFill>
                          <a:effectLst/>
                          <a:latin typeface="+mn-lt"/>
                          <a:ea typeface="Calibri" panose="020F0502020204030204" pitchFamily="34" charset="0"/>
                          <a:cs typeface="Times New Roman" panose="02020603050405020304" pitchFamily="18" charset="0"/>
                        </a:rPr>
                        <a:t>Linke Stoffseite ist die Seite, die später innen sein soll, also die weniger schöne „Rückseite“. Die rechte ist die, die außen sein soll.</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9061384"/>
                  </a:ext>
                </a:extLst>
              </a:tr>
            </a:tbl>
          </a:graphicData>
        </a:graphic>
      </p:graphicFrame>
      <p:pic>
        <p:nvPicPr>
          <p:cNvPr id="5" name="Grafik 4">
            <a:extLst>
              <a:ext uri="{FF2B5EF4-FFF2-40B4-BE49-F238E27FC236}">
                <a16:creationId xmlns:a16="http://schemas.microsoft.com/office/drawing/2014/main" id="{61E2EB77-2052-F665-0C5A-2A77E0DE9274}"/>
              </a:ext>
            </a:extLst>
          </p:cNvPr>
          <p:cNvPicPr>
            <a:picLocks noChangeAspect="1"/>
          </p:cNvPicPr>
          <p:nvPr/>
        </p:nvPicPr>
        <p:blipFill>
          <a:blip r:embed="rId2"/>
          <a:stretch>
            <a:fillRect/>
          </a:stretch>
        </p:blipFill>
        <p:spPr>
          <a:xfrm>
            <a:off x="5109102" y="1109724"/>
            <a:ext cx="1175655" cy="1082594"/>
          </a:xfrm>
          <a:prstGeom prst="rect">
            <a:avLst/>
          </a:prstGeom>
        </p:spPr>
      </p:pic>
      <p:pic>
        <p:nvPicPr>
          <p:cNvPr id="6" name="Grafik 5">
            <a:extLst>
              <a:ext uri="{FF2B5EF4-FFF2-40B4-BE49-F238E27FC236}">
                <a16:creationId xmlns:a16="http://schemas.microsoft.com/office/drawing/2014/main" id="{383FB83E-7824-8C8E-7182-5CD7166DCF2D}"/>
              </a:ext>
            </a:extLst>
          </p:cNvPr>
          <p:cNvPicPr>
            <a:picLocks noChangeAspect="1"/>
          </p:cNvPicPr>
          <p:nvPr/>
        </p:nvPicPr>
        <p:blipFill>
          <a:blip r:embed="rId3"/>
          <a:stretch>
            <a:fillRect/>
          </a:stretch>
        </p:blipFill>
        <p:spPr>
          <a:xfrm>
            <a:off x="2963737" y="5420582"/>
            <a:ext cx="2851017" cy="1163603"/>
          </a:xfrm>
          <a:prstGeom prst="rect">
            <a:avLst/>
          </a:prstGeom>
        </p:spPr>
      </p:pic>
      <p:pic>
        <p:nvPicPr>
          <p:cNvPr id="8" name="Grafik 7">
            <a:extLst>
              <a:ext uri="{FF2B5EF4-FFF2-40B4-BE49-F238E27FC236}">
                <a16:creationId xmlns:a16="http://schemas.microsoft.com/office/drawing/2014/main" id="{9F86AB11-7270-CF60-EC24-B801EF147527}"/>
              </a:ext>
            </a:extLst>
          </p:cNvPr>
          <p:cNvPicPr>
            <a:picLocks noChangeAspect="1"/>
          </p:cNvPicPr>
          <p:nvPr/>
        </p:nvPicPr>
        <p:blipFill>
          <a:blip r:embed="rId4"/>
          <a:stretch>
            <a:fillRect/>
          </a:stretch>
        </p:blipFill>
        <p:spPr>
          <a:xfrm>
            <a:off x="4919507" y="6705850"/>
            <a:ext cx="1365250" cy="1329055"/>
          </a:xfrm>
          <a:prstGeom prst="rect">
            <a:avLst/>
          </a:prstGeom>
        </p:spPr>
      </p:pic>
    </p:spTree>
    <p:extLst>
      <p:ext uri="{BB962C8B-B14F-4D97-AF65-F5344CB8AC3E}">
        <p14:creationId xmlns:p14="http://schemas.microsoft.com/office/powerpoint/2010/main" val="3667603832"/>
      </p:ext>
    </p:extLst>
  </p:cSld>
  <p:clrMapOvr>
    <a:masterClrMapping/>
  </p:clrMapOvr>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1246</Words>
  <Application>Microsoft Office PowerPoint</Application>
  <PresentationFormat>A4-Papier (210 x 297 mm)</PresentationFormat>
  <Paragraphs>117</Paragraphs>
  <Slides>12</Slides>
  <Notes>1</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12</vt:i4>
      </vt:variant>
    </vt:vector>
  </HeadingPairs>
  <TitlesOfParts>
    <vt:vector size="20" baseType="lpstr">
      <vt:lpstr>Arial</vt:lpstr>
      <vt:lpstr>Calibri</vt:lpstr>
      <vt:lpstr>Calibri Light</vt:lpstr>
      <vt:lpstr>Lucida Grande</vt:lpstr>
      <vt:lpstr>Symbol</vt:lpstr>
      <vt:lpstr>Tahoma</vt:lpstr>
      <vt:lpstr>1_Office</vt:lpstr>
      <vt:lpstr>2_Office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alexa home</dc:creator>
  <cp:lastModifiedBy>alexa home</cp:lastModifiedBy>
  <cp:revision>34</cp:revision>
  <dcterms:created xsi:type="dcterms:W3CDTF">2023-04-03T12:11:50Z</dcterms:created>
  <dcterms:modified xsi:type="dcterms:W3CDTF">2023-09-04T13:11:25Z</dcterms:modified>
</cp:coreProperties>
</file>