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0" r:id="rId7"/>
    <p:sldId id="263" r:id="rId8"/>
    <p:sldId id="266" r:id="rId9"/>
    <p:sldId id="267" r:id="rId10"/>
    <p:sldId id="268" r:id="rId11"/>
    <p:sldId id="269" r:id="rId12"/>
    <p:sldId id="258" r:id="rId13"/>
    <p:sldId id="262" r:id="rId14"/>
    <p:sldId id="272" r:id="rId15"/>
    <p:sldId id="271" r:id="rId16"/>
    <p:sldId id="276" r:id="rId17"/>
    <p:sldId id="277" r:id="rId18"/>
    <p:sldId id="278" r:id="rId1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45D6DB-2694-44A4-9FCD-DB42297BCA37}" type="datetime1">
              <a:rPr lang="de-DE" smtClean="0"/>
              <a:t>24.01.2022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B9A182-19DB-40D4-B83D-3F8DED4B1E56}" type="datetime1">
              <a:rPr lang="de-DE" noProof="0" smtClean="0"/>
              <a:t>24.01.2022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8466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11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0264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83617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1821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3828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6836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723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474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4785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3491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6172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6471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7959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de-DE" noProof="0" smtClean="0"/>
              <a:t>10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6978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 DURCH KLICKEN BEARBEITEN</a:t>
            </a:r>
          </a:p>
        </p:txBody>
      </p:sp>
      <p:sp>
        <p:nvSpPr>
          <p:cNvPr id="42" name="Bildplatzhalt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Salah </a:t>
            </a:r>
            <a:r>
              <a:rPr lang="de-DE" noProof="0" dirty="0" err="1"/>
              <a:t>Naouras</a:t>
            </a:r>
            <a:r>
              <a:rPr lang="de-DE" noProof="0" dirty="0"/>
              <a:t> „Mücke und Agathe im Deutschunterricht der Grundschule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MONAT</a:t>
            </a:r>
            <a:br>
              <a:rPr lang="de-DE" noProof="0"/>
            </a:br>
            <a:r>
              <a:rPr lang="de-DE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schö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fik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Vielen Dank!</a:t>
            </a:r>
          </a:p>
        </p:txBody>
      </p:sp>
      <p:grpSp>
        <p:nvGrpSpPr>
          <p:cNvPr id="23" name="Grafik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30" name="Bildplatzhalt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der</a:t>
            </a:r>
            <a:br>
              <a:rPr lang="de-DE" noProof="0"/>
            </a:br>
            <a:r>
              <a:rPr lang="de-DE" noProof="0"/>
              <a:t>Präsentation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Trennlinienfolie</a:t>
            </a:r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Titelmasterformat durch Klicken bearbeiten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Grafik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7" name="Grafik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Grafik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7" name="Grafik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grpSp>
        <p:nvGrpSpPr>
          <p:cNvPr id="31" name="Grafik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5" name="Grafik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792283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Trennlinienfolie</a:t>
            </a:r>
          </a:p>
        </p:txBody>
      </p:sp>
      <p:grpSp>
        <p:nvGrpSpPr>
          <p:cNvPr id="26" name="Grafik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fik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1</a:t>
            </a:r>
          </a:p>
        </p:txBody>
      </p:sp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3" name="Textplatzhalt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2</a:t>
            </a:r>
          </a:p>
        </p:txBody>
      </p:sp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7" name="Textplatzhalt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3</a:t>
            </a:r>
          </a:p>
        </p:txBody>
      </p:sp>
      <p:sp>
        <p:nvSpPr>
          <p:cNvPr id="38" name="Textplatzhalt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0" name="Textplatzhalt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3" name="Textplatzhalt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5" name="Textplatzhalt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6" name="Textplatzhalt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8" name="Textplatzhalt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9" name="Textplatzhalt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0" name="Textplatzhalt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5" name="Bildplatzhalt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56" name="Bildplatzhalt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57" name="Bildplatzhalt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58" name="Bildplatzhalt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So verwenden Sie diese Vorlage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865600" cy="365125"/>
          </a:xfrm>
        </p:spPr>
        <p:txBody>
          <a:bodyPr lIns="0"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0" name="Grafik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1" name="Grafik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Textlayout 1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grpSp>
        <p:nvGrpSpPr>
          <p:cNvPr id="19" name="Grafik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TT.MM.20XX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fik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2" name="Grafik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Textlayout 2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0" name="Textplatzhalt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grpSp>
        <p:nvGrpSpPr>
          <p:cNvPr id="22" name="Grafik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fik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Titel Abschnitt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0" name="Grafik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1" name="Grafik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Vergleich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Titel Abschnitt 1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Grafik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7" name="Grafik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Diagrammfolie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3" name="Diagrammplatzhalt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Diagramm durch Klicken auf das Symbol hinzufügen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6" name="Grafik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7" name="Grafik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Tabellenfolie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5" name="Tabellenplatzhalt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Tabelle durch Klicken auf das Symbol hinzufügen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fik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grpSp>
        <p:nvGrpSpPr>
          <p:cNvPr id="9" name="Grafik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de-DE" noProof="0"/>
              <a:t>TEXTMASTERFORMATE BEARBEITEN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5" name="Titel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Großes Bild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fik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de-DE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3" name="Medienplatzhalt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e-DE" noProof="0"/>
              <a:t>Medien durch Klicken auf das Symbol hinzufügen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de-DE" noProof="0"/>
              <a:t> 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TT.MM.20XX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6" y="5945824"/>
            <a:ext cx="2864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FUSSZEILE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2" y="5945824"/>
            <a:ext cx="7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ixabay.com/de/service/license/" TargetMode="External"/><Relationship Id="rId5" Type="http://schemas.openxmlformats.org/officeDocument/2006/relationships/hyperlink" Target="https://pixabay.com/de/users/alexandra_koch-621802" TargetMode="External"/><Relationship Id="rId4" Type="http://schemas.openxmlformats.org/officeDocument/2006/relationships/hyperlink" Target="https://pixabay.com/de/illustrations/e-learning-videokonferenz-575374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de/service/license/" TargetMode="External"/><Relationship Id="rId5" Type="http://schemas.openxmlformats.org/officeDocument/2006/relationships/hyperlink" Target="https://pixabay.com/de/users/alexandra_koch-621802" TargetMode="External"/><Relationship Id="rId4" Type="http://schemas.openxmlformats.org/officeDocument/2006/relationships/hyperlink" Target="https://pixabay.com/de/vectors/laptop-b%c3%bcro-online-meeting-person-5834809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de/service/license/" TargetMode="External"/><Relationship Id="rId5" Type="http://schemas.openxmlformats.org/officeDocument/2006/relationships/hyperlink" Target="https://pixabay.com/de/users/alexandra_koch-621802" TargetMode="External"/><Relationship Id="rId4" Type="http://schemas.openxmlformats.org/officeDocument/2006/relationships/hyperlink" Target="https://pixabay.com/de/vectors/laptop-b%c3%bcro-online-meeting-person-5834809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de/service/license/" TargetMode="External"/><Relationship Id="rId5" Type="http://schemas.openxmlformats.org/officeDocument/2006/relationships/hyperlink" Target="https://pixabay.com/de/illustrations/studenten-lernen-kinder-z%c3%a4hlen-5870355/" TargetMode="External"/><Relationship Id="rId4" Type="http://schemas.openxmlformats.org/officeDocument/2006/relationships/hyperlink" Target="https://creativecommons.org/licenses/by-sa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de/service/license/" TargetMode="External"/><Relationship Id="rId5" Type="http://schemas.openxmlformats.org/officeDocument/2006/relationships/hyperlink" Target="https://pixabay.com/de/users/iximus-2352783/" TargetMode="External"/><Relationship Id="rId4" Type="http://schemas.openxmlformats.org/officeDocument/2006/relationships/hyperlink" Target="https://pixabay.com/de/vectors/coronavirus-emoji-mundschutz-508654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3913632" cy="804672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1600"/>
              <a:t>Entstanden im Rahmen des Distanzlernens während der Coronapandemie</a:t>
            </a:r>
          </a:p>
        </p:txBody>
      </p:sp>
      <p:sp>
        <p:nvSpPr>
          <p:cNvPr id="71" name="Footer Placeholder 2">
            <a:extLst>
              <a:ext uri="{FF2B5EF4-FFF2-40B4-BE49-F238E27FC236}">
                <a16:creationId xmlns:a16="http://schemas.microsoft.com/office/drawing/2014/main" id="{98656DD2-83A7-434A-BB3F-71C85CFE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568385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de-DE" dirty="0"/>
              <a:t>Mirja Wegholz- Astrid-Lindgren- Schule, Gelsenkirchen</a:t>
            </a:r>
            <a:endParaRPr lang="de-DE" noProof="0" dirty="0"/>
          </a:p>
        </p:txBody>
      </p:sp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B3D3254B-C4BF-4E35-9B3C-1B44C166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de-DE" noProof="0" smtClean="0"/>
              <a:pPr rtl="0">
                <a:spcAft>
                  <a:spcPts val="600"/>
                </a:spcAft>
              </a:pPr>
              <a:t>1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/>
          <a:p>
            <a:pPr rtl="0"/>
            <a:r>
              <a:rPr lang="de-DE" sz="1900"/>
              <a:t>Salah </a:t>
            </a:r>
            <a:r>
              <a:rPr lang="de-DE" sz="1900" err="1"/>
              <a:t>Naouras</a:t>
            </a:r>
            <a:r>
              <a:rPr lang="de-DE" sz="1900"/>
              <a:t> Mücke und Agathe im Deutschunterricht der Grundschule</a:t>
            </a:r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56E988C5-32E7-45AF-960B-138B7E520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" r="3" b="3866"/>
          <a:stretch/>
        </p:blipFill>
        <p:spPr bwMode="auto">
          <a:xfrm rot="720000">
            <a:off x="6393968" y="209525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D94B957-B5AC-4C7B-8508-EA46DEA676F9}"/>
              </a:ext>
            </a:extLst>
          </p:cNvPr>
          <p:cNvSpPr/>
          <p:nvPr/>
        </p:nvSpPr>
        <p:spPr>
          <a:xfrm rot="714958">
            <a:off x="6676983" y="5830408"/>
            <a:ext cx="47331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© Ellermann im Dressler Verlag, Hamburg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0F4D38B3-60F2-4020-B584-2883799E96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4387442"/>
            <a:ext cx="3913188" cy="1484852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Dieses Werk ist lizenziert unter einer </a:t>
            </a:r>
            <a:r>
              <a:rPr lang="de-DE" u="sng" dirty="0">
                <a:hlinkClick r:id="rId4" tooltip="http://creativecommons.org/licenses/by-sa/4.0/"/>
              </a:rPr>
              <a:t>Creative Commons Namensnennung - Weitergabe unter gleichen Bedingungen 4.0 International Lizenz</a:t>
            </a:r>
            <a:r>
              <a:rPr lang="de-DE" dirty="0"/>
              <a:t>. Bilder und Layout sind von der Lizenzierung ausgenommen.</a:t>
            </a:r>
          </a:p>
        </p:txBody>
      </p:sp>
      <p:pic>
        <p:nvPicPr>
          <p:cNvPr id="13" name="Bild 2" descr="Creative Commons Lizenzvertrag">
            <a:extLst>
              <a:ext uri="{FF2B5EF4-FFF2-40B4-BE49-F238E27FC236}">
                <a16:creationId xmlns:a16="http://schemas.microsoft.com/office/drawing/2014/main" id="{8645C1DC-C13F-43E2-990B-F382053CE551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818501" y="4316370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de-DE" smtClean="0"/>
              <a:pPr rtl="0">
                <a:spcAft>
                  <a:spcPts val="600"/>
                </a:spcAft>
              </a:pPr>
              <a:t>10</a:t>
            </a:fld>
            <a:endParaRPr lang="de-DE"/>
          </a:p>
        </p:txBody>
      </p:sp>
      <p:pic>
        <p:nvPicPr>
          <p:cNvPr id="5122" name="Picture 2" descr="E-Learning, Videokonferenz, Homeschooling, Webinar">
            <a:extLst>
              <a:ext uri="{FF2B5EF4-FFF2-40B4-BE49-F238E27FC236}">
                <a16:creationId xmlns:a16="http://schemas.microsoft.com/office/drawing/2014/main" id="{5CB20D7D-E651-453C-89CC-20E0F9795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178"/>
          <a:stretch/>
        </p:blipFill>
        <p:spPr bwMode="auto">
          <a:xfrm>
            <a:off x="5180012" y="1263730"/>
            <a:ext cx="6172200" cy="4330539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</p:spPr>
        <p:txBody>
          <a:bodyPr rtlCol="0" anchor="ctr">
            <a:normAutofit/>
          </a:bodyPr>
          <a:lstStyle/>
          <a:p>
            <a:pPr rtl="0"/>
            <a:endParaRPr lang="de-DE" dirty="0"/>
          </a:p>
          <a:p>
            <a:pPr rtl="0"/>
            <a:r>
              <a:rPr lang="de-DE" dirty="0"/>
              <a:t>Im 2. Lockdown (Januar/Februar 2021) sind die technischen Voraussetzungen für Videokonferenzen gegeben, die jetzt regelmäßig stattfinden..</a:t>
            </a:r>
          </a:p>
          <a:p>
            <a:pPr rtl="0"/>
            <a:r>
              <a:rPr lang="de-DE" dirty="0"/>
              <a:t>Die </a:t>
            </a:r>
            <a:r>
              <a:rPr lang="de-DE" dirty="0" err="1"/>
              <a:t>SuS</a:t>
            </a:r>
            <a:r>
              <a:rPr lang="de-DE" dirty="0"/>
              <a:t> der Klasse 2 können auf digitale Unterrichtsmaterialien der Plattform </a:t>
            </a:r>
            <a:r>
              <a:rPr lang="de-DE" dirty="0" err="1"/>
              <a:t>IServ</a:t>
            </a:r>
            <a:r>
              <a:rPr lang="de-DE" dirty="0"/>
              <a:t> zugreifen.</a:t>
            </a:r>
          </a:p>
          <a:p>
            <a:pPr rtl="0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de-DE" dirty="0"/>
              <a:t>Distanzlernen</a:t>
            </a:r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436CEC60-46BB-4615-9993-62A85193C9FC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D3FA499-F297-461B-BA74-F32C04378409}"/>
              </a:ext>
            </a:extLst>
          </p:cNvPr>
          <p:cNvSpPr/>
          <p:nvPr/>
        </p:nvSpPr>
        <p:spPr>
          <a:xfrm>
            <a:off x="6032991" y="5363437"/>
            <a:ext cx="44662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„</a:t>
            </a:r>
            <a:r>
              <a:rPr lang="de-DE" sz="900" dirty="0">
                <a:hlinkClick r:id="rId4"/>
              </a:rPr>
              <a:t>E-</a:t>
            </a:r>
            <a:r>
              <a:rPr lang="de-DE" sz="900" dirty="0" err="1">
                <a:hlinkClick r:id="rId4"/>
              </a:rPr>
              <a:t>learning</a:t>
            </a:r>
            <a:r>
              <a:rPr lang="de-DE" sz="900" dirty="0"/>
              <a:t>“ von </a:t>
            </a:r>
            <a:r>
              <a:rPr lang="de-DE" sz="900" dirty="0">
                <a:hlinkClick r:id="rId5"/>
              </a:rPr>
              <a:t>Alexandra_Koch</a:t>
            </a:r>
            <a:r>
              <a:rPr lang="de-DE" sz="900" dirty="0"/>
              <a:t> auf </a:t>
            </a:r>
            <a:r>
              <a:rPr lang="de-DE" sz="900" dirty="0" err="1"/>
              <a:t>Pixabay</a:t>
            </a:r>
            <a:r>
              <a:rPr lang="de-DE" sz="900" dirty="0"/>
              <a:t>, lizenziert unter einer </a:t>
            </a:r>
            <a:r>
              <a:rPr lang="de-DE" sz="900" dirty="0">
                <a:hlinkClick r:id="rId6"/>
              </a:rPr>
              <a:t>Pixaby License</a:t>
            </a:r>
            <a:r>
              <a:rPr lang="de-DE" sz="900" dirty="0"/>
              <a:t>.  </a:t>
            </a:r>
          </a:p>
        </p:txBody>
      </p:sp>
      <p:pic>
        <p:nvPicPr>
          <p:cNvPr id="9" name="Bild 2" descr="Creative Commons Lizenzvertrag">
            <a:extLst>
              <a:ext uri="{FF2B5EF4-FFF2-40B4-BE49-F238E27FC236}">
                <a16:creationId xmlns:a16="http://schemas.microsoft.com/office/drawing/2014/main" id="{05087527-A8FC-4E08-837E-3DC99478C46D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535368" y="6310949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436CEC60-46BB-4615-9993-62A85193C9FC}"/>
              </a:ext>
            </a:extLst>
          </p:cNvPr>
          <p:cNvSpPr txBox="1">
            <a:spLocks/>
          </p:cNvSpPr>
          <p:nvPr/>
        </p:nvSpPr>
        <p:spPr>
          <a:xfrm>
            <a:off x="3909295" y="5805635"/>
            <a:ext cx="3913632" cy="80467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0" tIns="45720" rIns="91440" bIns="45720" rtlCol="0" anchor="ctr">
            <a:normAutofit fontScale="92500" lnSpcReduction="20000"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2000" dirty="0">
                <a:solidFill>
                  <a:schemeClr val="bg1"/>
                </a:solidFill>
              </a:rPr>
              <a:t>Umsetzung der geplanten Unterrichtsreihe im Rahmen des Distanzlernens- Probleme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de-DE" smtClean="0"/>
              <a:pPr rtl="0">
                <a:spcAft>
                  <a:spcPts val="600"/>
                </a:spcAft>
              </a:pPr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Distanzlernen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195" y="2582653"/>
            <a:ext cx="4363260" cy="2553202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Das schrittweise Vorgehen bei der Erarbeitung des Buches bot sich im Distanzlernen nicht an.</a:t>
            </a:r>
          </a:p>
          <a:p>
            <a:pPr rtl="0"/>
            <a:r>
              <a:rPr lang="de-DE" dirty="0" err="1"/>
              <a:t>SuS</a:t>
            </a:r>
            <a:r>
              <a:rPr lang="de-DE" dirty="0"/>
              <a:t> nahmen z.T. nicht kontinuierlich an Videokonferenzen teil, Gruppengespräche konnten daher keine Grundlage sein</a:t>
            </a:r>
          </a:p>
          <a:p>
            <a:pPr rtl="0"/>
            <a:r>
              <a:rPr lang="de-DE" dirty="0"/>
              <a:t>Beeinflussung durch Eltern kann im Distanzlernen nur schwer eingeschätzt werden.</a:t>
            </a:r>
          </a:p>
        </p:txBody>
      </p:sp>
      <p:pic>
        <p:nvPicPr>
          <p:cNvPr id="6148" name="Picture 4" descr="Laptop, Büro, Online-Meeting, Person, Homeschooling">
            <a:extLst>
              <a:ext uri="{FF2B5EF4-FFF2-40B4-BE49-F238E27FC236}">
                <a16:creationId xmlns:a16="http://schemas.microsoft.com/office/drawing/2014/main" id="{BEF96574-0D4F-4100-8AE3-826036E9F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r="20364" b="-2"/>
          <a:stretch/>
        </p:blipFill>
        <p:spPr bwMode="auto"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pic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662EE3CF-3CEF-4710-8F71-FAF3B51B1D63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88649FB-97B0-4A25-B2F6-D62E042FED3F}"/>
              </a:ext>
            </a:extLst>
          </p:cNvPr>
          <p:cNvSpPr/>
          <p:nvPr/>
        </p:nvSpPr>
        <p:spPr>
          <a:xfrm rot="728367">
            <a:off x="6162901" y="5679406"/>
            <a:ext cx="4041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/>
              <a:t>„</a:t>
            </a:r>
            <a:r>
              <a:rPr lang="de-DE" sz="900" dirty="0">
                <a:hlinkClick r:id="rId4"/>
              </a:rPr>
              <a:t>laptop</a:t>
            </a:r>
            <a:r>
              <a:rPr lang="de-DE" sz="900" dirty="0"/>
              <a:t>“ von </a:t>
            </a:r>
            <a:r>
              <a:rPr lang="de-DE" sz="900" dirty="0">
                <a:hlinkClick r:id="rId5"/>
              </a:rPr>
              <a:t>Alexandra_Koch </a:t>
            </a:r>
            <a:r>
              <a:rPr lang="de-DE" sz="900" dirty="0"/>
              <a:t>auf </a:t>
            </a:r>
            <a:r>
              <a:rPr lang="de-DE" sz="900" dirty="0" err="1"/>
              <a:t>Pixabay</a:t>
            </a:r>
            <a:r>
              <a:rPr lang="de-DE" sz="900" dirty="0"/>
              <a:t>, lizenziert unter einer © </a:t>
            </a:r>
            <a:r>
              <a:rPr lang="de-DE" sz="900" u="sng" dirty="0" err="1">
                <a:solidFill>
                  <a:srgbClr val="636363"/>
                </a:solidFill>
                <a:hlinkClick r:id="rId6"/>
              </a:rPr>
              <a:t>Pixabay</a:t>
            </a:r>
            <a:r>
              <a:rPr lang="de-DE" sz="900" u="sng" dirty="0">
                <a:solidFill>
                  <a:srgbClr val="636363"/>
                </a:solidFill>
                <a:hlinkClick r:id="rId6"/>
              </a:rPr>
              <a:t> License</a:t>
            </a:r>
            <a:endParaRPr lang="de-DE" sz="900" dirty="0"/>
          </a:p>
        </p:txBody>
      </p:sp>
      <p:pic>
        <p:nvPicPr>
          <p:cNvPr id="9" name="Bild 2" descr="Creative Commons Lizenzvertrag">
            <a:extLst>
              <a:ext uri="{FF2B5EF4-FFF2-40B4-BE49-F238E27FC236}">
                <a16:creationId xmlns:a16="http://schemas.microsoft.com/office/drawing/2014/main" id="{5B97694E-4437-49FE-AD0A-4AC36117AFC4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535368" y="6310949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18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436CEC60-46BB-4615-9993-62A85193C9FC}"/>
              </a:ext>
            </a:extLst>
          </p:cNvPr>
          <p:cNvSpPr txBox="1">
            <a:spLocks/>
          </p:cNvSpPr>
          <p:nvPr/>
        </p:nvSpPr>
        <p:spPr>
          <a:xfrm>
            <a:off x="4081898" y="5908613"/>
            <a:ext cx="3913632" cy="80467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0" tIns="45720" rIns="91440" bIns="45720" rtlCol="0" anchor="ctr">
            <a:normAutofit fontScale="92500" lnSpcReduction="20000"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2000" dirty="0">
                <a:solidFill>
                  <a:schemeClr val="bg1"/>
                </a:solidFill>
              </a:rPr>
              <a:t>Umsetzung der geplanten Unterrichtsreihe im Rahmen des Distanzlernens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de-DE" smtClean="0"/>
              <a:pPr rtl="0">
                <a:spcAft>
                  <a:spcPts val="600"/>
                </a:spcAft>
              </a:pPr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Distanzlernen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8118" y="2750839"/>
            <a:ext cx="4363260" cy="255320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de-DE" dirty="0"/>
              <a:t>Vollständige Vorstellung des Buches per Video im Vorfeld</a:t>
            </a:r>
          </a:p>
          <a:p>
            <a:pPr marL="0" indent="0" rtl="0">
              <a:buNone/>
            </a:pPr>
            <a:endParaRPr lang="de-DE" dirty="0"/>
          </a:p>
          <a:p>
            <a:pPr marL="0" indent="0" rtl="0">
              <a:buNone/>
            </a:pPr>
            <a:r>
              <a:rPr lang="de-DE" dirty="0"/>
              <a:t>Thematisierung im Videochat und Ideensammlung zu Arbeitsauftrag 4 </a:t>
            </a:r>
          </a:p>
          <a:p>
            <a:pPr marL="0" indent="0" rtl="0">
              <a:buNone/>
            </a:pPr>
            <a:endParaRPr lang="de-DE" dirty="0"/>
          </a:p>
          <a:p>
            <a:pPr marL="0" indent="0" rtl="0">
              <a:buNone/>
            </a:pPr>
            <a:r>
              <a:rPr lang="de-DE" dirty="0"/>
              <a:t>AB 4 als Aufgabe für die Schüler/innen.</a:t>
            </a:r>
          </a:p>
        </p:txBody>
      </p:sp>
      <p:pic>
        <p:nvPicPr>
          <p:cNvPr id="6148" name="Picture 4" descr="Laptop, Büro, Online-Meeting, Person, Homeschooling">
            <a:extLst>
              <a:ext uri="{FF2B5EF4-FFF2-40B4-BE49-F238E27FC236}">
                <a16:creationId xmlns:a16="http://schemas.microsoft.com/office/drawing/2014/main" id="{BEF96574-0D4F-4100-8AE3-826036E9F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r="20364" b="-2"/>
          <a:stretch/>
        </p:blipFill>
        <p:spPr bwMode="auto"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</p:pic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662EE3CF-3CEF-4710-8F71-FAF3B51B1D63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709053-F2AE-4D4E-BABE-55F0BA4A2AC1}"/>
              </a:ext>
            </a:extLst>
          </p:cNvPr>
          <p:cNvSpPr/>
          <p:nvPr/>
        </p:nvSpPr>
        <p:spPr>
          <a:xfrm rot="728367">
            <a:off x="6162901" y="5679406"/>
            <a:ext cx="4041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/>
              <a:t>„</a:t>
            </a:r>
            <a:r>
              <a:rPr lang="de-DE" sz="900" dirty="0">
                <a:hlinkClick r:id="rId4"/>
              </a:rPr>
              <a:t>laptop</a:t>
            </a:r>
            <a:r>
              <a:rPr lang="de-DE" sz="900" dirty="0"/>
              <a:t>“ von </a:t>
            </a:r>
            <a:r>
              <a:rPr lang="de-DE" sz="900" dirty="0">
                <a:hlinkClick r:id="rId5"/>
              </a:rPr>
              <a:t>Alexandra_Koch </a:t>
            </a:r>
            <a:r>
              <a:rPr lang="de-DE" sz="900" dirty="0"/>
              <a:t>auf </a:t>
            </a:r>
            <a:r>
              <a:rPr lang="de-DE" sz="900" dirty="0" err="1"/>
              <a:t>Pixabay</a:t>
            </a:r>
            <a:r>
              <a:rPr lang="de-DE" sz="900" dirty="0"/>
              <a:t>, lizenziert unter einer © </a:t>
            </a:r>
            <a:r>
              <a:rPr lang="de-DE" sz="900" u="sng" dirty="0" err="1">
                <a:solidFill>
                  <a:srgbClr val="636363"/>
                </a:solidFill>
                <a:hlinkClick r:id="rId6"/>
              </a:rPr>
              <a:t>Pixabay</a:t>
            </a:r>
            <a:r>
              <a:rPr lang="de-DE" sz="900" u="sng" dirty="0">
                <a:solidFill>
                  <a:srgbClr val="636363"/>
                </a:solidFill>
                <a:hlinkClick r:id="rId6"/>
              </a:rPr>
              <a:t> License</a:t>
            </a:r>
            <a:endParaRPr lang="de-DE" sz="900" dirty="0"/>
          </a:p>
        </p:txBody>
      </p:sp>
      <p:pic>
        <p:nvPicPr>
          <p:cNvPr id="13" name="Bild 2" descr="Creative Commons Lizenzvertrag">
            <a:extLst>
              <a:ext uri="{FF2B5EF4-FFF2-40B4-BE49-F238E27FC236}">
                <a16:creationId xmlns:a16="http://schemas.microsoft.com/office/drawing/2014/main" id="{EC0A6A06-673C-4276-B0D8-FAD206A3BECC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535368" y="6310949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09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de-DE" smtClean="0"/>
              <a:pPr rtl="0">
                <a:spcAft>
                  <a:spcPts val="600"/>
                </a:spcAft>
              </a:pPr>
              <a:t>13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06063" y="75884"/>
            <a:ext cx="4391191" cy="1325563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Arbeitsergebnisse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F3EC468-82CE-45AE-83B7-6FEC421BA4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4978" y="1881847"/>
            <a:ext cx="5181600" cy="3886200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C9B7BA6-B45D-4824-A06B-113126D6C6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73863" y="2322910"/>
            <a:ext cx="3978275" cy="2983706"/>
          </a:xfrm>
        </p:spPr>
      </p:pic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662EE3CF-3CEF-4710-8F71-FAF3B51B1D63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A11645-FC47-4FF0-83F3-4CCD36DE4AA0}"/>
              </a:ext>
            </a:extLst>
          </p:cNvPr>
          <p:cNvSpPr txBox="1"/>
          <p:nvPr/>
        </p:nvSpPr>
        <p:spPr>
          <a:xfrm>
            <a:off x="6765132" y="842963"/>
            <a:ext cx="482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Ausgewählte Ergebnisse zur Aufgabe der Klassen 2a/ 2b im Februar 2021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ACABE19-8375-473C-9108-1763080C3E4C}"/>
              </a:ext>
            </a:extLst>
          </p:cNvPr>
          <p:cNvSpPr/>
          <p:nvPr/>
        </p:nvSpPr>
        <p:spPr>
          <a:xfrm>
            <a:off x="8112544" y="5075784"/>
            <a:ext cx="28103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Foto von Mirja </a:t>
            </a:r>
            <a:r>
              <a:rPr lang="de-DE" sz="900" dirty="0" err="1"/>
              <a:t>Wegholz</a:t>
            </a:r>
            <a:r>
              <a:rPr lang="de-DE" sz="900" dirty="0"/>
              <a:t>, </a:t>
            </a:r>
            <a:r>
              <a:rPr lang="de-DE" sz="900" dirty="0">
                <a:hlinkClick r:id="rId5"/>
              </a:rPr>
              <a:t>lizenziert unter CC BY-SA 4.0</a:t>
            </a:r>
            <a:endParaRPr lang="de-DE" sz="9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41A70B5-20C1-4C7B-8C65-14CC0B703D55}"/>
              </a:ext>
            </a:extLst>
          </p:cNvPr>
          <p:cNvSpPr/>
          <p:nvPr/>
        </p:nvSpPr>
        <p:spPr>
          <a:xfrm>
            <a:off x="3473043" y="5537215"/>
            <a:ext cx="28103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Foto von Mirja </a:t>
            </a:r>
            <a:r>
              <a:rPr lang="de-DE" sz="900" dirty="0" err="1"/>
              <a:t>Wegholz</a:t>
            </a:r>
            <a:r>
              <a:rPr lang="de-DE" sz="900" dirty="0"/>
              <a:t>, </a:t>
            </a:r>
            <a:r>
              <a:rPr lang="de-DE" sz="900" dirty="0">
                <a:hlinkClick r:id="rId5"/>
              </a:rPr>
              <a:t>lizenziert unter CC BY-SA 4.0</a:t>
            </a:r>
            <a:endParaRPr lang="de-DE" sz="900" dirty="0"/>
          </a:p>
        </p:txBody>
      </p:sp>
      <p:pic>
        <p:nvPicPr>
          <p:cNvPr id="12" name="Bild 2" descr="Creative Commons Lizenzvertrag">
            <a:extLst>
              <a:ext uri="{FF2B5EF4-FFF2-40B4-BE49-F238E27FC236}">
                <a16:creationId xmlns:a16="http://schemas.microsoft.com/office/drawing/2014/main" id="{D9FABF2A-C288-4EE7-B800-3350E0EACC42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535368" y="6290300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37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de-DE" smtClean="0"/>
              <a:pPr rtl="0">
                <a:spcAft>
                  <a:spcPts val="600"/>
                </a:spcAft>
              </a:pPr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06063" y="75884"/>
            <a:ext cx="4391191" cy="1325563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Arbeitsergebnisse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DFAD729-AAAF-45EA-B3B1-4170413050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>
            <a:off x="6546841" y="925227"/>
            <a:ext cx="5487789" cy="4115842"/>
          </a:xfrm>
        </p:spPr>
      </p:pic>
      <p:pic>
        <p:nvPicPr>
          <p:cNvPr id="9" name="Inhalts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06073C9-0265-498F-89D4-90E5BF25B3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457470" y="2042343"/>
            <a:ext cx="3975100" cy="2981325"/>
          </a:xfrm>
        </p:spPr>
      </p:pic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662EE3CF-3CEF-4710-8F71-FAF3B51B1D63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798E363-E317-482D-B1A0-78B2C3897823}"/>
              </a:ext>
            </a:extLst>
          </p:cNvPr>
          <p:cNvSpPr/>
          <p:nvPr/>
        </p:nvSpPr>
        <p:spPr>
          <a:xfrm>
            <a:off x="3730528" y="4792836"/>
            <a:ext cx="27020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Foto von Mirja </a:t>
            </a:r>
            <a:r>
              <a:rPr lang="de-DE" sz="900" dirty="0" err="1"/>
              <a:t>Wegholz</a:t>
            </a:r>
            <a:r>
              <a:rPr lang="de-DE" sz="900" dirty="0"/>
              <a:t>, </a:t>
            </a:r>
            <a:r>
              <a:rPr lang="de-DE" sz="900" dirty="0">
                <a:hlinkClick r:id="rId5"/>
              </a:rPr>
              <a:t>lizenziert unter CC BY-SA 4.0</a:t>
            </a:r>
            <a:endParaRPr lang="de-DE" sz="9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1936442-22D8-4953-B58C-5685EA507E53}"/>
              </a:ext>
            </a:extLst>
          </p:cNvPr>
          <p:cNvSpPr/>
          <p:nvPr/>
        </p:nvSpPr>
        <p:spPr>
          <a:xfrm>
            <a:off x="8514826" y="5490186"/>
            <a:ext cx="28338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Foto von Mirja </a:t>
            </a:r>
            <a:r>
              <a:rPr lang="de-DE" sz="900" dirty="0" err="1"/>
              <a:t>Wegholz</a:t>
            </a:r>
            <a:r>
              <a:rPr lang="de-DE" sz="900" dirty="0"/>
              <a:t>, </a:t>
            </a:r>
            <a:r>
              <a:rPr lang="de-DE" sz="900" dirty="0">
                <a:hlinkClick r:id="rId5"/>
              </a:rPr>
              <a:t>lizenziert unter CC BY-SA 4.0</a:t>
            </a:r>
            <a:endParaRPr lang="de-DE" sz="900" dirty="0"/>
          </a:p>
        </p:txBody>
      </p:sp>
      <p:pic>
        <p:nvPicPr>
          <p:cNvPr id="12" name="Bild 2" descr="Creative Commons Lizenzvertrag">
            <a:extLst>
              <a:ext uri="{FF2B5EF4-FFF2-40B4-BE49-F238E27FC236}">
                <a16:creationId xmlns:a16="http://schemas.microsoft.com/office/drawing/2014/main" id="{548DF3D1-9FA5-4BD8-94F8-520B4D06B2A0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535368" y="6310949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93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de-DE" smtClean="0"/>
              <a:pPr rtl="0">
                <a:spcAft>
                  <a:spcPts val="600"/>
                </a:spcAft>
              </a:pPr>
              <a:t>15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06063" y="75884"/>
            <a:ext cx="4391191" cy="1325563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Arbeitsergebnisse</a:t>
            </a:r>
          </a:p>
        </p:txBody>
      </p:sp>
      <p:pic>
        <p:nvPicPr>
          <p:cNvPr id="9" name="Inhaltsplatzhalter 8" descr="Ein Bild, das Text, Quittung enthält.&#10;&#10;Automatisch generierte Beschreibung">
            <a:extLst>
              <a:ext uri="{FF2B5EF4-FFF2-40B4-BE49-F238E27FC236}">
                <a16:creationId xmlns:a16="http://schemas.microsoft.com/office/drawing/2014/main" id="{6592D5D4-994C-4CC8-A6F3-10CCEF2AE1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31824" y="2193885"/>
            <a:ext cx="3978275" cy="2983706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E8210F2-AADA-4180-9BC0-CB33B4EA2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5400000">
            <a:off x="6574733" y="929001"/>
            <a:ext cx="5571315" cy="4178486"/>
          </a:xfrm>
        </p:spPr>
      </p:pic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662EE3CF-3CEF-4710-8F71-FAF3B51B1D63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FCB97A-CC4A-4A77-B19F-6043B3E499FB}"/>
              </a:ext>
            </a:extLst>
          </p:cNvPr>
          <p:cNvSpPr/>
          <p:nvPr/>
        </p:nvSpPr>
        <p:spPr>
          <a:xfrm>
            <a:off x="3691156" y="4946759"/>
            <a:ext cx="26732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Foto von Mirja </a:t>
            </a:r>
            <a:r>
              <a:rPr lang="de-DE" sz="900" dirty="0" err="1"/>
              <a:t>Wegholz</a:t>
            </a:r>
            <a:r>
              <a:rPr lang="de-DE" sz="900" dirty="0"/>
              <a:t>, </a:t>
            </a:r>
            <a:r>
              <a:rPr lang="de-DE" sz="900" dirty="0">
                <a:hlinkClick r:id="rId5"/>
              </a:rPr>
              <a:t>lizenziert unter CC BY-SA 4.0</a:t>
            </a:r>
            <a:endParaRPr lang="de-DE" sz="9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93B526D-8F32-45FB-B60B-1650DA02A525}"/>
              </a:ext>
            </a:extLst>
          </p:cNvPr>
          <p:cNvSpPr/>
          <p:nvPr/>
        </p:nvSpPr>
        <p:spPr>
          <a:xfrm>
            <a:off x="8841202" y="5573070"/>
            <a:ext cx="27185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Foto von Mirja </a:t>
            </a:r>
            <a:r>
              <a:rPr lang="de-DE" sz="900" dirty="0" err="1"/>
              <a:t>Wegholz</a:t>
            </a:r>
            <a:r>
              <a:rPr lang="de-DE" sz="900" dirty="0"/>
              <a:t>, </a:t>
            </a:r>
            <a:r>
              <a:rPr lang="de-DE" sz="900" dirty="0">
                <a:hlinkClick r:id="rId5"/>
              </a:rPr>
              <a:t>lizenziert unter CC BY-SA 4.0</a:t>
            </a:r>
            <a:endParaRPr lang="de-DE" sz="900" dirty="0"/>
          </a:p>
        </p:txBody>
      </p:sp>
      <p:pic>
        <p:nvPicPr>
          <p:cNvPr id="12" name="Bild 2" descr="Creative Commons Lizenzvertrag">
            <a:extLst>
              <a:ext uri="{FF2B5EF4-FFF2-40B4-BE49-F238E27FC236}">
                <a16:creationId xmlns:a16="http://schemas.microsoft.com/office/drawing/2014/main" id="{6FFCC728-2174-4F83-84E7-40EB44462191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535368" y="6310949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46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1">
            <a:extLst>
              <a:ext uri="{FF2B5EF4-FFF2-40B4-BE49-F238E27FC236}">
                <a16:creationId xmlns:a16="http://schemas.microsoft.com/office/drawing/2014/main" id="{4DFA6C2B-A8E9-4215-9338-7C04D583C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2442380"/>
            <a:ext cx="4147312" cy="804672"/>
          </a:xfrm>
        </p:spPr>
        <p:txBody>
          <a:bodyPr/>
          <a:lstStyle/>
          <a:p>
            <a:r>
              <a:rPr lang="en-US" dirty="0" err="1"/>
              <a:t>Reihenplanung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Somme-</a:t>
            </a:r>
            <a:r>
              <a:rPr lang="en-US" dirty="0" err="1"/>
              <a:t>Schuljahr</a:t>
            </a:r>
            <a:r>
              <a:rPr lang="en-US" dirty="0"/>
              <a:t> 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865600" cy="365125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  <a:endParaRPr lang="de-DE" sz="900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2" y="5945824"/>
            <a:ext cx="7920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de-DE" smtClean="0"/>
              <a:pPr rtl="0">
                <a:spcAft>
                  <a:spcPts val="600"/>
                </a:spcAft>
              </a:pPr>
              <a:t>2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So war es geplant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BC2DFDC7-0433-4ED2-BC00-30D47E5CF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49" y="3392622"/>
            <a:ext cx="4292991" cy="224948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Geplant</a:t>
            </a:r>
            <a:r>
              <a:rPr lang="en-US" dirty="0"/>
              <a:t> war die </a:t>
            </a:r>
            <a:r>
              <a:rPr lang="en-US" dirty="0" err="1"/>
              <a:t>Durchführung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Reihe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kreativen</a:t>
            </a:r>
            <a:r>
              <a:rPr lang="en-US" dirty="0"/>
              <a:t> </a:t>
            </a:r>
            <a:r>
              <a:rPr lang="en-US" dirty="0" err="1"/>
              <a:t>Schreiben</a:t>
            </a:r>
            <a:r>
              <a:rPr lang="en-US" dirty="0"/>
              <a:t> auf </a:t>
            </a:r>
            <a:r>
              <a:rPr lang="en-US" dirty="0" err="1"/>
              <a:t>Grundlage</a:t>
            </a:r>
            <a:r>
              <a:rPr lang="en-US" dirty="0"/>
              <a:t> des </a:t>
            </a:r>
            <a:r>
              <a:rPr lang="en-US" dirty="0" err="1"/>
              <a:t>Bilderbuches</a:t>
            </a:r>
            <a:r>
              <a:rPr lang="en-US" dirty="0"/>
              <a:t> </a:t>
            </a:r>
            <a:r>
              <a:rPr lang="en-US" i="1" dirty="0"/>
              <a:t>“</a:t>
            </a:r>
            <a:r>
              <a:rPr lang="en-US" i="1" dirty="0" err="1"/>
              <a:t>Mücke</a:t>
            </a:r>
            <a:r>
              <a:rPr lang="en-US" i="1" dirty="0"/>
              <a:t> und Agathe </a:t>
            </a:r>
            <a:r>
              <a:rPr lang="en-US" dirty="0"/>
              <a:t>von Salah </a:t>
            </a:r>
            <a:r>
              <a:rPr lang="en-US" dirty="0" err="1"/>
              <a:t>Naoura</a:t>
            </a:r>
            <a:r>
              <a:rPr lang="en-US" dirty="0"/>
              <a:t> und Stefanie </a:t>
            </a:r>
            <a:r>
              <a:rPr lang="en-US" dirty="0" err="1"/>
              <a:t>Jeschke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Das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bietet</a:t>
            </a:r>
            <a:r>
              <a:rPr lang="en-US" dirty="0"/>
              <a:t> 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Anknüpfungspunkte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Auseinandersetzung</a:t>
            </a:r>
            <a:r>
              <a:rPr lang="en-US" dirty="0"/>
              <a:t>:</a:t>
            </a:r>
          </a:p>
        </p:txBody>
      </p:sp>
      <p:pic>
        <p:nvPicPr>
          <p:cNvPr id="2052" name="Picture 4" descr="Studenten, Lernen, Kinder, Anzahl, Mathematik">
            <a:extLst>
              <a:ext uri="{FF2B5EF4-FFF2-40B4-BE49-F238E27FC236}">
                <a16:creationId xmlns:a16="http://schemas.microsoft.com/office/drawing/2014/main" id="{A0E03C3E-AC44-43FC-9DAC-531A56859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63799"/>
          <a:stretch/>
        </p:blipFill>
        <p:spPr bwMode="auto"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476B00E-C3FC-4BE7-A021-44036C51B50C}"/>
              </a:ext>
            </a:extLst>
          </p:cNvPr>
          <p:cNvSpPr/>
          <p:nvPr/>
        </p:nvSpPr>
        <p:spPr>
          <a:xfrm rot="707108">
            <a:off x="5757243" y="5559599"/>
            <a:ext cx="4466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Dieses Bild „Schreibende Kinder“ von Mirja </a:t>
            </a:r>
            <a:r>
              <a:rPr lang="de-DE" sz="900" dirty="0" err="1"/>
              <a:t>Wegholz</a:t>
            </a:r>
            <a:r>
              <a:rPr lang="de-DE" sz="900" dirty="0"/>
              <a:t>, </a:t>
            </a:r>
            <a:r>
              <a:rPr lang="de-DE" sz="900" dirty="0">
                <a:hlinkClick r:id="rId4"/>
              </a:rPr>
              <a:t>CC BY-SA 4.0</a:t>
            </a:r>
            <a:r>
              <a:rPr lang="de-DE" sz="900" dirty="0"/>
              <a:t>, ist ein Derivat von „</a:t>
            </a:r>
            <a:r>
              <a:rPr lang="de-DE" sz="900" dirty="0">
                <a:hlinkClick r:id="rId5"/>
              </a:rPr>
              <a:t>students</a:t>
            </a:r>
            <a:r>
              <a:rPr lang="de-DE" sz="900" dirty="0"/>
              <a:t>“ von Gerd Altmann auf </a:t>
            </a:r>
            <a:r>
              <a:rPr lang="de-DE" sz="900" dirty="0" err="1"/>
              <a:t>Pixabay</a:t>
            </a:r>
            <a:r>
              <a:rPr lang="de-DE" sz="900" dirty="0"/>
              <a:t>, lizenziert unter einer </a:t>
            </a:r>
            <a:r>
              <a:rPr lang="de-DE" sz="900" dirty="0">
                <a:hlinkClick r:id="rId6"/>
              </a:rPr>
              <a:t>Pixaby License</a:t>
            </a:r>
            <a:r>
              <a:rPr lang="de-DE" sz="900" dirty="0"/>
              <a:t>.  </a:t>
            </a:r>
          </a:p>
        </p:txBody>
      </p:sp>
      <p:pic>
        <p:nvPicPr>
          <p:cNvPr id="10" name="Bild 2" descr="Creative Commons Lizenzvertrag">
            <a:extLst>
              <a:ext uri="{FF2B5EF4-FFF2-40B4-BE49-F238E27FC236}">
                <a16:creationId xmlns:a16="http://schemas.microsoft.com/office/drawing/2014/main" id="{6E9BFF95-81AD-4D3C-8B10-C774E5C156BB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911225" y="6310949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DE9BC-46FF-4612-94B5-ABB4C44C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1" y="5382175"/>
            <a:ext cx="4191683" cy="832104"/>
          </a:xfrm>
        </p:spPr>
        <p:txBody>
          <a:bodyPr/>
          <a:lstStyle/>
          <a:p>
            <a:r>
              <a:rPr lang="de-DE" dirty="0"/>
              <a:t>Unterrichtsreihe (Präsenzunterricht)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B95C3D-6E67-49AB-8803-6500BF10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de-DE" noProof="0" smtClean="0"/>
              <a:t>3</a:t>
            </a:fld>
            <a:endParaRPr lang="de-DE" noProof="0"/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D6E5DC1F-EA7A-412A-853C-162994FE81CB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6358CD-BCB4-42D3-8AC8-D26A2C72E3FB}"/>
              </a:ext>
            </a:extLst>
          </p:cNvPr>
          <p:cNvSpPr txBox="1"/>
          <p:nvPr/>
        </p:nvSpPr>
        <p:spPr>
          <a:xfrm>
            <a:off x="1363081" y="643721"/>
            <a:ext cx="10045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Zum Einstieg (Klappentext zu dem Bilderbuch </a:t>
            </a:r>
            <a:r>
              <a:rPr lang="de-DE" b="1" i="1" dirty="0"/>
              <a:t>Mücke und Agathe)</a:t>
            </a:r>
            <a:endParaRPr lang="de-DE" b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Mücke ist ein Vampir. Doch er mag weder Dunkelheit noch Blutwurst! Und das ist noch nicht alles: Seit er die Kuh Agathe kennengelernt hat, trinkt er am liebsten Milch und fliegt im Sonnenschein umher.</a:t>
            </a:r>
          </a:p>
          <a:p>
            <a:r>
              <a:rPr lang="de-DE" dirty="0"/>
              <a:t>Seine Eltern sind verzweifelt! Für Mücke hingegen ist der Fall klar: Er ist eben ein Tagvampir. Und auch Agathe ist anders als ihre Artgenossin. Sie träumt von Sahnetorte statt von grünem Gras. Die besten Voraussetzungen, um gemeinsam etwas Neues zu wagen.</a:t>
            </a:r>
          </a:p>
        </p:txBody>
      </p:sp>
      <p:pic>
        <p:nvPicPr>
          <p:cNvPr id="6" name="Bild 2" descr="Creative Commons Lizenzvertrag">
            <a:extLst>
              <a:ext uri="{FF2B5EF4-FFF2-40B4-BE49-F238E27FC236}">
                <a16:creationId xmlns:a16="http://schemas.microsoft.com/office/drawing/2014/main" id="{2EE12A96-5491-4BB4-BC2F-B810C0148018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24881" y="6290300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42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59" y="5382175"/>
            <a:ext cx="4388989" cy="822281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Unterrichtsreihe (Präsenzunterricht)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E611CCFE-A1C8-4E0A-9C27-664E003235AF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771D79-5727-41A3-A663-6E2E26A09E8A}"/>
              </a:ext>
            </a:extLst>
          </p:cNvPr>
          <p:cNvSpPr txBox="1"/>
          <p:nvPr/>
        </p:nvSpPr>
        <p:spPr>
          <a:xfrm>
            <a:off x="1308022" y="456252"/>
            <a:ext cx="95759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Skizze der geplanten Unterrichtsreihe (Ende 1.Schuljahr)</a:t>
            </a:r>
          </a:p>
          <a:p>
            <a:endParaRPr lang="de-DE" dirty="0"/>
          </a:p>
          <a:p>
            <a:r>
              <a:rPr lang="de-DE" u="sng" dirty="0"/>
              <a:t>Ziel der Unterrichtsreihe: </a:t>
            </a:r>
          </a:p>
          <a:p>
            <a:r>
              <a:rPr lang="de-DE" dirty="0"/>
              <a:t>Die Schüler/innen lernen Salah </a:t>
            </a:r>
            <a:r>
              <a:rPr lang="de-DE" dirty="0" err="1"/>
              <a:t>Naouras</a:t>
            </a:r>
            <a:r>
              <a:rPr lang="de-DE" dirty="0"/>
              <a:t> Bilderbuch </a:t>
            </a:r>
            <a:r>
              <a:rPr lang="de-DE" i="1" dirty="0"/>
              <a:t>Mücke und Agathe </a:t>
            </a:r>
            <a:r>
              <a:rPr lang="de-DE" dirty="0"/>
              <a:t>kennen und setzen sich kreativ mit den Inhalten auseinander.</a:t>
            </a:r>
          </a:p>
          <a:p>
            <a:endParaRPr lang="de-DE" dirty="0"/>
          </a:p>
          <a:p>
            <a:r>
              <a:rPr lang="de-DE" u="sng" dirty="0"/>
              <a:t>Weitere Ziele der Unterrichtsreihe: </a:t>
            </a:r>
          </a:p>
          <a:p>
            <a:r>
              <a:rPr lang="de-DE" dirty="0"/>
              <a:t>Die Schülerinnen und Schüler (</a:t>
            </a:r>
            <a:r>
              <a:rPr lang="de-DE" dirty="0" err="1"/>
              <a:t>SuS</a:t>
            </a:r>
            <a:r>
              <a:rPr lang="de-DE" dirty="0"/>
              <a:t>) üben das kreative Schreiben. Dazu sammeln sie Schreibideen und setzen diese um. Die </a:t>
            </a:r>
            <a:r>
              <a:rPr lang="de-DE" dirty="0" err="1"/>
              <a:t>SuS</a:t>
            </a:r>
            <a:r>
              <a:rPr lang="de-DE" dirty="0"/>
              <a:t> lernen Tabellen als Form der Gegenüberstellung von Informationen kennen, um sich mit literarischen Figuren und Motiven auseinanderzusetzen</a:t>
            </a:r>
          </a:p>
          <a:p>
            <a:endParaRPr lang="de-DE" dirty="0"/>
          </a:p>
          <a:p>
            <a:r>
              <a:rPr lang="de-DE" u="sng" dirty="0"/>
              <a:t>Fächerübergreifende Ideen: </a:t>
            </a:r>
          </a:p>
          <a:p>
            <a:r>
              <a:rPr lang="de-DE" dirty="0"/>
              <a:t>Musik/Sport: „Lied ‚Die Kuh‘ von Fredrik Vahle kennenlernen und einen Tanz dazu entwickeln</a:t>
            </a:r>
          </a:p>
          <a:p>
            <a:r>
              <a:rPr lang="de-DE" dirty="0"/>
              <a:t>Englisch: Farm </a:t>
            </a:r>
            <a:r>
              <a:rPr lang="de-DE" dirty="0" err="1"/>
              <a:t>animals</a:t>
            </a:r>
            <a:endParaRPr lang="de-DE" dirty="0"/>
          </a:p>
          <a:p>
            <a:r>
              <a:rPr lang="de-DE" dirty="0"/>
              <a:t>Kunst: Agathes Bäckerei im Schuhkarton- Gestaltungsaufgabe mit freier Materialwahl</a:t>
            </a:r>
          </a:p>
          <a:p>
            <a:r>
              <a:rPr lang="de-DE" dirty="0"/>
              <a:t>Religion: Thema Freundschaft/ Anders sein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Bild 2" descr="Creative Commons Lizenzvertrag">
            <a:extLst>
              <a:ext uri="{FF2B5EF4-FFF2-40B4-BE49-F238E27FC236}">
                <a16:creationId xmlns:a16="http://schemas.microsoft.com/office/drawing/2014/main" id="{E4DE543E-D5EA-496D-BB44-53C5994A6478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538465" y="6310949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59" y="5382175"/>
            <a:ext cx="4388989" cy="822281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Unterrichtsreihe (Präsenzunterricht)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E611CCFE-A1C8-4E0A-9C27-664E003235AF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771D79-5727-41A3-A663-6E2E26A09E8A}"/>
              </a:ext>
            </a:extLst>
          </p:cNvPr>
          <p:cNvSpPr txBox="1"/>
          <p:nvPr/>
        </p:nvSpPr>
        <p:spPr>
          <a:xfrm>
            <a:off x="1166842" y="790983"/>
            <a:ext cx="9575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1.Einheit (S.1-4)</a:t>
            </a:r>
          </a:p>
          <a:p>
            <a:endParaRPr lang="de-DE" dirty="0"/>
          </a:p>
          <a:p>
            <a:r>
              <a:rPr lang="de-DE" dirty="0"/>
              <a:t>Kennenlernen des Autors, Ankündigung, dass wir ihn bei einer Lesung kennenlernen und unsere Arbeitsergebnisse ausstellen werden (Aufbau einer Schreibmotivation)</a:t>
            </a:r>
          </a:p>
          <a:p>
            <a:endParaRPr lang="de-DE" dirty="0"/>
          </a:p>
          <a:p>
            <a:r>
              <a:rPr lang="de-DE" dirty="0"/>
              <a:t>Kennenlernen der Vampirfamilie </a:t>
            </a:r>
            <a:r>
              <a:rPr lang="de-DE" dirty="0" err="1"/>
              <a:t>Schaurich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Arbeitsauftrag 1 </a:t>
            </a:r>
            <a:r>
              <a:rPr lang="de-DE" dirty="0"/>
              <a:t>zur Sicherung des Inhalts mit folgenden Fragen:</a:t>
            </a:r>
          </a:p>
          <a:p>
            <a:endParaRPr lang="de-DE" dirty="0"/>
          </a:p>
          <a:p>
            <a:r>
              <a:rPr lang="de-DE" b="1" i="1" dirty="0"/>
              <a:t>Woher hat Mücke seinen Namen?</a:t>
            </a:r>
          </a:p>
          <a:p>
            <a:endParaRPr lang="de-DE" b="1" i="1" dirty="0"/>
          </a:p>
          <a:p>
            <a:r>
              <a:rPr lang="de-DE" b="1" i="1" dirty="0"/>
              <a:t>Wer gehört zu Familie </a:t>
            </a:r>
            <a:r>
              <a:rPr lang="de-DE" b="1" i="1" dirty="0" err="1"/>
              <a:t>Schaurich</a:t>
            </a:r>
            <a:r>
              <a:rPr lang="de-DE" b="1" i="1" dirty="0"/>
              <a:t>?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Bild 2" descr="Creative Commons Lizenzvertrag">
            <a:extLst>
              <a:ext uri="{FF2B5EF4-FFF2-40B4-BE49-F238E27FC236}">
                <a16:creationId xmlns:a16="http://schemas.microsoft.com/office/drawing/2014/main" id="{6F12E3C5-C74D-4310-B9AA-B64BD91442F5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521110" y="6290300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38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59" y="5382175"/>
            <a:ext cx="4388989" cy="822281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Unterrichtsreihe (Präsenzunterricht)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E611CCFE-A1C8-4E0A-9C27-664E003235AF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771D79-5727-41A3-A663-6E2E26A09E8A}"/>
              </a:ext>
            </a:extLst>
          </p:cNvPr>
          <p:cNvSpPr txBox="1"/>
          <p:nvPr/>
        </p:nvSpPr>
        <p:spPr>
          <a:xfrm>
            <a:off x="1166842" y="790983"/>
            <a:ext cx="51553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2.Einheit (S.5-8)</a:t>
            </a:r>
          </a:p>
          <a:p>
            <a:endParaRPr lang="de-DE" dirty="0"/>
          </a:p>
          <a:p>
            <a:r>
              <a:rPr lang="de-DE" dirty="0"/>
              <a:t>Vorwissen abfragen: Was ist ein Vampir? Was tut ein Vampir?</a:t>
            </a:r>
          </a:p>
          <a:p>
            <a:endParaRPr lang="de-DE" dirty="0"/>
          </a:p>
          <a:p>
            <a:r>
              <a:rPr lang="de-DE" dirty="0"/>
              <a:t>Kennenlernen der „Besonderheiten von </a:t>
            </a:r>
            <a:r>
              <a:rPr lang="de-DE" b="1" i="1" dirty="0"/>
              <a:t>Vampir</a:t>
            </a:r>
            <a:r>
              <a:rPr lang="de-DE" b="1" dirty="0"/>
              <a:t> </a:t>
            </a:r>
            <a:r>
              <a:rPr lang="de-DE" b="1" i="1" dirty="0"/>
              <a:t>Mücke</a:t>
            </a:r>
          </a:p>
          <a:p>
            <a:endParaRPr lang="de-DE" dirty="0"/>
          </a:p>
          <a:p>
            <a:r>
              <a:rPr lang="de-DE" b="1" dirty="0" err="1"/>
              <a:t>Arbeitsautrag</a:t>
            </a:r>
            <a:r>
              <a:rPr lang="de-DE" b="1" dirty="0"/>
              <a:t> 2 </a:t>
            </a:r>
            <a:r>
              <a:rPr lang="de-DE" dirty="0"/>
              <a:t>zur Sicherung des Inhalts, Kennenlernen der Textform ‚Tabelle‘ zur Gegenüberstellung gegensätzlicher Positionen und Figurenmerkmale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2796587-1E29-4677-928C-038551768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3295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A75D5EBE-09F9-451C-84EE-47D66290C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10856"/>
              </p:ext>
            </p:extLst>
          </p:nvPr>
        </p:nvGraphicFramePr>
        <p:xfrm>
          <a:off x="7425487" y="2276319"/>
          <a:ext cx="3957320" cy="1411478"/>
        </p:xfrm>
        <a:graphic>
          <a:graphicData uri="http://schemas.openxmlformats.org/drawingml/2006/table">
            <a:tbl>
              <a:tblPr firstRow="1" firstCol="1" bandRow="1"/>
              <a:tblGrid>
                <a:gridCol w="2067560">
                  <a:extLst>
                    <a:ext uri="{9D8B030D-6E8A-4147-A177-3AD203B41FA5}">
                      <a16:colId xmlns:a16="http://schemas.microsoft.com/office/drawing/2014/main" val="1802419173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981004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 machen </a:t>
                      </a:r>
                      <a:r>
                        <a:rPr lang="de-DE" sz="1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Vampire</a:t>
                      </a: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gern…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 macht </a:t>
                      </a:r>
                      <a:r>
                        <a:rPr lang="de-DE" sz="1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Mücke</a:t>
                      </a: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gern…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800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1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612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884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428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790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123852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44B08700-E811-48CC-883B-061BB753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3295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" name="Bild 2" descr="Creative Commons Lizenzvertrag">
            <a:extLst>
              <a:ext uri="{FF2B5EF4-FFF2-40B4-BE49-F238E27FC236}">
                <a16:creationId xmlns:a16="http://schemas.microsoft.com/office/drawing/2014/main" id="{75957ACE-67D2-418D-A747-4579335CC9B8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535368" y="6310949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73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59" y="5382175"/>
            <a:ext cx="4388989" cy="822281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Unterrichtsreihe (Präsenzunterricht)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E611CCFE-A1C8-4E0A-9C27-664E003235AF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771D79-5727-41A3-A663-6E2E26A09E8A}"/>
              </a:ext>
            </a:extLst>
          </p:cNvPr>
          <p:cNvSpPr txBox="1"/>
          <p:nvPr/>
        </p:nvSpPr>
        <p:spPr>
          <a:xfrm>
            <a:off x="1002137" y="790037"/>
            <a:ext cx="95759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3.Einheit (S.9-12)</a:t>
            </a:r>
          </a:p>
          <a:p>
            <a:endParaRPr lang="de-DE" dirty="0"/>
          </a:p>
          <a:p>
            <a:r>
              <a:rPr lang="de-DE" dirty="0"/>
              <a:t>Unterrichtsgespräch: Was machst du tagsüber gerne? Was sind deine Hobbies? Was würdest du Vampir Mücke am Tag zeigen?</a:t>
            </a:r>
          </a:p>
          <a:p>
            <a:endParaRPr lang="de-DE" dirty="0"/>
          </a:p>
          <a:p>
            <a:r>
              <a:rPr lang="de-DE" dirty="0"/>
              <a:t>Sammeln von Schreibideen, ggf. Wortfeldsammlung vor der Schreibphase.</a:t>
            </a:r>
          </a:p>
          <a:p>
            <a:endParaRPr lang="de-DE" dirty="0"/>
          </a:p>
          <a:p>
            <a:r>
              <a:rPr lang="de-DE" b="1" dirty="0"/>
              <a:t>Arbeitsauftrag 3 </a:t>
            </a:r>
            <a:r>
              <a:rPr lang="de-DE" dirty="0"/>
              <a:t>zur kreativen Auseinandersetzung mit dem Gehörten: </a:t>
            </a:r>
          </a:p>
          <a:p>
            <a:r>
              <a:rPr lang="de-DE" dirty="0"/>
              <a:t>Die Kinder verschriftlichen eigene Ideen, was Mücke tagsüber erleben könnte.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Bild 2" descr="Creative Commons Lizenzvertrag">
            <a:extLst>
              <a:ext uri="{FF2B5EF4-FFF2-40B4-BE49-F238E27FC236}">
                <a16:creationId xmlns:a16="http://schemas.microsoft.com/office/drawing/2014/main" id="{0E953BAD-9285-4636-AE38-3B0199839E69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535368" y="6310949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67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59" y="5382175"/>
            <a:ext cx="4388989" cy="822281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Unterrichtsreihe (Präsenzunterricht)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E611CCFE-A1C8-4E0A-9C27-664E003235AF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771D79-5727-41A3-A663-6E2E26A09E8A}"/>
              </a:ext>
            </a:extLst>
          </p:cNvPr>
          <p:cNvSpPr txBox="1"/>
          <p:nvPr/>
        </p:nvSpPr>
        <p:spPr>
          <a:xfrm>
            <a:off x="1166842" y="790983"/>
            <a:ext cx="62819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4.Einheit (S.13-Ende)</a:t>
            </a:r>
          </a:p>
          <a:p>
            <a:endParaRPr lang="de-DE" b="1" dirty="0"/>
          </a:p>
          <a:p>
            <a:r>
              <a:rPr lang="de-DE" dirty="0"/>
              <a:t>Die Kinder werden mit der überraschenden Wendung ‚eine Kuh als Bäckermeisterin‘ konfrontiert und äußern sich spontan. Sie entwickeln eigene Ideen, wie die Geschichte enden könnte </a:t>
            </a:r>
            <a:r>
              <a:rPr lang="de-DE" dirty="0" err="1"/>
              <a:t>bzw.was</a:t>
            </a:r>
            <a:r>
              <a:rPr lang="de-DE" dirty="0"/>
              <a:t> Agathe als Bäckerin erleben könnte.</a:t>
            </a:r>
          </a:p>
          <a:p>
            <a:endParaRPr lang="de-DE" dirty="0"/>
          </a:p>
          <a:p>
            <a:r>
              <a:rPr lang="de-DE" b="1" dirty="0"/>
              <a:t>Arbeitsauftrag 4 </a:t>
            </a:r>
            <a:r>
              <a:rPr lang="de-DE" dirty="0"/>
              <a:t>zur kreativen Auseinandersetzung mit der Geschichte. </a:t>
            </a:r>
          </a:p>
          <a:p>
            <a:endParaRPr lang="de-DE" dirty="0"/>
          </a:p>
          <a:p>
            <a:r>
              <a:rPr lang="de-DE" b="1" i="1" dirty="0"/>
              <a:t>Was erlebt Mücke in der Bäckerei? Male und Schreibe!</a:t>
            </a:r>
          </a:p>
          <a:p>
            <a:endParaRPr lang="de-DE" b="1" i="1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 Kinder lernen das Ende der Geschichte kennen.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Bild 2" descr="Creative Commons Lizenzvertrag">
            <a:extLst>
              <a:ext uri="{FF2B5EF4-FFF2-40B4-BE49-F238E27FC236}">
                <a16:creationId xmlns:a16="http://schemas.microsoft.com/office/drawing/2014/main" id="{D7C3F5A4-EA8A-4721-B10F-E53BC6924BB1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530635" y="6310949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40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Planänderung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46" y="2407286"/>
            <a:ext cx="3913632" cy="804672"/>
          </a:xfrm>
        </p:spPr>
        <p:txBody>
          <a:bodyPr rtlCol="0"/>
          <a:lstStyle/>
          <a:p>
            <a:pPr rtl="0"/>
            <a:r>
              <a:rPr lang="de-DE" dirty="0"/>
              <a:t>Aber dann kam Corona…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de-DE" dirty="0"/>
              <a:t>Die </a:t>
            </a:r>
            <a:r>
              <a:rPr lang="de-DE" dirty="0" err="1"/>
              <a:t>SuS</a:t>
            </a:r>
            <a:r>
              <a:rPr lang="de-DE" dirty="0"/>
              <a:t> mussten im Distanzunterricht zuhause lernen.</a:t>
            </a:r>
          </a:p>
          <a:p>
            <a:pPr rtl="0"/>
            <a:r>
              <a:rPr lang="de-DE" dirty="0"/>
              <a:t>Datenschutzkonforme Möglichkeiten für Videokonferenzen waren nicht gegeben.</a:t>
            </a:r>
          </a:p>
          <a:p>
            <a:pPr rtl="0"/>
            <a:r>
              <a:rPr lang="de-DE" dirty="0"/>
              <a:t>Technische Ausstattung nicht bei allen </a:t>
            </a:r>
            <a:r>
              <a:rPr lang="de-DE" dirty="0" err="1"/>
              <a:t>SuS</a:t>
            </a:r>
            <a:r>
              <a:rPr lang="de-DE" dirty="0"/>
              <a:t> vorhanden</a:t>
            </a:r>
          </a:p>
          <a:p>
            <a:pPr rtl="0"/>
            <a:r>
              <a:rPr lang="de-DE" dirty="0"/>
              <a:t>Die geplante Lesung des Autors Salah </a:t>
            </a:r>
            <a:r>
              <a:rPr lang="de-DE" dirty="0" err="1"/>
              <a:t>Naoura</a:t>
            </a:r>
            <a:r>
              <a:rPr lang="de-DE" dirty="0"/>
              <a:t> fand online statt.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de-DE" smtClean="0"/>
              <a:pPr rtl="0"/>
              <a:t>9</a:t>
            </a:fld>
            <a:endParaRPr lang="de-DE"/>
          </a:p>
        </p:txBody>
      </p:sp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D2E0A320-3F97-4121-905C-EE195EDF064D}"/>
              </a:ext>
            </a:extLst>
          </p:cNvPr>
          <p:cNvSpPr txBox="1">
            <a:spLocks/>
          </p:cNvSpPr>
          <p:nvPr/>
        </p:nvSpPr>
        <p:spPr>
          <a:xfrm>
            <a:off x="535368" y="5768047"/>
            <a:ext cx="3195160" cy="6698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Mirja Wegholz- Astrid-Lindgren- Schule, Gelsenkirchen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6A7007E9-E1E4-475A-9A32-937E03D30C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476" r="7476"/>
          <a:stretch>
            <a:fillRect/>
          </a:stretch>
        </p:blipFill>
        <p:spPr/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6DB9F8D2-E650-4554-8531-017FEB7C7F53}"/>
              </a:ext>
            </a:extLst>
          </p:cNvPr>
          <p:cNvSpPr/>
          <p:nvPr/>
        </p:nvSpPr>
        <p:spPr>
          <a:xfrm rot="707108">
            <a:off x="6315222" y="5753442"/>
            <a:ext cx="44662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„</a:t>
            </a:r>
            <a:r>
              <a:rPr lang="de-DE" sz="900" dirty="0">
                <a:hlinkClick r:id="rId4"/>
              </a:rPr>
              <a:t>Coronvirus</a:t>
            </a:r>
            <a:r>
              <a:rPr lang="de-DE" sz="900" dirty="0"/>
              <a:t>“ von </a:t>
            </a:r>
            <a:r>
              <a:rPr lang="de-DE" sz="900" dirty="0">
                <a:hlinkClick r:id="rId5"/>
              </a:rPr>
              <a:t>iXimus</a:t>
            </a:r>
            <a:r>
              <a:rPr lang="de-DE" sz="900" dirty="0"/>
              <a:t> auf </a:t>
            </a:r>
            <a:r>
              <a:rPr lang="de-DE" sz="900" dirty="0" err="1"/>
              <a:t>Pixabay</a:t>
            </a:r>
            <a:r>
              <a:rPr lang="de-DE" sz="900" dirty="0"/>
              <a:t>, lizenziert unter einer </a:t>
            </a:r>
            <a:r>
              <a:rPr lang="de-DE" sz="900" dirty="0">
                <a:hlinkClick r:id="rId6"/>
              </a:rPr>
              <a:t>Pixaby License</a:t>
            </a:r>
            <a:r>
              <a:rPr lang="de-DE" sz="900" dirty="0"/>
              <a:t>.  </a:t>
            </a:r>
          </a:p>
        </p:txBody>
      </p:sp>
      <p:pic>
        <p:nvPicPr>
          <p:cNvPr id="10" name="Bild 2" descr="Creative Commons Lizenzvertrag">
            <a:extLst>
              <a:ext uri="{FF2B5EF4-FFF2-40B4-BE49-F238E27FC236}">
                <a16:creationId xmlns:a16="http://schemas.microsoft.com/office/drawing/2014/main" id="{666141BC-5292-4D31-BD4D-4A3739DEDAAC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535368" y="63057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Benutzerdefiniert 1">
      <a:majorFont>
        <a:latin typeface="Grundschrift"/>
        <a:ea typeface=""/>
        <a:cs typeface=""/>
      </a:majorFont>
      <a:minorFont>
        <a:latin typeface="Grund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7_TF66931380" id="{0E288AE8-CDD4-4BB6-B10D-AAE3B6EA5A50}" vid="{FE330AAB-4D02-4DD2-AF9A-3F23B2C27D3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elements/1.1/"/>
    <ds:schemaRef ds:uri="16c05727-aa75-4e4a-9b5f-8a80a116589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Microsoft Office PowerPoint</Application>
  <PresentationFormat>Breitbild</PresentationFormat>
  <Paragraphs>171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Grundschrift</vt:lpstr>
      <vt:lpstr>Times New Roman</vt:lpstr>
      <vt:lpstr>Office-Design</vt:lpstr>
      <vt:lpstr>Salah Naouras Mücke und Agathe im Deutschunterricht der Grundschule</vt:lpstr>
      <vt:lpstr>So war es geplant</vt:lpstr>
      <vt:lpstr>Unterrichtsreihe (Präsenzunterricht)</vt:lpstr>
      <vt:lpstr>Unterrichtsreihe (Präsenzunterricht)</vt:lpstr>
      <vt:lpstr>Unterrichtsreihe (Präsenzunterricht)</vt:lpstr>
      <vt:lpstr>Unterrichtsreihe (Präsenzunterricht)</vt:lpstr>
      <vt:lpstr>Unterrichtsreihe (Präsenzunterricht)</vt:lpstr>
      <vt:lpstr>Unterrichtsreihe (Präsenzunterricht)</vt:lpstr>
      <vt:lpstr>Planänderung</vt:lpstr>
      <vt:lpstr>Distanzlernen</vt:lpstr>
      <vt:lpstr>Distanzlernen</vt:lpstr>
      <vt:lpstr>Distanzlernen</vt:lpstr>
      <vt:lpstr>Arbeitsergebnisse</vt:lpstr>
      <vt:lpstr>Arbeitsergebnisse</vt:lpstr>
      <vt:lpstr>Arbeitsergebnisse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Salah Naouras Mücke und Agathe im Deutschunterricht der Grundschule</dc:title>
  <dc:creator>Mirja Wegholz</dc:creator>
  <cp:lastModifiedBy>Hendriks, Sonja</cp:lastModifiedBy>
  <cp:revision>18</cp:revision>
  <dcterms:created xsi:type="dcterms:W3CDTF">2021-01-24T13:37:33Z</dcterms:created>
  <dcterms:modified xsi:type="dcterms:W3CDTF">2022-01-24T14:43:42Z</dcterms:modified>
</cp:coreProperties>
</file>