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257" r:id="rId4"/>
    <p:sldId id="263" r:id="rId5"/>
    <p:sldId id="259" r:id="rId6"/>
    <p:sldId id="260" r:id="rId7"/>
    <p:sldId id="264" r:id="rId8"/>
    <p:sldId id="262" r:id="rId9"/>
    <p:sldId id="261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B44B3-D7CD-4F50-BC08-FFAA041D8396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B62F8-0E67-4A98-92F9-104A8995A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603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7D4DF-6171-4724-A3AE-0D37372D05B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135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57D4DF-6171-4724-A3AE-0D37372D05B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3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225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33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878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239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512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928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631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64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571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171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72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902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928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173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933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38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544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554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947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252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1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30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6B4A6-7FB7-4A79-8B42-34B653545D4A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11B51-0E11-44ED-B723-20031B5993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40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B5B6F-5D78-473F-BED7-57DAA5FBBA87}" type="datetimeFigureOut">
              <a:rPr lang="de-DE" smtClean="0"/>
              <a:t>08.10.2019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60960-07B1-4D38-BD9E-FC066BA1CB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76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microsoft.com/office/2007/relationships/media" Target="../media/media7.AVI"/><Relationship Id="rId18" Type="http://schemas.openxmlformats.org/officeDocument/2006/relationships/image" Target="../media/image2.png"/><Relationship Id="rId3" Type="http://schemas.microsoft.com/office/2007/relationships/media" Target="../media/media2.avi"/><Relationship Id="rId21" Type="http://schemas.openxmlformats.org/officeDocument/2006/relationships/image" Target="../media/image5.png"/><Relationship Id="rId7" Type="http://schemas.microsoft.com/office/2007/relationships/media" Target="../media/media4.AVI"/><Relationship Id="rId12" Type="http://schemas.openxmlformats.org/officeDocument/2006/relationships/video" Target="../media/media6.AVI"/><Relationship Id="rId17" Type="http://schemas.openxmlformats.org/officeDocument/2006/relationships/image" Target="../media/image1.png"/><Relationship Id="rId2" Type="http://schemas.openxmlformats.org/officeDocument/2006/relationships/video" Target="../media/media1.AVI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4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microsoft.com/office/2007/relationships/media" Target="../media/media6.AVI"/><Relationship Id="rId5" Type="http://schemas.microsoft.com/office/2007/relationships/media" Target="../media/media3.avi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7.png"/><Relationship Id="rId10" Type="http://schemas.microsoft.com/office/2007/relationships/media" Target="../media/media5.AVI"/><Relationship Id="rId19" Type="http://schemas.openxmlformats.org/officeDocument/2006/relationships/image" Target="../media/image3.png"/><Relationship Id="rId4" Type="http://schemas.openxmlformats.org/officeDocument/2006/relationships/video" Target="../media/media2.avi"/><Relationship Id="rId9" Type="http://schemas.openxmlformats.org/officeDocument/2006/relationships/video" Target="NULL" TargetMode="External"/><Relationship Id="rId14" Type="http://schemas.openxmlformats.org/officeDocument/2006/relationships/video" Target="../media/media7.AVI"/><Relationship Id="rId2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AVI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0.png"/><Relationship Id="rId3" Type="http://schemas.microsoft.com/office/2007/relationships/media" Target="../media/media8.AVI"/><Relationship Id="rId7" Type="http://schemas.microsoft.com/office/2007/relationships/media" Target="../media/media10.AVI"/><Relationship Id="rId12" Type="http://schemas.openxmlformats.org/officeDocument/2006/relationships/video" Target="../media/media12.AVI"/><Relationship Id="rId17" Type="http://schemas.openxmlformats.org/officeDocument/2006/relationships/image" Target="../media/image9.png"/><Relationship Id="rId2" Type="http://schemas.openxmlformats.org/officeDocument/2006/relationships/video" Target="../media/media6.AVI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microsoft.com/office/2007/relationships/media" Target="../media/media6.AVI"/><Relationship Id="rId6" Type="http://schemas.openxmlformats.org/officeDocument/2006/relationships/video" Target="../media/media9.AVI"/><Relationship Id="rId11" Type="http://schemas.microsoft.com/office/2007/relationships/media" Target="../media/media12.AVI"/><Relationship Id="rId5" Type="http://schemas.microsoft.com/office/2007/relationships/media" Target="../media/media9.AVI"/><Relationship Id="rId15" Type="http://schemas.openxmlformats.org/officeDocument/2006/relationships/image" Target="../media/image6.png"/><Relationship Id="rId10" Type="http://schemas.openxmlformats.org/officeDocument/2006/relationships/video" Target="../media/media11.AVI"/><Relationship Id="rId19" Type="http://schemas.openxmlformats.org/officeDocument/2006/relationships/image" Target="../media/image11.png"/><Relationship Id="rId4" Type="http://schemas.openxmlformats.org/officeDocument/2006/relationships/video" Target="../media/media8.AVI"/><Relationship Id="rId9" Type="http://schemas.microsoft.com/office/2007/relationships/media" Target="../media/media11.AVI"/><Relationship Id="rId1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4.mp4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5" Type="http://schemas.microsoft.com/office/2007/relationships/media" Target="../media/media15.mp4"/><Relationship Id="rId10" Type="http://schemas.openxmlformats.org/officeDocument/2006/relationships/image" Target="../media/image15.png"/><Relationship Id="rId4" Type="http://schemas.openxmlformats.org/officeDocument/2006/relationships/video" Target="../media/media14.mp4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7.mp4"/><Relationship Id="rId7" Type="http://schemas.openxmlformats.org/officeDocument/2006/relationships/image" Target="../media/image17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7.mp4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7.mp4"/><Relationship Id="rId7" Type="http://schemas.openxmlformats.org/officeDocument/2006/relationships/image" Target="../media/image17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17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microsoft.com/office/2007/relationships/media" Target="../media/media20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</a:rPr>
              <a:t>Ergänzende Daten zur Dissertation von Niklas Lohaus</a:t>
            </a:r>
          </a:p>
        </p:txBody>
      </p:sp>
    </p:spTree>
    <p:extLst>
      <p:ext uri="{BB962C8B-B14F-4D97-AF65-F5344CB8AC3E}">
        <p14:creationId xmlns:p14="http://schemas.microsoft.com/office/powerpoint/2010/main" val="271274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H_N_Film4_Donutentstehung2_80x60_t01FIT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5136621" y="1810709"/>
            <a:ext cx="1536000" cy="1152000"/>
          </a:xfrm>
          <a:prstGeom prst="rect">
            <a:avLst/>
          </a:prstGeom>
        </p:spPr>
      </p:pic>
      <p:pic>
        <p:nvPicPr>
          <p:cNvPr id="14" name="KH_N_Film4_Lollipopenstehung_t01c2_cut">
            <a:hlinkClick r:id="" action="ppaction://media"/>
            <a:extLst>
              <a:ext uri="{FF2B5EF4-FFF2-40B4-BE49-F238E27FC236}">
                <a16:creationId xmlns:a16="http://schemas.microsoft.com/office/drawing/2014/main" id="{3AFF2D61-CB62-40CD-867E-33F0EE73DC7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62936" y="1810709"/>
            <a:ext cx="1536000" cy="1152000"/>
          </a:xfrm>
          <a:prstGeom prst="rect">
            <a:avLst/>
          </a:prstGeom>
        </p:spPr>
      </p:pic>
      <p:pic>
        <p:nvPicPr>
          <p:cNvPr id="4" name="KH_N1_blobenstehungundausbreitung_80x60_t01FITC_cut">
            <a:hlinkClick r:id="" action="ppaction://media"/>
            <a:extLst>
              <a:ext uri="{FF2B5EF4-FFF2-40B4-BE49-F238E27FC236}">
                <a16:creationId xmlns:a16="http://schemas.microsoft.com/office/drawing/2014/main" id="{F9A6EE72-5352-4051-86A3-BEEAA3A58FA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" y="1810709"/>
            <a:ext cx="1536000" cy="1152000"/>
          </a:xfrm>
          <a:prstGeom prst="rect">
            <a:avLst/>
          </a:prstGeom>
        </p:spPr>
      </p:pic>
      <p:pic>
        <p:nvPicPr>
          <p:cNvPr id="5" name="KH_NFilm4_80x60_reversiblerLollipop_Maßstabsbalken_t01FITC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200" y="4148175"/>
            <a:ext cx="1536000" cy="115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 sz="18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Ergänzende Daten S1</a:t>
            </a:r>
            <a:br>
              <a:rPr lang="de-DE" sz="1800" dirty="0">
                <a:solidFill>
                  <a:schemeClr val="bg1"/>
                </a:solidFill>
                <a:latin typeface="+mn-lt"/>
                <a:sym typeface="Wingdings" pitchFamily="2" charset="2"/>
              </a:rPr>
            </a:br>
            <a:r>
              <a:rPr lang="de-DE" sz="18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Reversibilität und Entwicklung von besonderen mitochondrialen Morphologien in KH</a:t>
            </a:r>
            <a:endParaRPr lang="de-DE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44387" y="3130826"/>
            <a:ext cx="1529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Entwicklung eines 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blobs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 3 h 12°C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136621" y="3140947"/>
            <a:ext cx="153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d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Entwicklung eines </a:t>
            </a:r>
            <a:r>
              <a:rPr kumimoji="0" lang="de-DE" sz="1200" b="0" i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donuts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 3 h 12°C</a:t>
            </a: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6145085" y="2153194"/>
            <a:ext cx="144016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cxnSpLocks/>
          </p:cNvCxnSpPr>
          <p:nvPr/>
        </p:nvCxnSpPr>
        <p:spPr>
          <a:xfrm flipV="1">
            <a:off x="1152496" y="2563639"/>
            <a:ext cx="282021" cy="196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7462935" y="3135655"/>
            <a:ext cx="1529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f) Entwicklung eines </a:t>
            </a:r>
            <a:r>
              <a:rPr lang="de-DE" sz="1200" i="1" dirty="0" err="1">
                <a:solidFill>
                  <a:schemeClr val="bg1"/>
                </a:solidFill>
                <a:latin typeface="Calibri" panose="020F0502020204030204"/>
              </a:rPr>
              <a:t>l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ollipops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KH 3 h 12°C</a:t>
            </a:r>
          </a:p>
        </p:txBody>
      </p:sp>
      <p:cxnSp>
        <p:nvCxnSpPr>
          <p:cNvPr id="33" name="Gerade Verbindung mit Pfeil 32"/>
          <p:cNvCxnSpPr/>
          <p:nvPr/>
        </p:nvCxnSpPr>
        <p:spPr>
          <a:xfrm flipV="1">
            <a:off x="8140600" y="2486695"/>
            <a:ext cx="720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KH_N2_Film2ausbreitende Donuts_60x80_t01c3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end="260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 rot="5400000">
            <a:off x="5328621" y="3956175"/>
            <a:ext cx="1152000" cy="1536000"/>
          </a:xfrm>
          <a:prstGeom prst="rect">
            <a:avLst/>
          </a:prstGeom>
        </p:spPr>
      </p:pic>
      <p:pic>
        <p:nvPicPr>
          <p:cNvPr id="36" name="KH_N2_Film2ausbreitenderFlatschen_80x60_t01FITC.AVI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2782416" y="4148175"/>
            <a:ext cx="1536000" cy="1152000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2782415" y="5468967"/>
            <a:ext cx="2150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c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Reversibles </a:t>
            </a:r>
            <a:r>
              <a:rPr kumimoji="0" lang="de-DE" sz="1200" b="0" i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unförmiges </a:t>
            </a:r>
            <a:r>
              <a:rPr lang="de-DE" sz="1200" i="1" dirty="0">
                <a:solidFill>
                  <a:schemeClr val="bg1"/>
                </a:solidFill>
                <a:latin typeface="Calibri" panose="020F0502020204030204"/>
              </a:rPr>
              <a:t>M</a:t>
            </a:r>
            <a:r>
              <a:rPr kumimoji="0" lang="de-DE" sz="1200" b="0" i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itochondrium 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 </a:t>
            </a:r>
            <a:r>
              <a:rPr kumimoji="0" lang="de-DE" sz="1200" b="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-wicklung eines reversiblen </a:t>
            </a:r>
            <a:r>
              <a:rPr lang="de-DE" sz="1200" i="1" dirty="0" err="1">
                <a:solidFill>
                  <a:schemeClr val="bg1"/>
                </a:solidFill>
                <a:latin typeface="Calibri" panose="020F0502020204030204"/>
              </a:rPr>
              <a:t>l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ollipops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Wiedererwärmung nach 12 h 4°C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838200" y="5468967"/>
            <a:ext cx="163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b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Reversibler 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blob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Wiedererwärmung nach 12 h 4°C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5136621" y="5468967"/>
            <a:ext cx="162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e) Reversibler 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donut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Wiedererwärmung nach 12 h 4°C</a:t>
            </a:r>
          </a:p>
        </p:txBody>
      </p:sp>
      <p:cxnSp>
        <p:nvCxnSpPr>
          <p:cNvPr id="40" name="Gerade Verbindung mit Pfeil 39"/>
          <p:cNvCxnSpPr/>
          <p:nvPr/>
        </p:nvCxnSpPr>
        <p:spPr>
          <a:xfrm flipH="1" flipV="1">
            <a:off x="3260922" y="4522016"/>
            <a:ext cx="213274" cy="3541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1370153" y="4658479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6096000" y="4133400"/>
            <a:ext cx="137482" cy="394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KH_NFilm4_80x60_reversiblerLollipop_t01c2.AVI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7462936" y="4148175"/>
            <a:ext cx="1536000" cy="1152000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7462936" y="5468967"/>
            <a:ext cx="152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g) Reversibler 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lollipop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Wiedererwärmung nach 12 h 4°C</a:t>
            </a:r>
          </a:p>
        </p:txBody>
      </p:sp>
      <p:cxnSp>
        <p:nvCxnSpPr>
          <p:cNvPr id="45" name="Gerade Verbindung mit Pfeil 44"/>
          <p:cNvCxnSpPr/>
          <p:nvPr/>
        </p:nvCxnSpPr>
        <p:spPr>
          <a:xfrm>
            <a:off x="7772347" y="444931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3EB00BA3-80AD-46C7-A23D-5A911FB5E018}"/>
              </a:ext>
            </a:extLst>
          </p:cNvPr>
          <p:cNvSpPr txBox="1"/>
          <p:nvPr/>
        </p:nvSpPr>
        <p:spPr>
          <a:xfrm>
            <a:off x="9694445" y="1686476"/>
            <a:ext cx="2497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Entstehungsmöglich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keiten wurden immer in den Zeitrafferaufnahmen, die nach 3 stündiger Kaltinkubation bei 4°C auf der gekühlten (im Well ca. 12°C gemessen) </a:t>
            </a:r>
            <a:r>
              <a:rPr lang="de-DE" sz="1200" dirty="0" err="1">
                <a:solidFill>
                  <a:schemeClr val="bg1"/>
                </a:solidFill>
                <a:latin typeface="Calibri" panose="020F0502020204030204"/>
              </a:rPr>
              <a:t>Mikroskopierplattform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 aufgenommen wurden, gesucht (Gleiche Rohdaten wie bei Ergänzenden Daten S3).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9A6C60B-F7E2-45FE-BD19-4CE6D2AFF661}"/>
              </a:ext>
            </a:extLst>
          </p:cNvPr>
          <p:cNvSpPr txBox="1"/>
          <p:nvPr/>
        </p:nvSpPr>
        <p:spPr>
          <a:xfrm>
            <a:off x="9694445" y="4130138"/>
            <a:ext cx="24975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 Reversibilität der einzelnen 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mitochondrialen Morphologien 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wurde 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immer in Zeitrafferaufnahmen, die nach 12 stündiger Kaltinkubation bei 4°C und anschließender Wiedererwärmung auf der erwärmten </a:t>
            </a:r>
            <a:r>
              <a:rPr lang="de-DE" sz="1200" dirty="0" err="1">
                <a:solidFill>
                  <a:schemeClr val="bg1"/>
                </a:solidFill>
                <a:latin typeface="Calibri" panose="020F0502020204030204"/>
              </a:rPr>
              <a:t>Mikroskopierplattform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 aufgenommen wurden, gesucht (analoge Versuche mit 12 statt 48 stündiger Kaltinkubation zu den Versuchen aus den Ergänzenden Daten S4). </a:t>
            </a:r>
            <a:endParaRPr kumimoji="0" lang="de-D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56CC18B-0A8A-4007-8636-4414D7FAAAA6}"/>
              </a:ext>
            </a:extLst>
          </p:cNvPr>
          <p:cNvSpPr txBox="1"/>
          <p:nvPr/>
        </p:nvSpPr>
        <p:spPr>
          <a:xfrm>
            <a:off x="0" y="6581001"/>
            <a:ext cx="1168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Zum Abspielen der Zeitrafferaufnahmen auf dieser und den nächsten Folien bitte die Maus über die Abbildung bewegen und den „</a:t>
            </a:r>
            <a:r>
              <a:rPr lang="de-DE" sz="1200" dirty="0" err="1">
                <a:solidFill>
                  <a:schemeClr val="bg1"/>
                </a:solidFill>
              </a:rPr>
              <a:t>play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button</a:t>
            </a:r>
            <a:r>
              <a:rPr lang="de-DE" sz="1200" dirty="0">
                <a:solidFill>
                  <a:schemeClr val="bg1"/>
                </a:solidFill>
              </a:rPr>
              <a:t>“ links unterhalb der Abbildungen anklicken.</a:t>
            </a:r>
          </a:p>
        </p:txBody>
      </p:sp>
    </p:spTree>
    <p:extLst>
      <p:ext uri="{BB962C8B-B14F-4D97-AF65-F5344CB8AC3E}">
        <p14:creationId xmlns:p14="http://schemas.microsoft.com/office/powerpoint/2010/main" val="22754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vide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KH_N2_Film2ausbreitenderFlatschen_80x60_t01FIT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2782416" y="4148175"/>
            <a:ext cx="1536000" cy="1152000"/>
          </a:xfrm>
          <a:prstGeom prst="rect">
            <a:avLst/>
          </a:prstGeom>
        </p:spPr>
      </p:pic>
      <p:pic>
        <p:nvPicPr>
          <p:cNvPr id="49" name="KH_N_L_Film4_AusbreitendeFlatschen_TimeLapse_t1FITC">
            <a:hlinkClick r:id="" action="ppaction://media"/>
            <a:extLst>
              <a:ext uri="{FF2B5EF4-FFF2-40B4-BE49-F238E27FC236}">
                <a16:creationId xmlns:a16="http://schemas.microsoft.com/office/drawing/2014/main" id="{D6FBF09D-CB4B-458A-967D-4765BA3374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82416" y="4130138"/>
            <a:ext cx="1536000" cy="1152000"/>
          </a:xfrm>
          <a:prstGeom prst="rect">
            <a:avLst/>
          </a:prstGeom>
        </p:spPr>
      </p:pic>
      <p:pic>
        <p:nvPicPr>
          <p:cNvPr id="26" name="KH_L1_blobentstehung_Maßstabsbalken_t01FITC">
            <a:hlinkClick r:id="" action="ppaction://media"/>
            <a:extLst>
              <a:ext uri="{FF2B5EF4-FFF2-40B4-BE49-F238E27FC236}">
                <a16:creationId xmlns:a16="http://schemas.microsoft.com/office/drawing/2014/main" id="{27B94243-1E3F-45B3-9391-0658A27DFA7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" y="1810709"/>
            <a:ext cx="1536000" cy="115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 sz="18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Ergänzende Daten S2</a:t>
            </a:r>
            <a:br>
              <a:rPr lang="de-DE" sz="1800" dirty="0">
                <a:solidFill>
                  <a:schemeClr val="bg1"/>
                </a:solidFill>
                <a:latin typeface="+mn-lt"/>
                <a:sym typeface="Wingdings" pitchFamily="2" charset="2"/>
              </a:rPr>
            </a:br>
            <a:r>
              <a:rPr lang="de-DE" sz="18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Reversibilität und Entwicklung von besonderen mitochondrialen Morphologien in KH-Lac</a:t>
            </a:r>
            <a:endParaRPr lang="de-DE" sz="18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1403115" y="1946607"/>
            <a:ext cx="144016" cy="4131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3EB00BA3-80AD-46C7-A23D-5A911FB5E018}"/>
              </a:ext>
            </a:extLst>
          </p:cNvPr>
          <p:cNvSpPr txBox="1"/>
          <p:nvPr/>
        </p:nvSpPr>
        <p:spPr>
          <a:xfrm>
            <a:off x="9694445" y="1686476"/>
            <a:ext cx="2497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Entstehungsmöglich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keiten wurden immer in den Zeitrafferaufnahmen die nach 3 stündiger Kaltinkubation bei 4°C auf der gekühlten (im Well ca. 12°C gemessen) </a:t>
            </a:r>
            <a:r>
              <a:rPr lang="de-DE" sz="1200" dirty="0" err="1">
                <a:solidFill>
                  <a:schemeClr val="bg1"/>
                </a:solidFill>
                <a:latin typeface="Calibri" panose="020F0502020204030204"/>
              </a:rPr>
              <a:t>Mikroskopierplattform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 aufgenommen wurden gesucht (Gleiche Rohdaten wie bei Ergänzenden Daten S3).</a:t>
            </a:r>
            <a:endParaRPr kumimoji="0" lang="de-D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9A6C60B-F7E2-45FE-BD19-4CE6D2AFF661}"/>
              </a:ext>
            </a:extLst>
          </p:cNvPr>
          <p:cNvSpPr txBox="1"/>
          <p:nvPr/>
        </p:nvSpPr>
        <p:spPr>
          <a:xfrm>
            <a:off x="9694445" y="4130138"/>
            <a:ext cx="2497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 Reversibilität der einzelnen 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mitochondrialen Morphologien 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wurde 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immer in Zeitrafferaufnahmen die nach 12 stündiger Kaltinkubation bei 4°C und anschließender Wiedererwärmung auf der erwärmten </a:t>
            </a:r>
            <a:r>
              <a:rPr lang="de-DE" sz="1200" dirty="0" err="1">
                <a:solidFill>
                  <a:schemeClr val="bg1"/>
                </a:solidFill>
                <a:latin typeface="Calibri" panose="020F0502020204030204"/>
              </a:rPr>
              <a:t>Mikroskopierplattform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 aufgenommen wurden gesucht (Analoge Versuche mit 12 statt 48 stündiger Kaltinkubation zu den Versuchen aus den Ergänzenden Daten S4). </a:t>
            </a:r>
            <a:endParaRPr kumimoji="0" lang="de-D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E47846E-A8BC-4AD6-9CF3-DA1D2AA38354}"/>
              </a:ext>
            </a:extLst>
          </p:cNvPr>
          <p:cNvSpPr txBox="1"/>
          <p:nvPr/>
        </p:nvSpPr>
        <p:spPr>
          <a:xfrm>
            <a:off x="838200" y="3130364"/>
            <a:ext cx="1529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Entwicklung eines </a:t>
            </a:r>
            <a:r>
              <a:rPr lang="de-DE" sz="1200" i="1" dirty="0" err="1">
                <a:solidFill>
                  <a:schemeClr val="bg1"/>
                </a:solidFill>
                <a:latin typeface="Calibri" panose="020F0502020204030204"/>
              </a:rPr>
              <a:t>b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lobs</a:t>
            </a:r>
            <a:endParaRPr kumimoji="0" lang="de-DE" sz="1200" b="0" i="1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KH-Lac 3 h 12°C</a:t>
            </a:r>
          </a:p>
        </p:txBody>
      </p:sp>
      <p:pic>
        <p:nvPicPr>
          <p:cNvPr id="29" name="KH_N_L1_Film2ausbreitenderBlob_80x60_t01FITC">
            <a:hlinkClick r:id="" action="ppaction://media"/>
            <a:extLst>
              <a:ext uri="{FF2B5EF4-FFF2-40B4-BE49-F238E27FC236}">
                <a16:creationId xmlns:a16="http://schemas.microsoft.com/office/drawing/2014/main" id="{653A45DE-FB2A-4E1F-A074-C5929EEF34C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2013" y="4130138"/>
            <a:ext cx="1536000" cy="115200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F0C7359F-615D-408F-BF93-9593A5D26B06}"/>
              </a:ext>
            </a:extLst>
          </p:cNvPr>
          <p:cNvSpPr txBox="1"/>
          <p:nvPr/>
        </p:nvSpPr>
        <p:spPr>
          <a:xfrm>
            <a:off x="832013" y="5526025"/>
            <a:ext cx="162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b) Reversibler 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blob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bg1"/>
                </a:solidFill>
              </a:rPr>
              <a:t>bei Wiedererwärmung nach 12 h 4°C</a:t>
            </a:r>
            <a:endParaRPr kumimoji="0" lang="de-D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DA8AAD00-90BD-40EE-8C01-F1F799385283}"/>
              </a:ext>
            </a:extLst>
          </p:cNvPr>
          <p:cNvCxnSpPr/>
          <p:nvPr/>
        </p:nvCxnSpPr>
        <p:spPr>
          <a:xfrm>
            <a:off x="915561" y="432032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6AD8B05D-6F13-44A0-B1F1-901CE32757A7}"/>
              </a:ext>
            </a:extLst>
          </p:cNvPr>
          <p:cNvSpPr txBox="1"/>
          <p:nvPr/>
        </p:nvSpPr>
        <p:spPr>
          <a:xfrm>
            <a:off x="2781923" y="5526025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Reversibles </a:t>
            </a:r>
            <a:r>
              <a:rPr kumimoji="0" lang="de-DE" sz="1200" b="0" i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unförmiges </a:t>
            </a:r>
            <a:r>
              <a:rPr lang="de-DE" sz="1200" i="1" dirty="0">
                <a:solidFill>
                  <a:schemeClr val="bg1"/>
                </a:solidFill>
                <a:latin typeface="Calibri" panose="020F0502020204030204"/>
              </a:rPr>
              <a:t>M</a:t>
            </a:r>
            <a:r>
              <a:rPr kumimoji="0" lang="de-DE" sz="1200" b="0" i="1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itochondrium</a:t>
            </a:r>
            <a:r>
              <a:rPr lang="de-DE" sz="1200" i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bei Wiedererwärmung nach 12 h 4°C</a:t>
            </a:r>
            <a:endParaRPr kumimoji="0" lang="de-DE" sz="12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F8C8EACA-E31A-49BD-9F5A-76541224E5C3}"/>
              </a:ext>
            </a:extLst>
          </p:cNvPr>
          <p:cNvCxnSpPr/>
          <p:nvPr/>
        </p:nvCxnSpPr>
        <p:spPr>
          <a:xfrm flipH="1">
            <a:off x="3683035" y="4146226"/>
            <a:ext cx="233371" cy="214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KH_N_LFilm1_ausbreitenderDonut_t01FITC">
            <a:hlinkClick r:id="" action="ppaction://media"/>
            <a:extLst>
              <a:ext uri="{FF2B5EF4-FFF2-40B4-BE49-F238E27FC236}">
                <a16:creationId xmlns:a16="http://schemas.microsoft.com/office/drawing/2014/main" id="{9269B79A-9922-4015-B544-1F54C997418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85754" y="4130138"/>
            <a:ext cx="1536000" cy="1152000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03A22692-23B5-449E-BB4D-58C0870431A7}"/>
              </a:ext>
            </a:extLst>
          </p:cNvPr>
          <p:cNvSpPr txBox="1"/>
          <p:nvPr/>
        </p:nvSpPr>
        <p:spPr>
          <a:xfrm>
            <a:off x="5136621" y="5526025"/>
            <a:ext cx="1685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Reversibler </a:t>
            </a:r>
            <a:r>
              <a:rPr lang="de-DE" sz="1200" i="1" dirty="0" err="1">
                <a:solidFill>
                  <a:schemeClr val="bg1"/>
                </a:solidFill>
                <a:latin typeface="Calibri" panose="020F0502020204030204"/>
              </a:rPr>
              <a:t>d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onut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de-DE" sz="1200" dirty="0">
                <a:solidFill>
                  <a:schemeClr val="bg1"/>
                </a:solidFill>
                <a:latin typeface="Calibri" panose="020F0502020204030204"/>
              </a:rPr>
              <a:t>bei Wiedererwärmung nach 12 h 4°C 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(nur einen eindeutigen bei 12 h WE Filmen gefunden)</a:t>
            </a:r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E5817782-7E44-413D-8D92-BB1E406706FC}"/>
              </a:ext>
            </a:extLst>
          </p:cNvPr>
          <p:cNvCxnSpPr/>
          <p:nvPr/>
        </p:nvCxnSpPr>
        <p:spPr>
          <a:xfrm flipH="1">
            <a:off x="6038776" y="4148506"/>
            <a:ext cx="14401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KH_N_L1_Film2ausbreitender_Lollipop_80x60_t01FITC">
            <a:hlinkClick r:id="" action="ppaction://media"/>
            <a:extLst>
              <a:ext uri="{FF2B5EF4-FFF2-40B4-BE49-F238E27FC236}">
                <a16:creationId xmlns:a16="http://schemas.microsoft.com/office/drawing/2014/main" id="{1F1BD9A5-67DD-4E0D-BBA3-77AEEE94627E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465041" y="4130138"/>
            <a:ext cx="1536000" cy="1152000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481B5342-0938-47FA-A605-31EE96612DF9}"/>
              </a:ext>
            </a:extLst>
          </p:cNvPr>
          <p:cNvSpPr txBox="1"/>
          <p:nvPr/>
        </p:nvSpPr>
        <p:spPr>
          <a:xfrm>
            <a:off x="7465861" y="5526025"/>
            <a:ext cx="168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e) Reversibler </a:t>
            </a:r>
            <a:r>
              <a:rPr lang="de-DE" sz="1200" i="1" dirty="0" err="1">
                <a:solidFill>
                  <a:schemeClr val="bg1"/>
                </a:solidFill>
                <a:latin typeface="Calibri" panose="020F0502020204030204"/>
              </a:rPr>
              <a:t>l</a:t>
            </a:r>
            <a:r>
              <a:rPr kumimoji="0" lang="de-DE" sz="1200" b="0" i="1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ollipop</a:t>
            </a:r>
            <a:r>
              <a:rPr kumimoji="0" lang="de-DE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Wiedererwärmung nach 12 h 4°C</a:t>
            </a:r>
          </a:p>
        </p:txBody>
      </p: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9C4F5BD4-91BA-4C04-87C7-8536CE0C4315}"/>
              </a:ext>
            </a:extLst>
          </p:cNvPr>
          <p:cNvCxnSpPr/>
          <p:nvPr/>
        </p:nvCxnSpPr>
        <p:spPr>
          <a:xfrm>
            <a:off x="7754029" y="4288613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9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6191370" y="267185"/>
            <a:ext cx="3822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Ergänzende Daten S3</a:t>
            </a:r>
          </a:p>
          <a:p>
            <a:r>
              <a:rPr lang="de-DE" sz="1200" b="1" dirty="0">
                <a:solidFill>
                  <a:schemeClr val="bg1"/>
                </a:solidFill>
              </a:rPr>
              <a:t>Abgeschwächte mitochondriale Dynamik bei Kaltinkubation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Mit MTG angefärbte kultivierte Schweineaortenendothelzellen (links oben) wurden für 3 Stunden in KHD (links unten) oder in KH-</a:t>
            </a:r>
            <a:r>
              <a:rPr lang="de-DE" sz="1200" dirty="0" err="1">
                <a:solidFill>
                  <a:schemeClr val="bg1"/>
                </a:solidFill>
              </a:rPr>
              <a:t>LacD</a:t>
            </a:r>
            <a:r>
              <a:rPr lang="de-DE" sz="1200" dirty="0">
                <a:solidFill>
                  <a:schemeClr val="bg1"/>
                </a:solidFill>
              </a:rPr>
              <a:t> (rechts unten) bei 4°C inkubiert und unmittelbar nach der Kaltinkubation in der Kältekammer auf der mit 4°C kaltem Wasser vorgekühlten </a:t>
            </a:r>
            <a:r>
              <a:rPr lang="de-DE" sz="1200" dirty="0" err="1">
                <a:solidFill>
                  <a:schemeClr val="bg1"/>
                </a:solidFill>
              </a:rPr>
              <a:t>Mikroskopierplattform</a:t>
            </a:r>
            <a:r>
              <a:rPr lang="de-DE" sz="1200" dirty="0">
                <a:solidFill>
                  <a:schemeClr val="bg1"/>
                </a:solidFill>
              </a:rPr>
              <a:t> in einer vorgekühlten Mikroskopierkammer mikroskopiert. Die Wärmekontrollen wurden 3 Stunden im Brutschrank inkubiert und anschließend auf der mit 36°C warmem Wasser gewärmten </a:t>
            </a:r>
            <a:r>
              <a:rPr lang="de-DE" sz="1200" dirty="0" err="1">
                <a:solidFill>
                  <a:schemeClr val="bg1"/>
                </a:solidFill>
              </a:rPr>
              <a:t>Mikroskopierplattform</a:t>
            </a:r>
            <a:r>
              <a:rPr lang="de-DE" sz="1200" dirty="0">
                <a:solidFill>
                  <a:schemeClr val="bg1"/>
                </a:solidFill>
              </a:rPr>
              <a:t> mikroskopiert. Die mito­chondriale Morphologie wurde mit Hilfe der Fluoreszenz­mikroskopie dargestellt. Es wurden Zeitrafferaufnahmen mit einer Frequenz von 2/min akquiriert. Abbildungen repräsentativ für n=5 Versuche.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868516" y="3650623"/>
            <a:ext cx="3303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accent1"/>
                </a:solidFill>
              </a:rPr>
              <a:t>KHD 3 h 4°C (12°C auf dem </a:t>
            </a:r>
            <a:r>
              <a:rPr lang="de-DE" sz="1200" dirty="0" err="1">
                <a:solidFill>
                  <a:schemeClr val="accent1"/>
                </a:solidFill>
              </a:rPr>
              <a:t>Mikroskopierplatform</a:t>
            </a:r>
            <a:r>
              <a:rPr lang="de-DE" sz="1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68516" y="128686"/>
            <a:ext cx="3216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C00000"/>
                </a:solidFill>
              </a:rPr>
              <a:t>KH 3 h 37°C (33°C auf der </a:t>
            </a:r>
            <a:r>
              <a:rPr lang="de-DE" sz="1200" dirty="0" err="1">
                <a:solidFill>
                  <a:srgbClr val="C00000"/>
                </a:solidFill>
              </a:rPr>
              <a:t>Mikroskopierplatform</a:t>
            </a:r>
            <a:r>
              <a:rPr lang="de-DE" sz="1200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8" name="KH_N_L_Film2_600x450_fürOutline_t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1370" y="3927622"/>
            <a:ext cx="3822304" cy="2880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183085" y="3644979"/>
            <a:ext cx="3633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accent1"/>
                </a:solidFill>
              </a:rPr>
              <a:t>KH-</a:t>
            </a:r>
            <a:r>
              <a:rPr lang="de-DE" sz="1200" dirty="0" err="1">
                <a:solidFill>
                  <a:schemeClr val="accent1"/>
                </a:solidFill>
              </a:rPr>
              <a:t>LacD</a:t>
            </a:r>
            <a:r>
              <a:rPr lang="de-DE" sz="1200" dirty="0">
                <a:solidFill>
                  <a:schemeClr val="accent1"/>
                </a:solidFill>
              </a:rPr>
              <a:t> 3 h 4°C (12°C auf dem </a:t>
            </a:r>
            <a:r>
              <a:rPr lang="de-DE" sz="1200" dirty="0" err="1">
                <a:solidFill>
                  <a:schemeClr val="accent1"/>
                </a:solidFill>
              </a:rPr>
              <a:t>Mikroskopierplatform</a:t>
            </a:r>
            <a:r>
              <a:rPr lang="de-DE" sz="12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3" name="KH_N_Film1_600x450_fürOutline_Maßstabsbalken_t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8517" y="410378"/>
            <a:ext cx="3822304" cy="2880000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720054D7-B270-42D6-8E95-CEBA243A3D48}"/>
              </a:ext>
            </a:extLst>
          </p:cNvPr>
          <p:cNvCxnSpPr/>
          <p:nvPr/>
        </p:nvCxnSpPr>
        <p:spPr>
          <a:xfrm>
            <a:off x="4026716" y="1988191"/>
            <a:ext cx="218113" cy="151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H_N_Film1_450x600_fürOutline_t01">
            <a:hlinkClick r:id="" action="ppaction://media"/>
            <a:extLst>
              <a:ext uri="{FF2B5EF4-FFF2-40B4-BE49-F238E27FC236}">
                <a16:creationId xmlns:a16="http://schemas.microsoft.com/office/drawing/2014/main" id="{D7BF7549-6F4C-42CF-83F7-C2499BCF473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8517" y="3927622"/>
            <a:ext cx="382300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28"/>
          <p:cNvSpPr txBox="1">
            <a:spLocks noChangeArrowheads="1"/>
          </p:cNvSpPr>
          <p:nvPr/>
        </p:nvSpPr>
        <p:spPr bwMode="auto">
          <a:xfrm>
            <a:off x="165001" y="372367"/>
            <a:ext cx="144623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78A2"/>
                </a:solidFill>
                <a:cs typeface="Arial" charset="0"/>
              </a:rPr>
              <a:t>48 h KH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srgbClr val="0078A2"/>
                </a:solidFill>
                <a:cs typeface="Arial" charset="0"/>
              </a:rPr>
              <a:t>4°C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n-US" sz="12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33°C</a:t>
            </a:r>
            <a:endParaRPr lang="en-US" sz="12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7" name="Textfeld 28"/>
          <p:cNvSpPr txBox="1">
            <a:spLocks noChangeArrowheads="1"/>
          </p:cNvSpPr>
          <p:nvPr/>
        </p:nvSpPr>
        <p:spPr bwMode="auto">
          <a:xfrm>
            <a:off x="6468985" y="372366"/>
            <a:ext cx="2941141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78A2"/>
                </a:solidFill>
                <a:cs typeface="Arial" charset="0"/>
              </a:rPr>
              <a:t>48 h KH-Lac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srgbClr val="0078A2"/>
                </a:solidFill>
                <a:cs typeface="Arial" charset="0"/>
              </a:rPr>
              <a:t>4°C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n-US" sz="12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33°C</a:t>
            </a:r>
            <a:endParaRPr lang="en-US" sz="12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65000" y="4905232"/>
            <a:ext cx="115633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Ergänzende Daten S4</a:t>
            </a:r>
          </a:p>
          <a:p>
            <a:r>
              <a:rPr lang="de-DE" sz="1200" b="1" dirty="0">
                <a:solidFill>
                  <a:schemeClr val="bg1"/>
                </a:solidFill>
              </a:rPr>
              <a:t>Die mitochondriale Beweglichkeit ist nach Kaltinkubation in lactobionathaltiger Lösung eingeschränkt</a:t>
            </a:r>
          </a:p>
          <a:p>
            <a:endParaRPr lang="de-DE" sz="1200" b="1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Mit MTG angefärbte kultivierte Schweineaortenendothelzellen wurden für 48 Stunden in KHD (links) oder in KH-</a:t>
            </a:r>
            <a:r>
              <a:rPr lang="de-DE" sz="1200" dirty="0" err="1">
                <a:solidFill>
                  <a:schemeClr val="bg1"/>
                </a:solidFill>
              </a:rPr>
              <a:t>LacD</a:t>
            </a:r>
            <a:r>
              <a:rPr lang="de-DE" sz="1200" dirty="0">
                <a:solidFill>
                  <a:schemeClr val="bg1"/>
                </a:solidFill>
              </a:rPr>
              <a:t> (rechts) bei 4°C inkubiert und unmittelbar nach der Kaltinkubation in M199-Zellkulturmedium mit 1% FCS auf der mit 36°C warmem Wasser gewärmten </a:t>
            </a:r>
            <a:r>
              <a:rPr lang="de-DE" sz="1200" dirty="0" err="1">
                <a:solidFill>
                  <a:schemeClr val="bg1"/>
                </a:solidFill>
              </a:rPr>
              <a:t>Mikroskopierplattform</a:t>
            </a:r>
            <a:r>
              <a:rPr lang="de-DE" sz="1200" dirty="0">
                <a:solidFill>
                  <a:schemeClr val="bg1"/>
                </a:solidFill>
              </a:rPr>
              <a:t> wiedererwärmt. Die mito­chondriale Morphologie wurde mit Hilfe der Fluoreszenz­mikroskopie dargestellt. Es wurden Zeitrafferaufnahmen mit einer Frequenz von 2/min akquiriert. Bei 7 von 8 Versuchen war das Ergebnis so ähnlich wie bei dieser repräsentativ ausgewählten Zeitrafferaufnahme. Es wurde bis zum Ausbleichen des Farbstoffs bzw. bis zum Verlust der Fokusebene akquiriert. </a:t>
            </a:r>
          </a:p>
        </p:txBody>
      </p:sp>
      <p:pic>
        <p:nvPicPr>
          <p:cNvPr id="7" name="KH_N_L_Film1_repräsentative Zelle_t01FITC">
            <a:hlinkClick r:id="" action="ppaction://media"/>
            <a:extLst>
              <a:ext uri="{FF2B5EF4-FFF2-40B4-BE49-F238E27FC236}">
                <a16:creationId xmlns:a16="http://schemas.microsoft.com/office/drawing/2014/main" id="{CB6FE2BE-5D38-49C9-AC10-EE788A56E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30000"/>
          </a:blip>
          <a:stretch>
            <a:fillRect/>
          </a:stretch>
        </p:blipFill>
        <p:spPr>
          <a:xfrm>
            <a:off x="6468985" y="797299"/>
            <a:ext cx="5259375" cy="3960000"/>
          </a:xfrm>
          <a:prstGeom prst="rect">
            <a:avLst/>
          </a:prstGeom>
        </p:spPr>
      </p:pic>
      <p:pic>
        <p:nvPicPr>
          <p:cNvPr id="8" name="KH_N_Film3_repräsentative Zelle_t01FITC">
            <a:hlinkClick r:id="" action="ppaction://media"/>
            <a:extLst>
              <a:ext uri="{FF2B5EF4-FFF2-40B4-BE49-F238E27FC236}">
                <a16:creationId xmlns:a16="http://schemas.microsoft.com/office/drawing/2014/main" id="{8055D135-62D4-4487-B9F7-2CAB28A529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 bright="50000" contrast="65000"/>
          </a:blip>
          <a:stretch>
            <a:fillRect/>
          </a:stretch>
        </p:blipFill>
        <p:spPr>
          <a:xfrm>
            <a:off x="165000" y="797299"/>
            <a:ext cx="5259375" cy="396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73D3B1-2C26-4EE8-A9B4-8BF7C888AFF6}"/>
              </a:ext>
            </a:extLst>
          </p:cNvPr>
          <p:cNvSpPr txBox="1"/>
          <p:nvPr/>
        </p:nvSpPr>
        <p:spPr>
          <a:xfrm>
            <a:off x="4093827" y="797299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5 µm</a:t>
            </a:r>
          </a:p>
        </p:txBody>
      </p:sp>
    </p:spTree>
    <p:extLst>
      <p:ext uri="{BB962C8B-B14F-4D97-AF65-F5344CB8AC3E}">
        <p14:creationId xmlns:p14="http://schemas.microsoft.com/office/powerpoint/2010/main" val="3301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28"/>
          <p:cNvSpPr txBox="1">
            <a:spLocks noChangeArrowheads="1"/>
          </p:cNvSpPr>
          <p:nvPr/>
        </p:nvSpPr>
        <p:spPr bwMode="auto">
          <a:xfrm>
            <a:off x="165001" y="372367"/>
            <a:ext cx="144623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78A2"/>
                </a:solidFill>
                <a:cs typeface="Arial" charset="0"/>
              </a:rPr>
              <a:t>48 h KH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srgbClr val="0078A2"/>
                </a:solidFill>
                <a:cs typeface="Arial" charset="0"/>
              </a:rPr>
              <a:t>4°C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n-US" sz="12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33°C</a:t>
            </a:r>
            <a:endParaRPr lang="en-US" sz="12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7" name="Textfeld 28"/>
          <p:cNvSpPr txBox="1">
            <a:spLocks noChangeArrowheads="1"/>
          </p:cNvSpPr>
          <p:nvPr/>
        </p:nvSpPr>
        <p:spPr bwMode="auto">
          <a:xfrm>
            <a:off x="6468985" y="372366"/>
            <a:ext cx="2941141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78A2"/>
                </a:solidFill>
                <a:cs typeface="Arial" charset="0"/>
              </a:rPr>
              <a:t>48 h KH-Lac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srgbClr val="0078A2"/>
                </a:solidFill>
                <a:cs typeface="Arial" charset="0"/>
              </a:rPr>
              <a:t>4°C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n-US" sz="12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33°C</a:t>
            </a:r>
            <a:endParaRPr lang="en-US" sz="12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65000" y="4905232"/>
            <a:ext cx="11563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Ergänzende Daten S4</a:t>
            </a:r>
          </a:p>
          <a:p>
            <a:r>
              <a:rPr lang="de-DE" sz="1200" b="1" dirty="0">
                <a:solidFill>
                  <a:schemeClr val="bg1"/>
                </a:solidFill>
              </a:rPr>
              <a:t>Die mitochondriale Beweglichkeit ist nach Kaltinkubation in lactobionathaltiger Lösung eingeschränkt</a:t>
            </a:r>
          </a:p>
          <a:p>
            <a:endParaRPr lang="de-DE" sz="1200" b="1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Die Kreise schließen einzelne repräsentative Mitochondrien ein und dienen der visuellen Unterstützung.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Mit MTG angefärbte kultivierte Schweineaortenendothelzellen wurden für 48 Stunden in KHD (links) oder in KH-</a:t>
            </a:r>
            <a:r>
              <a:rPr lang="de-DE" sz="1200" dirty="0" err="1">
                <a:solidFill>
                  <a:schemeClr val="bg1"/>
                </a:solidFill>
              </a:rPr>
              <a:t>LacD</a:t>
            </a:r>
            <a:r>
              <a:rPr lang="de-DE" sz="1200" dirty="0">
                <a:solidFill>
                  <a:schemeClr val="bg1"/>
                </a:solidFill>
              </a:rPr>
              <a:t> (rechts) bei 4°C inkubiert und unmittelbar nach der Kaltinkubation in M199-Zellkulturmedium mit 1% FCS auf der mit 36°C warmem Wasser gewärmten </a:t>
            </a:r>
            <a:r>
              <a:rPr lang="de-DE" sz="1200" dirty="0" err="1">
                <a:solidFill>
                  <a:schemeClr val="bg1"/>
                </a:solidFill>
              </a:rPr>
              <a:t>Mikroskopierplattform</a:t>
            </a:r>
            <a:r>
              <a:rPr lang="de-DE" sz="1200" dirty="0">
                <a:solidFill>
                  <a:schemeClr val="bg1"/>
                </a:solidFill>
              </a:rPr>
              <a:t> wiedererwärmt. Die mito­chondriale Morphologie wurde mit Hilfe der Fluoreszenz­mikroskopie dargestellt. Es wurden Zeitrafferaufnahmen mit einer Frequenz von 2/min akquiriert. Bei 7 von 8 Versuchen war das Ergebnis so ähnlich wie bei dieser repräsentativ ausgewählten Zeitrafferaufnahme. Es wurde bis zum Ausbleichen des Farbstoffs bzw. bis zum Verlust der Fokusebene akquiriert. </a:t>
            </a:r>
          </a:p>
        </p:txBody>
      </p:sp>
      <p:pic>
        <p:nvPicPr>
          <p:cNvPr id="7" name="KH_N_L_Film1_repräsentative Zelle_t01FITC">
            <a:hlinkClick r:id="" action="ppaction://media"/>
            <a:extLst>
              <a:ext uri="{FF2B5EF4-FFF2-40B4-BE49-F238E27FC236}">
                <a16:creationId xmlns:a16="http://schemas.microsoft.com/office/drawing/2014/main" id="{CB6FE2BE-5D38-49C9-AC10-EE788A56E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30000"/>
          </a:blip>
          <a:stretch>
            <a:fillRect/>
          </a:stretch>
        </p:blipFill>
        <p:spPr>
          <a:xfrm>
            <a:off x="6468985" y="797299"/>
            <a:ext cx="5259375" cy="3960000"/>
          </a:xfrm>
          <a:prstGeom prst="rect">
            <a:avLst/>
          </a:prstGeom>
        </p:spPr>
      </p:pic>
      <p:pic>
        <p:nvPicPr>
          <p:cNvPr id="8" name="KH_N_Film3_repräsentative Zelle_t01FITC">
            <a:hlinkClick r:id="" action="ppaction://media"/>
            <a:extLst>
              <a:ext uri="{FF2B5EF4-FFF2-40B4-BE49-F238E27FC236}">
                <a16:creationId xmlns:a16="http://schemas.microsoft.com/office/drawing/2014/main" id="{8055D135-62D4-4487-B9F7-2CAB28A529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 bright="50000" contrast="65000"/>
          </a:blip>
          <a:stretch>
            <a:fillRect/>
          </a:stretch>
        </p:blipFill>
        <p:spPr>
          <a:xfrm>
            <a:off x="165000" y="797299"/>
            <a:ext cx="5259375" cy="3960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73D3B1-2C26-4EE8-A9B4-8BF7C888AFF6}"/>
              </a:ext>
            </a:extLst>
          </p:cNvPr>
          <p:cNvSpPr txBox="1"/>
          <p:nvPr/>
        </p:nvSpPr>
        <p:spPr>
          <a:xfrm>
            <a:off x="4093827" y="797299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5 µm</a:t>
            </a:r>
          </a:p>
        </p:txBody>
      </p:sp>
      <p:sp>
        <p:nvSpPr>
          <p:cNvPr id="3" name="Kreis: nicht ausgefüllt 2">
            <a:extLst>
              <a:ext uri="{FF2B5EF4-FFF2-40B4-BE49-F238E27FC236}">
                <a16:creationId xmlns:a16="http://schemas.microsoft.com/office/drawing/2014/main" id="{60995D81-E9DB-4F68-9213-BA523D640E24}"/>
              </a:ext>
            </a:extLst>
          </p:cNvPr>
          <p:cNvSpPr/>
          <p:nvPr/>
        </p:nvSpPr>
        <p:spPr>
          <a:xfrm>
            <a:off x="779633" y="1859340"/>
            <a:ext cx="1542463" cy="1569660"/>
          </a:xfrm>
          <a:prstGeom prst="donut">
            <a:avLst>
              <a:gd name="adj" fmla="val 1343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Kreis: nicht ausgefüllt 8">
            <a:extLst>
              <a:ext uri="{FF2B5EF4-FFF2-40B4-BE49-F238E27FC236}">
                <a16:creationId xmlns:a16="http://schemas.microsoft.com/office/drawing/2014/main" id="{2D232897-EDC4-4F17-B9EB-6F1149CA962A}"/>
              </a:ext>
            </a:extLst>
          </p:cNvPr>
          <p:cNvSpPr/>
          <p:nvPr/>
        </p:nvSpPr>
        <p:spPr>
          <a:xfrm>
            <a:off x="9098672" y="3261606"/>
            <a:ext cx="1542463" cy="1569660"/>
          </a:xfrm>
          <a:prstGeom prst="donut">
            <a:avLst>
              <a:gd name="adj" fmla="val 1343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3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28"/>
          <p:cNvSpPr txBox="1">
            <a:spLocks noChangeArrowheads="1"/>
          </p:cNvSpPr>
          <p:nvPr/>
        </p:nvSpPr>
        <p:spPr bwMode="auto">
          <a:xfrm>
            <a:off x="904809" y="782457"/>
            <a:ext cx="144623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78A2"/>
                </a:solidFill>
                <a:cs typeface="Arial" charset="0"/>
              </a:rPr>
              <a:t>48 h KH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srgbClr val="0078A2"/>
                </a:solidFill>
                <a:cs typeface="Arial" charset="0"/>
              </a:rPr>
              <a:t>4°C</a:t>
            </a:r>
            <a:r>
              <a:rPr lang="en-US" sz="12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n-US" sz="1200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33°C</a:t>
            </a:r>
            <a:endParaRPr lang="en-US" sz="12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797775" y="1054928"/>
            <a:ext cx="39382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Ergänzende Daten S4 (</a:t>
            </a:r>
            <a:r>
              <a:rPr lang="de-DE" sz="1200" b="1" dirty="0" err="1">
                <a:solidFill>
                  <a:schemeClr val="bg1"/>
                </a:solidFill>
              </a:rPr>
              <a:t>Vergrössert</a:t>
            </a:r>
            <a:r>
              <a:rPr lang="de-DE" sz="1200" b="1" dirty="0">
                <a:solidFill>
                  <a:schemeClr val="bg1"/>
                </a:solidFill>
              </a:rPr>
              <a:t>)</a:t>
            </a:r>
          </a:p>
          <a:p>
            <a:r>
              <a:rPr lang="de-DE" sz="1200" b="1" dirty="0">
                <a:solidFill>
                  <a:schemeClr val="bg1"/>
                </a:solidFill>
              </a:rPr>
              <a:t>Vermutliche „</a:t>
            </a:r>
            <a:r>
              <a:rPr lang="de-DE" sz="1200" b="1" dirty="0" err="1">
                <a:solidFill>
                  <a:schemeClr val="bg1"/>
                </a:solidFill>
              </a:rPr>
              <a:t>tip-to-tip</a:t>
            </a:r>
            <a:r>
              <a:rPr lang="de-DE" sz="1200" b="1" dirty="0">
                <a:solidFill>
                  <a:schemeClr val="bg1"/>
                </a:solidFill>
              </a:rPr>
              <a:t>“ und „</a:t>
            </a:r>
            <a:r>
              <a:rPr lang="de-DE" sz="1200" b="1" dirty="0" err="1">
                <a:solidFill>
                  <a:schemeClr val="bg1"/>
                </a:solidFill>
              </a:rPr>
              <a:t>tip-to-side</a:t>
            </a:r>
            <a:r>
              <a:rPr lang="de-DE" sz="1200" b="1" dirty="0">
                <a:solidFill>
                  <a:schemeClr val="bg1"/>
                </a:solidFill>
              </a:rPr>
              <a:t>“ </a:t>
            </a:r>
            <a:r>
              <a:rPr lang="de-DE" sz="1200" b="1" dirty="0" err="1">
                <a:solidFill>
                  <a:schemeClr val="bg1"/>
                </a:solidFill>
              </a:rPr>
              <a:t>Fusions</a:t>
            </a:r>
            <a:r>
              <a:rPr lang="de-DE" sz="1200" b="1" dirty="0">
                <a:solidFill>
                  <a:schemeClr val="bg1"/>
                </a:solidFill>
              </a:rPr>
              <a:t> und Teilungsprozesse</a:t>
            </a:r>
          </a:p>
          <a:p>
            <a:endParaRPr lang="de-DE" sz="12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de-DE" sz="1200" dirty="0">
                <a:solidFill>
                  <a:schemeClr val="bg1"/>
                </a:solidFill>
              </a:rPr>
              <a:t> „</a:t>
            </a:r>
            <a:r>
              <a:rPr lang="de-DE" sz="1200" dirty="0" err="1">
                <a:solidFill>
                  <a:schemeClr val="bg1"/>
                </a:solidFill>
              </a:rPr>
              <a:t>tip-to-side</a:t>
            </a:r>
            <a:r>
              <a:rPr lang="de-DE" sz="1200" dirty="0">
                <a:solidFill>
                  <a:schemeClr val="bg1"/>
                </a:solidFill>
              </a:rPr>
              <a:t>“ Fusion (linker Pfeil zwischen 0,5 und 0,75; rechter Pfeil zwischen 4,25 und 4,5) und Teilung (linker Pfeil 1,5 und 1,75) mit blauem Pfeil markiert.</a:t>
            </a:r>
          </a:p>
          <a:p>
            <a:pPr>
              <a:buFontTx/>
              <a:buChar char="-"/>
            </a:pPr>
            <a:r>
              <a:rPr lang="de-DE" sz="1200" dirty="0">
                <a:solidFill>
                  <a:schemeClr val="bg1"/>
                </a:solidFill>
              </a:rPr>
              <a:t> „</a:t>
            </a:r>
            <a:r>
              <a:rPr lang="de-DE" sz="1200" dirty="0" err="1">
                <a:solidFill>
                  <a:schemeClr val="bg1"/>
                </a:solidFill>
              </a:rPr>
              <a:t>tip-to-tip</a:t>
            </a:r>
            <a:r>
              <a:rPr lang="de-DE" sz="1200" dirty="0">
                <a:solidFill>
                  <a:schemeClr val="bg1"/>
                </a:solidFill>
              </a:rPr>
              <a:t>“ Fusion (linker Pfeil zwischen 5,75 und 6) und Teilung  (rechter Pfeil zwischen 6,25 und 6,5) mit orangenen Pfeil markiert. 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endParaRPr lang="de-DE" sz="1200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Gleiche Zeitrafferaufnahme wie auf der vorherigen Folie.</a:t>
            </a:r>
          </a:p>
          <a:p>
            <a:r>
              <a:rPr lang="de-DE" sz="1200" dirty="0">
                <a:solidFill>
                  <a:schemeClr val="bg1"/>
                </a:solidFill>
              </a:rPr>
              <a:t>48 h 4°C in KHD; Bei 7 von 8 Versuchen war das Ergebnis so ähnlich wie bei dieser repräsentativ ausgewählten Zeitrafferaufnahme.</a:t>
            </a:r>
          </a:p>
          <a:p>
            <a:r>
              <a:rPr lang="de-DE" sz="1200" dirty="0">
                <a:solidFill>
                  <a:schemeClr val="bg1"/>
                </a:solidFill>
              </a:rPr>
              <a:t>Das Intervall zwischen den einzelnen Aufnahmen beträgt 30 Sekunden.</a:t>
            </a:r>
          </a:p>
        </p:txBody>
      </p:sp>
      <p:pic>
        <p:nvPicPr>
          <p:cNvPr id="12" name="KH_N_Film3_repräsentative Zelle_t01c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837" y="1054928"/>
            <a:ext cx="5839913" cy="4397110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523642A-BE8D-4A23-81B5-C85520D47312}"/>
              </a:ext>
            </a:extLst>
          </p:cNvPr>
          <p:cNvCxnSpPr>
            <a:cxnSpLocks/>
          </p:cNvCxnSpPr>
          <p:nvPr/>
        </p:nvCxnSpPr>
        <p:spPr>
          <a:xfrm>
            <a:off x="2351039" y="2000250"/>
            <a:ext cx="0" cy="666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BCD7BAC-81E7-4B2D-B930-34697938C5C0}"/>
              </a:ext>
            </a:extLst>
          </p:cNvPr>
          <p:cNvCxnSpPr>
            <a:cxnSpLocks/>
          </p:cNvCxnSpPr>
          <p:nvPr/>
        </p:nvCxnSpPr>
        <p:spPr>
          <a:xfrm>
            <a:off x="6210300" y="3590925"/>
            <a:ext cx="0" cy="666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A0C53DF-11D3-4E40-A4BE-C4E513465754}"/>
              </a:ext>
            </a:extLst>
          </p:cNvPr>
          <p:cNvCxnSpPr>
            <a:cxnSpLocks/>
          </p:cNvCxnSpPr>
          <p:nvPr/>
        </p:nvCxnSpPr>
        <p:spPr>
          <a:xfrm>
            <a:off x="1436889" y="2867025"/>
            <a:ext cx="429476" cy="49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270728A-1DD2-46C1-BE0C-0C892A9B98B3}"/>
              </a:ext>
            </a:extLst>
          </p:cNvPr>
          <p:cNvCxnSpPr>
            <a:cxnSpLocks/>
          </p:cNvCxnSpPr>
          <p:nvPr/>
        </p:nvCxnSpPr>
        <p:spPr>
          <a:xfrm>
            <a:off x="4846839" y="1838325"/>
            <a:ext cx="429476" cy="49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0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05309" y="316536"/>
            <a:ext cx="3216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KH 3 h 37°C </a:t>
            </a:r>
            <a:r>
              <a:rPr lang="de-DE" sz="1200" dirty="0">
                <a:solidFill>
                  <a:srgbClr val="C00000"/>
                </a:solidFill>
              </a:rPr>
              <a:t>(33°C auf der </a:t>
            </a:r>
            <a:r>
              <a:rPr lang="de-DE" sz="1200" dirty="0" err="1">
                <a:solidFill>
                  <a:srgbClr val="C00000"/>
                </a:solidFill>
              </a:rPr>
              <a:t>Mikroskopierplatform</a:t>
            </a:r>
            <a:r>
              <a:rPr lang="de-DE" sz="1200" dirty="0">
                <a:solidFill>
                  <a:srgbClr val="C00000"/>
                </a:solidFill>
              </a:rPr>
              <a:t>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96000" y="338765"/>
            <a:ext cx="3466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KH-Lac 3 h 37°C </a:t>
            </a:r>
            <a:r>
              <a:rPr lang="de-DE" sz="1200" dirty="0">
                <a:solidFill>
                  <a:srgbClr val="C00000"/>
                </a:solidFill>
              </a:rPr>
              <a:t>(33°C auf der </a:t>
            </a:r>
            <a:r>
              <a:rPr lang="de-DE" sz="1200" dirty="0" err="1">
                <a:solidFill>
                  <a:srgbClr val="C00000"/>
                </a:solidFill>
              </a:rPr>
              <a:t>Mikroskopierplatform</a:t>
            </a:r>
            <a:r>
              <a:rPr lang="de-DE" sz="1200" dirty="0">
                <a:solidFill>
                  <a:srgbClr val="C00000"/>
                </a:solidFill>
              </a:rPr>
              <a:t>)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05309" y="4597993"/>
            <a:ext cx="10766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Ergänzende Daten S5</a:t>
            </a:r>
          </a:p>
          <a:p>
            <a:r>
              <a:rPr lang="de-DE" sz="1200" b="1" dirty="0">
                <a:solidFill>
                  <a:schemeClr val="bg1"/>
                </a:solidFill>
              </a:rPr>
              <a:t>Kein Unterschied der mitochondrialen Beweglichkeit während der normothermen Inkubation in KH oder in KH-Lac.</a:t>
            </a:r>
          </a:p>
          <a:p>
            <a:endParaRPr lang="de-DE" sz="12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Mit MTG angefärbte kultivierte Schweineaortenendothelzellen wurden für 3 Stunden in KH (links) oder in KH-Lac (rechts) bei 37°C im Brutschrank inkubiert und unmittelbar nach der Inkubation im Brutschrank auf der mit 36°C warmen Wasser gewärmten </a:t>
            </a:r>
            <a:r>
              <a:rPr lang="de-DE" sz="1200" dirty="0" err="1">
                <a:solidFill>
                  <a:schemeClr val="bg1"/>
                </a:solidFill>
              </a:rPr>
              <a:t>Mikroskopierplattform</a:t>
            </a:r>
            <a:r>
              <a:rPr lang="de-DE" sz="1200" dirty="0">
                <a:solidFill>
                  <a:schemeClr val="bg1"/>
                </a:solidFill>
              </a:rPr>
              <a:t> mikroskopiert. Die mito­chondriale Morphologie wurde mit Hilfe der Fluoreszenz­mikroskopie dargestellt. Es wurden Zeitrafferaufnahmen mit einer Frequenz von 2/min akquiriert. Abbildungen repräsentativ für n=5 Versuche.</a:t>
            </a:r>
            <a:endParaRPr lang="de-DE" sz="1200" dirty="0">
              <a:solidFill>
                <a:schemeClr val="bg1"/>
              </a:solidFill>
              <a:sym typeface="Wingdings" pitchFamily="2" charset="2"/>
            </a:endParaRPr>
          </a:p>
        </p:txBody>
      </p:sp>
      <p:pic>
        <p:nvPicPr>
          <p:cNvPr id="11" name="KH_N_L_Film2_600x450_Outline_t01FIT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6223" y="615764"/>
            <a:ext cx="5255666" cy="3960000"/>
          </a:xfrm>
          <a:prstGeom prst="rect">
            <a:avLst/>
          </a:prstGeom>
        </p:spPr>
      </p:pic>
      <p:pic>
        <p:nvPicPr>
          <p:cNvPr id="2" name="KH_N_Film1_600x450_Outline_Maßstab_t01FIT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309" y="615764"/>
            <a:ext cx="525566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1101</Words>
  <Application>Microsoft Office PowerPoint</Application>
  <PresentationFormat>Breitbild</PresentationFormat>
  <Paragraphs>65</Paragraphs>
  <Slides>8</Slides>
  <Notes>2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Office Theme</vt:lpstr>
      <vt:lpstr>Ergänzende Daten zur Dissertation von Niklas Lohaus</vt:lpstr>
      <vt:lpstr>Ergänzende Daten S1 Reversibilität und Entwicklung von besonderen mitochondrialen Morphologien in KH</vt:lpstr>
      <vt:lpstr>Ergänzende Daten S2 Reversibilität und Entwicklung von besonderen mitochondrialen Morphologien in KH-Lac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Ergänzende Daten zur Dissertation von Niklas Lohaus</dc:title>
  <dc:creator>Niklas Lohaus</dc:creator>
  <cp:lastModifiedBy>Lohaus Niklas</cp:lastModifiedBy>
  <cp:revision>59</cp:revision>
  <dcterms:created xsi:type="dcterms:W3CDTF">2017-01-23T13:15:53Z</dcterms:created>
  <dcterms:modified xsi:type="dcterms:W3CDTF">2019-10-08T18:34:19Z</dcterms:modified>
</cp:coreProperties>
</file>