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7" r:id="rId2"/>
    <p:sldId id="492" r:id="rId3"/>
    <p:sldId id="451" r:id="rId4"/>
    <p:sldId id="493" r:id="rId5"/>
    <p:sldId id="494" r:id="rId6"/>
    <p:sldId id="495" r:id="rId7"/>
    <p:sldId id="487" r:id="rId8"/>
    <p:sldId id="488" r:id="rId9"/>
    <p:sldId id="496" r:id="rId10"/>
    <p:sldId id="497" r:id="rId11"/>
    <p:sldId id="485" r:id="rId12"/>
    <p:sldId id="376" r:id="rId13"/>
    <p:sldId id="498" r:id="rId14"/>
  </p:sldIdLst>
  <p:sldSz cx="9144000" cy="6858000" type="screen4x3"/>
  <p:notesSz cx="6797675" cy="99298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pos="5653">
          <p15:clr>
            <a:srgbClr val="A4A3A4"/>
          </p15:clr>
        </p15:guide>
        <p15:guide id="3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3D"/>
    <a:srgbClr val="8FD3EC"/>
    <a:srgbClr val="1FA7DA"/>
    <a:srgbClr val="A3C13C"/>
    <a:srgbClr val="BB0505"/>
    <a:srgbClr val="138619"/>
    <a:srgbClr val="024A92"/>
    <a:srgbClr val="00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9" autoAdjust="0"/>
    <p:restoredTop sz="87170" autoAdjust="0"/>
  </p:normalViewPr>
  <p:slideViewPr>
    <p:cSldViewPr snapToGrid="0" snapToObjects="1">
      <p:cViewPr varScale="1">
        <p:scale>
          <a:sx n="101" d="100"/>
          <a:sy n="101" d="100"/>
        </p:scale>
        <p:origin x="2118" y="114"/>
      </p:cViewPr>
      <p:guideLst>
        <p:guide orient="horz" pos="3939"/>
        <p:guide pos="5653"/>
        <p:guide pos="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105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77207FD5-A240-481D-AB21-1BF574D6AE78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8CF512-CF38-4536-819F-C847283989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036" tIns="45517" rIns="91036" bIns="455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23F021E1-18E5-4E73-B4A0-C2519E60D1C4}" type="datetime1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6" tIns="45517" rIns="91036" bIns="45517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036" tIns="45517" rIns="91036" bIns="455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036" tIns="45517" rIns="91036" bIns="455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036" tIns="45517" rIns="91036" bIns="455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455614-A7D6-41C3-8FA0-6F99E1655F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endParaRPr lang="de-DE" altLang="de-DE" sz="1400" dirty="0" smtClean="0"/>
          </a:p>
          <a:p>
            <a:pPr marL="171450" indent="-171450">
              <a:buFontTx/>
              <a:buChar char="•"/>
              <a:defRPr/>
            </a:pPr>
            <a:endParaRPr lang="de-DE" altLang="de-DE" sz="1100" dirty="0" smtClean="0"/>
          </a:p>
          <a:p>
            <a:pPr>
              <a:defRPr/>
            </a:pPr>
            <a:endParaRPr lang="de-DE" altLang="de-DE" sz="1100" i="1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4142668-A977-4532-9582-916FD03A25C2}" type="slidenum">
              <a:rPr lang="de-DE" altLang="de-DE">
                <a:latin typeface="Calibri" panose="020F0502020204030204" pitchFamily="34" charset="0"/>
              </a:rPr>
              <a:pPr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F252A46-097B-4065-B967-BF8E926EEEC9}" type="slidenum">
              <a:rPr lang="de-DE" altLang="de-DE">
                <a:latin typeface="Calibri" panose="020F0502020204030204" pitchFamily="34" charset="0"/>
              </a:rPr>
              <a:pPr/>
              <a:t>10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BB04E93-C2BB-47B9-BB4C-C6DC613A9F26}" type="slidenum">
              <a:rPr lang="de-DE" altLang="de-DE">
                <a:latin typeface="Calibri" panose="020F0502020204030204" pitchFamily="34" charset="0"/>
              </a:rPr>
              <a:pPr/>
              <a:t>11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4ABACC3-B52C-4F57-935C-FC2BB282AE5D}" type="slidenum">
              <a:rPr lang="de-DE" altLang="de-DE">
                <a:latin typeface="Calibri" panose="020F0502020204030204" pitchFamily="34" charset="0"/>
              </a:rPr>
              <a:pPr/>
              <a:t>12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A2F8961-3417-460B-A29B-C0C6BC37FAC0}" type="slidenum">
              <a:rPr lang="de-DE" altLang="de-DE">
                <a:latin typeface="Calibri" panose="020F0502020204030204" pitchFamily="34" charset="0"/>
              </a:rPr>
              <a:pPr/>
              <a:t>13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9038388-5AE3-40E5-A380-EF7DDF7749E6}" type="slidenum">
              <a:rPr lang="de-DE" altLang="de-DE">
                <a:latin typeface="Calibri" panose="020F0502020204030204" pitchFamily="34" charset="0"/>
              </a:rPr>
              <a:pPr/>
              <a:t>2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40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88A4C14-7FB2-46C0-8F2C-C7149C178735}" type="slidenum">
              <a:rPr lang="de-DE" altLang="de-DE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EB5901A-3E63-47BD-AEF6-827BC683B0F9}" type="slidenum">
              <a:rPr lang="de-DE" altLang="de-DE">
                <a:latin typeface="Calibri" panose="020F0502020204030204" pitchFamily="34" charset="0"/>
              </a:rPr>
              <a:pPr/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B7548200-ECB3-4ECE-8B13-ADD5ACDBC114}" type="slidenum">
              <a:rPr lang="de-DE" altLang="de-DE">
                <a:latin typeface="Calibri" panose="020F0502020204030204" pitchFamily="34" charset="0"/>
              </a:rPr>
              <a:pPr/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FCD89C6-1318-4D4E-86E3-4F65EE6B68C6}" type="slidenum">
              <a:rPr lang="de-DE" altLang="de-DE">
                <a:latin typeface="Calibri" panose="020F0502020204030204" pitchFamily="34" charset="0"/>
              </a:rPr>
              <a:pPr/>
              <a:t>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200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F5CD32E1-4D02-4654-8378-4527C0DC359C}" type="slidenum">
              <a:rPr lang="de-DE" altLang="de-DE">
                <a:latin typeface="Calibri" panose="020F0502020204030204" pitchFamily="34" charset="0"/>
              </a:rPr>
              <a:pPr/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b="1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E30BFDDA-A277-4B95-A939-5467C27DDA15}" type="slidenum">
              <a:rPr lang="de-DE" altLang="de-DE">
                <a:latin typeface="Calibri" panose="020F0502020204030204" pitchFamily="34" charset="0"/>
              </a:rPr>
              <a:pPr/>
              <a:t>8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sz="2000" dirty="0" smtClean="0"/>
              <a:t>Wissensspeicher:</a:t>
            </a:r>
          </a:p>
          <a:p>
            <a:pPr>
              <a:defRPr/>
            </a:pPr>
            <a:r>
              <a:rPr lang="de-DE" altLang="de-DE" sz="2000" dirty="0" smtClean="0"/>
              <a:t>Berührt das Wissen über OER</a:t>
            </a:r>
          </a:p>
          <a:p>
            <a:pPr marL="342900" indent="-342900">
              <a:buFontTx/>
              <a:buChar char="-"/>
              <a:defRPr/>
            </a:pPr>
            <a:r>
              <a:rPr lang="de-DE" altLang="de-DE" sz="2000" dirty="0" smtClean="0"/>
              <a:t>Urheberrechte</a:t>
            </a:r>
          </a:p>
          <a:p>
            <a:pPr marL="342900" indent="-342900">
              <a:buFontTx/>
              <a:buChar char="-"/>
              <a:defRPr/>
            </a:pPr>
            <a:r>
              <a:rPr lang="de-DE" altLang="de-DE" sz="2000" dirty="0" smtClean="0"/>
              <a:t>Lizenzierungen</a:t>
            </a:r>
          </a:p>
          <a:p>
            <a:pPr marL="342900" indent="-342900">
              <a:buFontTx/>
              <a:buChar char="-"/>
              <a:defRPr/>
            </a:pPr>
            <a:r>
              <a:rPr lang="de-DE" altLang="de-DE" sz="2000" dirty="0" smtClean="0"/>
              <a:t>Creative </a:t>
            </a:r>
            <a:r>
              <a:rPr lang="de-DE" altLang="de-DE" sz="2000" dirty="0" err="1" smtClean="0"/>
              <a:t>Commons</a:t>
            </a:r>
            <a:endParaRPr lang="de-DE" altLang="de-DE" sz="2000" dirty="0" smtClean="0"/>
          </a:p>
          <a:p>
            <a:pPr marL="342900" indent="-342900">
              <a:buFontTx/>
              <a:buChar char="-"/>
              <a:defRPr/>
            </a:pPr>
            <a:r>
              <a:rPr lang="de-DE" altLang="de-DE" sz="2000" dirty="0" smtClean="0"/>
              <a:t>Suchmaschinen, Datenbanken und Verweissysteme</a:t>
            </a:r>
          </a:p>
          <a:p>
            <a:pPr marL="342900" indent="-342900">
              <a:buFontTx/>
              <a:buChar char="-"/>
              <a:defRPr/>
            </a:pPr>
            <a:r>
              <a:rPr lang="de-DE" altLang="de-DE" sz="2000" dirty="0" smtClean="0"/>
              <a:t>…</a:t>
            </a:r>
          </a:p>
          <a:p>
            <a:pPr marL="342900" indent="-342900">
              <a:buFontTx/>
              <a:buChar char="-"/>
              <a:defRPr/>
            </a:pPr>
            <a:endParaRPr lang="de-DE" altLang="de-DE" sz="2000" dirty="0" smtClean="0"/>
          </a:p>
          <a:p>
            <a:pPr>
              <a:defRPr/>
            </a:pPr>
            <a:r>
              <a:rPr lang="de-DE" altLang="de-DE" sz="2000" dirty="0" smtClean="0"/>
              <a:t>Trainerleitfaden:</a:t>
            </a:r>
          </a:p>
          <a:p>
            <a:pPr>
              <a:defRPr/>
            </a:pPr>
            <a:r>
              <a:rPr lang="de-DE" altLang="de-DE" sz="2000" dirty="0" smtClean="0"/>
              <a:t>Konzepte für OER-Trainings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Kurzer Vortrag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 smtClean="0"/>
              <a:t>Workshoptag</a:t>
            </a: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 smtClean="0"/>
              <a:t>Blended</a:t>
            </a:r>
            <a:r>
              <a:rPr lang="de-DE" altLang="de-DE" sz="2000" dirty="0" smtClean="0"/>
              <a:t> Learning Konzepte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000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Präsentationsfolien: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Foliensätze an die eigene Präsentation anpassen (eigener Stil, aber Argumente sind oft die gleichen)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de-DE" altLang="de-DE" sz="2000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DE" altLang="de-DE" sz="2000" dirty="0" smtClean="0"/>
              <a:t>Übungen mit Lösungen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 smtClean="0"/>
              <a:t>Es gibt sie bereits zur Reflektion und zum Vertiefen (Bsp. </a:t>
            </a:r>
            <a:r>
              <a:rPr lang="de-DE" altLang="de-DE" sz="2000" dirty="0" err="1" smtClean="0"/>
              <a:t>Jeopardy</a:t>
            </a:r>
            <a:r>
              <a:rPr lang="de-DE" altLang="de-DE" sz="2000" dirty="0" smtClean="0"/>
              <a:t>, </a:t>
            </a:r>
            <a:r>
              <a:rPr lang="de-DE" altLang="de-DE" sz="2000" dirty="0" err="1" smtClean="0"/>
              <a:t>SchnOERzeljagd</a:t>
            </a:r>
            <a:r>
              <a:rPr lang="de-DE" altLang="de-DE" sz="2000" dirty="0" smtClean="0"/>
              <a:t>)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790EFB9-3D87-4EBB-8747-1B3CBFCAE72A}" type="slidenum">
              <a:rPr lang="de-DE" altLang="de-DE">
                <a:latin typeface="Calibri" panose="020F0502020204030204" pitchFamily="34" charset="0"/>
              </a:rPr>
              <a:pPr/>
              <a:t>9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Mastertextformat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01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98386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4997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28758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</p:spTree>
    <p:extLst>
      <p:ext uri="{BB962C8B-B14F-4D97-AF65-F5344CB8AC3E}">
        <p14:creationId xmlns:p14="http://schemas.microsoft.com/office/powerpoint/2010/main" val="12827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15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8"/>
          <a:stretch>
            <a:fillRect/>
          </a:stretch>
        </p:blipFill>
        <p:spPr bwMode="auto">
          <a:xfrm>
            <a:off x="179388" y="179388"/>
            <a:ext cx="87836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1"/>
            <a:r>
              <a:rPr lang="de-DE" altLang="de-DE" smtClean="0"/>
              <a:t>Dritte Ebene</a:t>
            </a:r>
          </a:p>
          <a:p>
            <a:pPr lvl="2"/>
            <a:r>
              <a:rPr lang="de-DE" alt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15.02.2017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Dr. Bettina Waffner      Carolin Runte LearningLab – Universität Duisburg-Essen   Eduversum GmbH/Lehrer-Online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77813" y="163513"/>
            <a:ext cx="6840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der Titel der Seite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3" r:id="rId2"/>
    <p:sldLayoutId id="2147485434" r:id="rId3"/>
    <p:sldLayoutId id="2147485435" r:id="rId4"/>
    <p:sldLayoutId id="2147485436" r:id="rId5"/>
    <p:sldLayoutId id="2147485438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urhg/index.html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-sa/3.0/deed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b-web.de/" TargetMode="External"/><Relationship Id="rId5" Type="http://schemas.openxmlformats.org/officeDocument/2006/relationships/hyperlink" Target="https://creativecommons.org/licenses/by-sa/4.0/legalcode.de" TargetMode="External"/><Relationship Id="rId10" Type="http://schemas.openxmlformats.org/officeDocument/2006/relationships/hyperlink" Target="http://jointly.info/announcement/12-13-6-17-transferworkshop-train-us-oer-trainer-fuer-oerinfo-projekte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pixabay.com/de/users/CopyrightFreePictures-203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hyperlink" Target="https://creativecommons.org/licenses/by-sa/4.0/legalcode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hyperlink" Target="https://creativecommons.org/licenses/by-sa/4.0/legalcode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-sa/3.0/deed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b-web.de/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4.0/legalcode.de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171450" y="2519363"/>
            <a:ext cx="8826500" cy="1479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Open Educational Resources (OER)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Offene Lehr- und Lernmaterialien zusammenstellen und bearbeiten</a:t>
            </a:r>
          </a:p>
        </p:txBody>
      </p:sp>
      <p:pic>
        <p:nvPicPr>
          <p:cNvPr id="6147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148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platzhalter 11"/>
          <p:cNvSpPr txBox="1">
            <a:spLocks/>
          </p:cNvSpPr>
          <p:nvPr/>
        </p:nvSpPr>
        <p:spPr bwMode="auto">
          <a:xfrm>
            <a:off x="171450" y="3798888"/>
            <a:ext cx="8826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965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>
                <a:solidFill>
                  <a:srgbClr val="FFFFFF"/>
                </a:solidFill>
              </a:rPr>
              <a:t>Qualifizierungsworkshop Modul 3</a:t>
            </a:r>
          </a:p>
        </p:txBody>
      </p:sp>
      <p:sp>
        <p:nvSpPr>
          <p:cNvPr id="6150" name="Textfeld 12"/>
          <p:cNvSpPr txBox="1">
            <a:spLocks noChangeArrowheads="1"/>
          </p:cNvSpPr>
          <p:nvPr/>
        </p:nvSpPr>
        <p:spPr bwMode="auto">
          <a:xfrm>
            <a:off x="215900" y="5467350"/>
            <a:ext cx="8736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Dr. Bettina Waffner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Tobias Düttmann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</a:rPr>
              <a:t>Learning Lab, Universität Duisburg-Essen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5152810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24A92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15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443663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817563" y="6469063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4579" name="Textfeld 11"/>
          <p:cNvSpPr txBox="1">
            <a:spLocks noChangeArrowheads="1"/>
          </p:cNvSpPr>
          <p:nvPr/>
        </p:nvSpPr>
        <p:spPr bwMode="auto">
          <a:xfrm>
            <a:off x="2874963" y="1416050"/>
            <a:ext cx="320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Kontakt</a:t>
            </a:r>
            <a:endParaRPr lang="de-DE" altLang="de-DE" b="0">
              <a:solidFill>
                <a:schemeClr val="tx1"/>
              </a:solidFill>
            </a:endParaRPr>
          </a:p>
        </p:txBody>
      </p:sp>
      <p:sp>
        <p:nvSpPr>
          <p:cNvPr id="23" name="Shape 241"/>
          <p:cNvSpPr/>
          <p:nvPr/>
        </p:nvSpPr>
        <p:spPr>
          <a:xfrm>
            <a:off x="509588" y="4692650"/>
            <a:ext cx="3260725" cy="738188"/>
          </a:xfrm>
          <a:prstGeom prst="rect">
            <a:avLst/>
          </a:prstGeom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Dr. Bettina 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+49 201 183 </a:t>
            </a: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6476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bettina.waffner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@uni-due.de</a:t>
            </a:r>
          </a:p>
        </p:txBody>
      </p:sp>
      <p:pic>
        <p:nvPicPr>
          <p:cNvPr id="24581" name="pasted-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573838"/>
            <a:ext cx="4889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Shape 241"/>
          <p:cNvSpPr/>
          <p:nvPr/>
        </p:nvSpPr>
        <p:spPr>
          <a:xfrm>
            <a:off x="5227638" y="4713288"/>
            <a:ext cx="3384550" cy="738187"/>
          </a:xfrm>
          <a:prstGeom prst="rect">
            <a:avLst/>
          </a:prstGeom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Tobias </a:t>
            </a: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Düttmann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+49 201 183 </a:t>
            </a:r>
            <a:r>
              <a:rPr lang="de-DE"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6479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marL="382587" defTabSz="914400">
              <a:buClr>
                <a:srgbClr val="0061A4"/>
              </a:buClr>
              <a:buFont typeface="Arial"/>
              <a:buNone/>
              <a:defRPr sz="2000" b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 err="1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tobias.duettmann</a:t>
            </a:r>
            <a:r>
              <a:rPr sz="1600" b="1" dirty="0">
                <a:solidFill>
                  <a:srgbClr val="7C7C7A"/>
                </a:solidFill>
                <a:uFill>
                  <a:solidFill>
                    <a:srgbClr val="0061A4"/>
                  </a:solidFill>
                </a:uFill>
                <a:latin typeface="Arial"/>
                <a:ea typeface="Arial"/>
                <a:cs typeface="Arial"/>
                <a:sym typeface="Arial"/>
              </a:rPr>
              <a:t>@uni-due.de</a:t>
            </a:r>
          </a:p>
        </p:txBody>
      </p:sp>
      <p:pic>
        <p:nvPicPr>
          <p:cNvPr id="2458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335213"/>
            <a:ext cx="3240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333625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7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8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250825" y="2479675"/>
            <a:ext cx="8821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Casserly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, C.; Smith, M. 2006: The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promise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of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 Open Educational Resources. Change: The Magazine </a:t>
            </a:r>
            <a:r>
              <a:rPr lang="de-DE" altLang="de-DE" sz="14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of</a:t>
            </a:r>
            <a:r>
              <a:rPr lang="de-DE" alt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Lucida Grande"/>
              </a:rPr>
              <a:t> Higher Learning.</a:t>
            </a:r>
            <a:endParaRPr lang="de-DE" altLang="de-DE" sz="1400" b="0" dirty="0">
              <a:solidFill>
                <a:schemeClr val="tx1"/>
              </a:solidFill>
              <a:latin typeface="+mn-lt"/>
              <a:ea typeface="+mn-ea"/>
              <a:cs typeface="+mn-cs"/>
              <a:sym typeface="Lucida Grande"/>
            </a:endParaRPr>
          </a:p>
        </p:txBody>
      </p:sp>
      <p:sp>
        <p:nvSpPr>
          <p:cNvPr id="26630" name="Textfeld 11"/>
          <p:cNvSpPr txBox="1">
            <a:spLocks noChangeArrowheads="1"/>
          </p:cNvSpPr>
          <p:nvPr/>
        </p:nvSpPr>
        <p:spPr bwMode="auto">
          <a:xfrm>
            <a:off x="2187575" y="1204913"/>
            <a:ext cx="695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Nachweise</a:t>
            </a:r>
            <a:endParaRPr lang="de-DE" altLang="de-DE" sz="2000" b="0" i="1">
              <a:solidFill>
                <a:srgbClr val="A3C13C"/>
              </a:solidFill>
            </a:endParaRPr>
          </a:p>
        </p:txBody>
      </p:sp>
      <p:sp>
        <p:nvSpPr>
          <p:cNvPr id="9" name="Shape 37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8450" y="4322763"/>
            <a:ext cx="82756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+mn-lt"/>
              </a:rPr>
              <a:t>Namensnennung-Share </a:t>
            </a:r>
            <a:r>
              <a:rPr lang="de-DE" sz="1400" dirty="0" err="1">
                <a:latin typeface="+mn-lt"/>
              </a:rPr>
              <a:t>Alike</a:t>
            </a:r>
            <a:r>
              <a:rPr lang="de-DE" sz="1400" dirty="0">
                <a:latin typeface="+mn-lt"/>
              </a:rPr>
              <a:t> 4-0 International: </a:t>
            </a:r>
            <a:r>
              <a:rPr lang="de-DE" sz="1400" u="sng" dirty="0">
                <a:latin typeface="+mn-lt"/>
                <a:hlinkClick r:id="rId5"/>
              </a:rPr>
              <a:t>https://creativecommons.org/licenses/by-sa/4.0/legalcode.de</a:t>
            </a:r>
            <a:r>
              <a:rPr lang="de-DE" sz="1400" dirty="0">
                <a:latin typeface="+mn-lt"/>
              </a:rPr>
              <a:t> (Stand: 07.05.2018).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8450" y="2932113"/>
            <a:ext cx="79279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+mn-lt"/>
              </a:rPr>
              <a:t>Infografik „Welches ist die richtige CC-Lizenz für mich?“ (Grafik von Barbara </a:t>
            </a:r>
            <a:r>
              <a:rPr lang="de-DE" sz="1400" dirty="0" err="1">
                <a:latin typeface="+mn-lt"/>
              </a:rPr>
              <a:t>Klute</a:t>
            </a:r>
            <a:r>
              <a:rPr lang="de-DE" sz="1400" dirty="0">
                <a:latin typeface="+mn-lt"/>
              </a:rPr>
              <a:t> und </a:t>
            </a:r>
            <a:r>
              <a:rPr lang="de-DE" sz="1400" dirty="0" err="1">
                <a:latin typeface="+mn-lt"/>
              </a:rPr>
              <a:t>Jöran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Muuß-Merholz</a:t>
            </a:r>
            <a:r>
              <a:rPr lang="de-DE" sz="1400" dirty="0">
                <a:latin typeface="+mn-lt"/>
              </a:rPr>
              <a:t> für </a:t>
            </a:r>
            <a:r>
              <a:rPr lang="de-DE" sz="1400" u="sng" dirty="0" err="1">
                <a:latin typeface="+mn-lt"/>
                <a:hlinkClick r:id="rId6"/>
              </a:rPr>
              <a:t>wb-web</a:t>
            </a:r>
            <a:r>
              <a:rPr lang="de-DE" sz="1400" dirty="0" err="1">
                <a:latin typeface="+mn-lt"/>
              </a:rPr>
              <a:t>Infografik</a:t>
            </a:r>
            <a:r>
              <a:rPr lang="de-DE" sz="1400" dirty="0">
                <a:latin typeface="+mn-lt"/>
              </a:rPr>
              <a:t> „Welches ist die richtige CC-Lizenz für mich?“ (Grafik von Barbara </a:t>
            </a:r>
            <a:r>
              <a:rPr lang="de-DE" sz="1400" dirty="0" err="1">
                <a:latin typeface="+mn-lt"/>
              </a:rPr>
              <a:t>Klute</a:t>
            </a:r>
            <a:r>
              <a:rPr lang="de-DE" sz="1400" dirty="0">
                <a:latin typeface="+mn-lt"/>
              </a:rPr>
              <a:t> und </a:t>
            </a:r>
            <a:r>
              <a:rPr lang="de-DE" sz="1400" dirty="0" err="1">
                <a:latin typeface="+mn-lt"/>
              </a:rPr>
              <a:t>Jöran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Muuß-Merholz</a:t>
            </a:r>
            <a:r>
              <a:rPr lang="de-DE" sz="1400" dirty="0">
                <a:latin typeface="+mn-lt"/>
              </a:rPr>
              <a:t> für </a:t>
            </a:r>
            <a:r>
              <a:rPr lang="de-DE" sz="1400" dirty="0" err="1">
                <a:latin typeface="+mn-lt"/>
              </a:rPr>
              <a:t>wb</a:t>
            </a:r>
            <a:r>
              <a:rPr lang="de-DE" sz="1400" dirty="0">
                <a:latin typeface="+mn-lt"/>
              </a:rPr>
              <a:t>-web unter </a:t>
            </a:r>
            <a:r>
              <a:rPr lang="de-DE" sz="1400" u="sng" dirty="0">
                <a:latin typeface="+mn-lt"/>
                <a:hlinkClick r:id="rId7"/>
              </a:rPr>
              <a:t>CC BY SA 3.0</a:t>
            </a:r>
            <a:r>
              <a:rPr lang="de-DE" sz="1400" dirty="0">
                <a:latin typeface="+mn-lt"/>
              </a:rPr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0825" y="1939925"/>
            <a:ext cx="83708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u="sng" dirty="0">
                <a:latin typeface="+mn-lt"/>
                <a:hlinkClick r:id="rId8"/>
              </a:rPr>
              <a:t>Bundesministerium für Justiz und </a:t>
            </a:r>
            <a:r>
              <a:rPr lang="de-DE" sz="1400" u="sng" dirty="0" err="1">
                <a:latin typeface="+mn-lt"/>
                <a:hlinkClick r:id="rId8"/>
              </a:rPr>
              <a:t>Verbaucherschutz</a:t>
            </a:r>
            <a:r>
              <a:rPr lang="de-DE" sz="1400" u="sng" dirty="0">
                <a:latin typeface="+mn-lt"/>
                <a:hlinkClick r:id="rId8"/>
              </a:rPr>
              <a:t>. URL: http://www.gesetze-im-internet.de/urhg/index.html</a:t>
            </a:r>
            <a:r>
              <a:rPr lang="de-DE" sz="1400" dirty="0">
                <a:latin typeface="+mn-lt"/>
              </a:rPr>
              <a:t> (Stand: 07.05.2018). </a:t>
            </a:r>
          </a:p>
        </p:txBody>
      </p:sp>
      <p:sp>
        <p:nvSpPr>
          <p:cNvPr id="5" name="Textfeld 4"/>
          <p:cNvSpPr txBox="1"/>
          <p:nvPr/>
        </p:nvSpPr>
        <p:spPr>
          <a:xfrm rot="10800000" flipV="1">
            <a:off x="344488" y="4979988"/>
            <a:ext cx="7540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u="sng" dirty="0">
                <a:latin typeface="+mn-lt"/>
                <a:hlinkClick r:id="rId9"/>
              </a:rPr>
              <a:t>https://pixabay.com/de/users/CopyrightFreePictures-203/</a:t>
            </a:r>
            <a:r>
              <a:rPr lang="de-DE" sz="1400" dirty="0">
                <a:latin typeface="+mn-lt"/>
              </a:rPr>
              <a:t> (Stand 07.05.2018).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8450" y="3670300"/>
            <a:ext cx="76311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u="sng" dirty="0">
                <a:latin typeface="+mn-lt"/>
                <a:hlinkClick r:id="rId10"/>
              </a:rPr>
              <a:t>http://jointly.info/announcement/12-13-6-17-transferworkshop-train-us-oer-trainer-fuer-oerinfo-projekte/</a:t>
            </a:r>
            <a:r>
              <a:rPr lang="de-DE" sz="1400" dirty="0">
                <a:latin typeface="+mn-lt"/>
              </a:rPr>
              <a:t> (Stand: 07.05.2018).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60363" y="2519363"/>
            <a:ext cx="8637587" cy="1981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de-DE" altLang="de-DE" b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de-DE" altLang="de-DE" b="0" smtClean="0">
                <a:latin typeface="Arial" panose="020B0604020202020204" pitchFamily="34" charset="0"/>
                <a:cs typeface="Arial" panose="020B0604020202020204" pitchFamily="34" charset="0"/>
              </a:rPr>
              <a:t>Herzlichen Dank!</a:t>
            </a:r>
          </a:p>
        </p:txBody>
      </p:sp>
      <p:pic>
        <p:nvPicPr>
          <p:cNvPr id="28675" name="image25.png" descr="http://mediendidaktik.uni-due.de/sites/default/files/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8893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76" name="claim_learninglab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06413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77"/>
          <p:cNvSpPr/>
          <p:nvPr/>
        </p:nvSpPr>
        <p:spPr>
          <a:xfrm>
            <a:off x="430213" y="6362700"/>
            <a:ext cx="6573837" cy="2555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cc by </a:t>
            </a:r>
            <a:r>
              <a:rPr lang="de-DE"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4.0 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DE Bettina Waffner für </a:t>
            </a:r>
            <a:r>
              <a:rPr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MainstreamingOER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 unter einer 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Creative </a:t>
            </a:r>
            <a:r>
              <a:rPr lang="de-DE" sz="1000" dirty="0" err="1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Commons</a:t>
            </a:r>
            <a:r>
              <a:rPr lang="de-DE" sz="1000" dirty="0"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  <a:hlinkClick r:id="rId5"/>
              </a:rPr>
              <a:t> Lizenz</a:t>
            </a:r>
            <a:endParaRPr sz="2200" dirty="0"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78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257925"/>
            <a:ext cx="1035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" y="5019744"/>
            <a:ext cx="1292545" cy="1145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680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56225"/>
            <a:ext cx="19542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30200" y="2519363"/>
            <a:ext cx="8489950" cy="2032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Lizenz: Folientexte unter CC-BY-SA freigegeben,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Urheberinnen: Dr. Bettina </a:t>
            </a:r>
            <a:r>
              <a:rPr lang="de-DE" altLang="de-DE" sz="1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Waffner</a:t>
            </a: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Tobias </a:t>
            </a:r>
            <a:r>
              <a:rPr lang="de-DE" altLang="de-DE" sz="1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Düttmann</a:t>
            </a:r>
            <a:endParaRPr lang="de-DE" altLang="de-DE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Ausgenommen von dieser Lizenz: Anders gekennzeichnete Texte/Fotos/Grafiken/Videos.</a:t>
            </a: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800" dirty="0"/>
          </a:p>
        </p:txBody>
      </p:sp>
      <p:sp>
        <p:nvSpPr>
          <p:cNvPr id="30723" name="Textfeld 2"/>
          <p:cNvSpPr txBox="1">
            <a:spLocks noChangeArrowheads="1"/>
          </p:cNvSpPr>
          <p:nvPr/>
        </p:nvSpPr>
        <p:spPr bwMode="auto">
          <a:xfrm>
            <a:off x="2252663" y="1347788"/>
            <a:ext cx="3856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4400" b="0">
                <a:solidFill>
                  <a:schemeClr val="bg1"/>
                </a:solidFill>
              </a:rPr>
              <a:t>Nachweise</a:t>
            </a:r>
          </a:p>
        </p:txBody>
      </p:sp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1222375" y="6315075"/>
            <a:ext cx="7635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rgbClr val="000000"/>
                </a:solidFill>
                <a:sym typeface="Lucida Grande" charset="0"/>
              </a:rPr>
              <a:t>Cc by sa 4.0 Dr. Bettina Waffner und Tobias Düttman für das Webinar </a:t>
            </a:r>
            <a:r>
              <a:rPr lang="de-DE" altLang="de-DE" sz="800" b="0">
                <a:solidFill>
                  <a:srgbClr val="000000"/>
                </a:solidFill>
                <a:sym typeface="Gill Sans"/>
              </a:rPr>
              <a:t>NN, https://creativecommons.org/licenses/by/4.0/deed.de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" y="4831208"/>
            <a:ext cx="1292545" cy="1145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26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830763"/>
            <a:ext cx="195421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88088"/>
            <a:ext cx="10350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0"/>
          <a:stretch>
            <a:fillRect/>
          </a:stretch>
        </p:blipFill>
        <p:spPr bwMode="auto">
          <a:xfrm>
            <a:off x="1785938" y="2371725"/>
            <a:ext cx="28559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5"/>
          <a:stretch>
            <a:fillRect/>
          </a:stretch>
        </p:blipFill>
        <p:spPr bwMode="auto">
          <a:xfrm>
            <a:off x="841375" y="319088"/>
            <a:ext cx="76739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7"/>
          <a:stretch>
            <a:fillRect/>
          </a:stretch>
        </p:blipFill>
        <p:spPr bwMode="auto">
          <a:xfrm>
            <a:off x="5645150" y="2790825"/>
            <a:ext cx="18954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198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6"/>
          <a:stretch>
            <a:fillRect/>
          </a:stretch>
        </p:blipFill>
        <p:spPr bwMode="auto">
          <a:xfrm>
            <a:off x="2457450" y="2901950"/>
            <a:ext cx="15303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1"/>
          <a:stretch>
            <a:fillRect/>
          </a:stretch>
        </p:blipFill>
        <p:spPr bwMode="auto">
          <a:xfrm>
            <a:off x="6091238" y="3214688"/>
            <a:ext cx="101123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feld 9"/>
          <p:cNvSpPr txBox="1">
            <a:spLocks noChangeArrowheads="1"/>
          </p:cNvSpPr>
          <p:nvPr/>
        </p:nvSpPr>
        <p:spPr bwMode="auto">
          <a:xfrm>
            <a:off x="7513638" y="3971925"/>
            <a:ext cx="186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chemeClr val="tx2"/>
                </a:solidFill>
              </a:rPr>
              <a:t>Internet</a:t>
            </a:r>
          </a:p>
        </p:txBody>
      </p:sp>
      <p:sp>
        <p:nvSpPr>
          <p:cNvPr id="8201" name="Textfeld 14"/>
          <p:cNvSpPr txBox="1">
            <a:spLocks noChangeArrowheads="1"/>
          </p:cNvSpPr>
          <p:nvPr/>
        </p:nvSpPr>
        <p:spPr bwMode="auto">
          <a:xfrm>
            <a:off x="46038" y="4667250"/>
            <a:ext cx="2338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chemeClr val="tx2"/>
                </a:solidFill>
              </a:rPr>
              <a:t>kooperatives Arbeiten</a:t>
            </a:r>
          </a:p>
        </p:txBody>
      </p:sp>
      <p:sp>
        <p:nvSpPr>
          <p:cNvPr id="8202" name="Textfeld 15"/>
          <p:cNvSpPr txBox="1">
            <a:spLocks noChangeArrowheads="1"/>
          </p:cNvSpPr>
          <p:nvPr/>
        </p:nvSpPr>
        <p:spPr bwMode="auto">
          <a:xfrm rot="562694">
            <a:off x="4040188" y="1641475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4000" b="0">
                <a:solidFill>
                  <a:schemeClr val="tx2"/>
                </a:solidFill>
              </a:rPr>
              <a:t>O E R</a:t>
            </a:r>
          </a:p>
        </p:txBody>
      </p:sp>
      <p:sp>
        <p:nvSpPr>
          <p:cNvPr id="8203" name="Textfeld 16"/>
          <p:cNvSpPr txBox="1">
            <a:spLocks noChangeArrowheads="1"/>
          </p:cNvSpPr>
          <p:nvPr/>
        </p:nvSpPr>
        <p:spPr bwMode="auto">
          <a:xfrm rot="-621047">
            <a:off x="3678238" y="4918075"/>
            <a:ext cx="2339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4000" b="0">
                <a:solidFill>
                  <a:schemeClr val="tx2"/>
                </a:solidFill>
              </a:rPr>
              <a:t>O E R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07200" y="6367463"/>
            <a:ext cx="3556000" cy="434975"/>
          </a:xfr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Rechtenachweis:</a:t>
            </a:r>
            <a:b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</a:b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Icons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created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for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Noun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Project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by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orlangiobo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,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Juray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Sedlak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, Icon Fair,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Greogor</a:t>
            </a:r>
            <a:r>
              <a:rPr lang="de-DE" sz="800" dirty="0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 </a:t>
            </a:r>
            <a:r>
              <a:rPr lang="de-DE" sz="800" dirty="0" err="1">
                <a:solidFill>
                  <a:srgbClr val="000000"/>
                </a:solidFill>
                <a:cs typeface="Arial" panose="020B0604020202020204" pitchFamily="34" charset="0"/>
                <a:sym typeface="Lucida Grande"/>
              </a:rPr>
              <a:t>Cresnar</a:t>
            </a:r>
            <a:endParaRPr lang="de-DE" sz="800" dirty="0">
              <a:solidFill>
                <a:srgbClr val="000000"/>
              </a:solidFill>
              <a:cs typeface="Arial" panose="020B0604020202020204" pitchFamily="34" charset="0"/>
              <a:sym typeface="Lucida Grande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5" name="Bild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hape 377"/>
          <p:cNvSpPr/>
          <p:nvPr/>
        </p:nvSpPr>
        <p:spPr>
          <a:xfrm>
            <a:off x="715963" y="6573838"/>
            <a:ext cx="55768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„OER-Chain Model“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Tobias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Düttmann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für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9"/>
              </a:rPr>
              <a:t>creativecommons.org/licenses/by-sa/4.0/legalcode.de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feld 11"/>
          <p:cNvSpPr txBox="1">
            <a:spLocks noChangeArrowheads="1"/>
          </p:cNvSpPr>
          <p:nvPr/>
        </p:nvSpPr>
        <p:spPr bwMode="auto">
          <a:xfrm>
            <a:off x="1989138" y="1384300"/>
            <a:ext cx="695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Rechte anderer beachten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1024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593725" y="2390775"/>
            <a:ext cx="33845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Urheberrechtsgesetz §11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„Das Urheberrecht schützt den Urheber in seinen geistigen und persönlichen Beziehungen zum Werk und in der Nutzung des Werkes. 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Es dient zugleich der Sicherung einer angemessenen Vergütung für die Nutzung des Werkes.“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574675" y="5986463"/>
            <a:ext cx="570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>
                <a:solidFill>
                  <a:srgbClr val="004C93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09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Quelle: http://www.gesetze-im-internet.de/urhg/index.html </a:t>
            </a:r>
          </a:p>
        </p:txBody>
      </p:sp>
      <p:sp>
        <p:nvSpPr>
          <p:cNvPr id="11" name="Rechteck 10"/>
          <p:cNvSpPr/>
          <p:nvPr/>
        </p:nvSpPr>
        <p:spPr>
          <a:xfrm>
            <a:off x="5205413" y="2432050"/>
            <a:ext cx="33845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Urheber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Schöpfer eines Werkes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Urheberrecht ist nicht übertragbar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Das Urheberrecht ist im Gesetz verankert</a:t>
            </a:r>
          </a:p>
        </p:txBody>
      </p:sp>
      <p:sp>
        <p:nvSpPr>
          <p:cNvPr id="13" name="Rechteck 12"/>
          <p:cNvSpPr/>
          <p:nvPr/>
        </p:nvSpPr>
        <p:spPr>
          <a:xfrm>
            <a:off x="5218113" y="4186238"/>
            <a:ext cx="33861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/>
              <a:t>Nutzer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Verwerter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/>
              <a:t>Anwendungen durch Nutzungsrechte </a:t>
            </a: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5205413" y="5330825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de-DE" sz="1800">
                <a:solidFill>
                  <a:srgbClr val="FF0000"/>
                </a:solidFill>
              </a:rPr>
              <a:t>(offene) Lizenzen</a:t>
            </a:r>
          </a:p>
        </p:txBody>
      </p:sp>
      <p:sp>
        <p:nvSpPr>
          <p:cNvPr id="15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94350" y="6408738"/>
            <a:ext cx="3368675" cy="277812"/>
          </a:xfrm>
        </p:spPr>
        <p:txBody>
          <a:bodyPr/>
          <a:lstStyle/>
          <a:p>
            <a:pPr>
              <a:defRPr/>
            </a:pPr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CC-Symbole bei pixabay.com: https://pixabay.com/de/users/CopyrightFreePictures-203/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292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193800"/>
            <a:ext cx="27162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Bild 1" descr="Macintosh HD:Users:rosapapagei:Desktop:500px-Cc-by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4844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Bild 4" descr="Macintosh HD:Users:rosapapagei:Desktop:500px-Cc-sa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258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Bild 5" descr="Macintosh HD:Users:rosapapagei:Desktop:500px-Cc-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35463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 3" descr="Macintosh HD:Users:rosapapagei:Desktop:500px-Cc-nc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8795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hteck 1"/>
          <p:cNvSpPr>
            <a:spLocks noChangeArrowheads="1"/>
          </p:cNvSpPr>
          <p:nvPr/>
        </p:nvSpPr>
        <p:spPr bwMode="auto">
          <a:xfrm>
            <a:off x="1123950" y="2638425"/>
            <a:ext cx="752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BY“ (by) Der ursprüngliche Urheber und die Quelle müssen genannt werden.</a:t>
            </a:r>
          </a:p>
        </p:txBody>
      </p:sp>
      <p:sp>
        <p:nvSpPr>
          <p:cNvPr id="12298" name="Rechteck 12"/>
          <p:cNvSpPr>
            <a:spLocks noChangeArrowheads="1"/>
          </p:cNvSpPr>
          <p:nvPr/>
        </p:nvSpPr>
        <p:spPr bwMode="auto">
          <a:xfrm>
            <a:off x="1123950" y="3311525"/>
            <a:ext cx="7624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SA“ (share alike) Auch eine veränderte Version des Materials muss, wenn sie veröffentlicht wird, auch wieder unter denselben Bedingungen und damit unter derselben Lizenz veröffentlicht werden.</a:t>
            </a:r>
          </a:p>
        </p:txBody>
      </p:sp>
      <p:sp>
        <p:nvSpPr>
          <p:cNvPr id="12299" name="Rechteck 13"/>
          <p:cNvSpPr>
            <a:spLocks noChangeArrowheads="1"/>
          </p:cNvSpPr>
          <p:nvPr/>
        </p:nvSpPr>
        <p:spPr bwMode="auto">
          <a:xfrm>
            <a:off x="1123950" y="4387850"/>
            <a:ext cx="7624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ND“ (no derivates) Das Material darf verwendet und weitergegeben werden, Veränderungen sind aber nicht erlaubt.</a:t>
            </a:r>
          </a:p>
        </p:txBody>
      </p:sp>
      <p:sp>
        <p:nvSpPr>
          <p:cNvPr id="12300" name="Rechteck 14"/>
          <p:cNvSpPr>
            <a:spLocks noChangeArrowheads="1"/>
          </p:cNvSpPr>
          <p:nvPr/>
        </p:nvSpPr>
        <p:spPr bwMode="auto">
          <a:xfrm>
            <a:off x="1123950" y="5249863"/>
            <a:ext cx="762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0">
                <a:solidFill>
                  <a:schemeClr val="tx1"/>
                </a:solidFill>
              </a:rPr>
              <a:t>„CC NC“ (non-commercial) Das Material oder das veränderte Material dürfen nicht kommerziell genutzt werden.</a:t>
            </a:r>
          </a:p>
        </p:txBody>
      </p:sp>
      <p:pic>
        <p:nvPicPr>
          <p:cNvPr id="12301" name="Bild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5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10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193800"/>
            <a:ext cx="27162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341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449513"/>
            <a:ext cx="26447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609975"/>
            <a:ext cx="26447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Bild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760913"/>
            <a:ext cx="26447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http://i.creativecommons.org/l/by-nc/3.0/88x3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455988"/>
            <a:ext cx="18002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http://i.creativecommons.org/l/by-nc-nd/3.0/88x3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4505325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http://i.creativecommons.org/l/by-nd/3.0/88x3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452688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http://i.creativecommons.org/l/by-nc-sa/3.0/88x3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5497513"/>
            <a:ext cx="1800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12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351" name="Textfeld 1"/>
          <p:cNvSpPr txBox="1">
            <a:spLocks noChangeArrowheads="1"/>
          </p:cNvSpPr>
          <p:nvPr/>
        </p:nvSpPr>
        <p:spPr bwMode="auto">
          <a:xfrm>
            <a:off x="503238" y="6054725"/>
            <a:ext cx="388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chemeClr val="tx1"/>
                </a:solidFill>
              </a:rPr>
              <a:t>Symbole und Logo: https://creativecommons.org/licenses/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193800"/>
            <a:ext cx="27162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38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4775"/>
            <a:ext cx="8942387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hteck 2"/>
          <p:cNvSpPr>
            <a:spLocks noChangeArrowheads="1"/>
          </p:cNvSpPr>
          <p:nvPr/>
        </p:nvSpPr>
        <p:spPr bwMode="auto">
          <a:xfrm>
            <a:off x="103188" y="6461125"/>
            <a:ext cx="8942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000" b="0">
                <a:solidFill>
                  <a:schemeClr val="tx1"/>
                </a:solidFill>
              </a:rPr>
              <a:t>Infografik „Welches ist die richtige CC-Lizenz für mich?“ (Grafik von Barbara Klute und Jöran Muuß-Merholz für </a:t>
            </a:r>
            <a:r>
              <a:rPr lang="de-DE" altLang="de-DE" sz="1000" b="0">
                <a:solidFill>
                  <a:schemeClr val="tx1"/>
                </a:solidFill>
                <a:hlinkClick r:id="rId6"/>
              </a:rPr>
              <a:t>wb-web</a:t>
            </a:r>
            <a:r>
              <a:rPr lang="de-DE" altLang="de-DE" sz="1000" b="0">
                <a:solidFill>
                  <a:schemeClr val="tx1"/>
                </a:solidFill>
              </a:rPr>
              <a:t> unter </a:t>
            </a:r>
            <a:r>
              <a:rPr lang="de-DE" altLang="de-DE" sz="1000" b="0">
                <a:solidFill>
                  <a:schemeClr val="tx1"/>
                </a:solidFill>
                <a:hlinkClick r:id="rId7"/>
              </a:rPr>
              <a:t>CC BY SA 3.0</a:t>
            </a:r>
            <a:r>
              <a:rPr lang="de-DE" altLang="de-DE" sz="1000" b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32460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18437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feld 8"/>
          <p:cNvSpPr txBox="1">
            <a:spLocks noChangeArrowheads="1"/>
          </p:cNvSpPr>
          <p:nvPr/>
        </p:nvSpPr>
        <p:spPr bwMode="auto">
          <a:xfrm>
            <a:off x="652463" y="2146300"/>
            <a:ext cx="7696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000" b="0" dirty="0" smtClean="0">
                <a:solidFill>
                  <a:schemeClr val="tx1"/>
                </a:solidFill>
                <a:latin typeface="+mj-lt"/>
              </a:rPr>
              <a:t>Im Herzen der OER-Bewegung steht die simple und machtvolle Idee, dass der </a:t>
            </a:r>
            <a:r>
              <a:rPr lang="de-DE" altLang="de-DE" sz="2000" dirty="0" smtClean="0">
                <a:solidFill>
                  <a:schemeClr val="tx1"/>
                </a:solidFill>
                <a:latin typeface="+mj-lt"/>
              </a:rPr>
              <a:t>weltweite Wissensschatz ein öffentliches Gut </a:t>
            </a:r>
            <a:r>
              <a:rPr lang="de-DE" altLang="de-DE" sz="2000" b="0" dirty="0" smtClean="0">
                <a:solidFill>
                  <a:schemeClr val="tx1"/>
                </a:solidFill>
                <a:latin typeface="+mj-lt"/>
              </a:rPr>
              <a:t>ist und das Technologie im Gesamten und das World Wide Web speziell eine herausragende Möglichkeit für jeden bietet, dieses Wissen zu teilen, zu nutzen und wieder zu verwerten.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lv-LV" altLang="de-DE" sz="2000" b="0" dirty="0" smtClean="0">
                <a:solidFill>
                  <a:schemeClr val="tx1"/>
                </a:solidFill>
                <a:latin typeface="+mj-lt"/>
              </a:rPr>
              <a:t>(Casserly </a:t>
            </a:r>
            <a:r>
              <a:rPr lang="lv-LV" altLang="de-DE" sz="2000" b="0" dirty="0">
                <a:solidFill>
                  <a:schemeClr val="tx1"/>
                </a:solidFill>
                <a:latin typeface="+mj-lt"/>
              </a:rPr>
              <a:t>&amp; Smith 2006: 2)</a:t>
            </a:r>
            <a:endParaRPr lang="lv-LV" altLang="de-DE" sz="2000" b="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feld 11"/>
          <p:cNvSpPr txBox="1">
            <a:spLocks noChangeArrowheads="1"/>
          </p:cNvSpPr>
          <p:nvPr/>
        </p:nvSpPr>
        <p:spPr bwMode="auto">
          <a:xfrm>
            <a:off x="1989138" y="1384300"/>
            <a:ext cx="6956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Suchen, finden, sammeln, teilen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von </a:t>
            </a:r>
            <a:r>
              <a:rPr lang="de-DE" altLang="de-DE" b="0" i="1">
                <a:solidFill>
                  <a:srgbClr val="A3C13C"/>
                </a:solidFill>
              </a:rPr>
              <a:t>open educational resources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Shape 377"/>
          <p:cNvSpPr/>
          <p:nvPr/>
        </p:nvSpPr>
        <p:spPr>
          <a:xfrm>
            <a:off x="715963" y="6573838"/>
            <a:ext cx="2379662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2048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feld 8"/>
          <p:cNvSpPr txBox="1">
            <a:spLocks noChangeArrowheads="1"/>
          </p:cNvSpPr>
          <p:nvPr/>
        </p:nvSpPr>
        <p:spPr bwMode="auto">
          <a:xfrm>
            <a:off x="641350" y="2587625"/>
            <a:ext cx="32210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Es gibt </a:t>
            </a:r>
            <a:r>
              <a:rPr lang="de-DE" altLang="de-DE" sz="1800">
                <a:solidFill>
                  <a:schemeClr val="tx1"/>
                </a:solidFill>
              </a:rPr>
              <a:t>keine zentrale Anlaufstelle </a:t>
            </a:r>
            <a:r>
              <a:rPr lang="de-DE" altLang="de-DE" sz="1800" b="0">
                <a:solidFill>
                  <a:schemeClr val="tx1"/>
                </a:solidFill>
              </a:rPr>
              <a:t>im Netz.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800" b="0">
                <a:solidFill>
                  <a:schemeClr val="tx1"/>
                </a:solidFill>
              </a:rPr>
              <a:t>Suchmaschinen, Daten-banken, Verweissysteme</a:t>
            </a:r>
          </a:p>
        </p:txBody>
      </p:sp>
      <p:pic>
        <p:nvPicPr>
          <p:cNvPr id="2048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87625"/>
            <a:ext cx="480536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6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pic>
        <p:nvPicPr>
          <p:cNvPr id="20490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52596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feld 8"/>
          <p:cNvSpPr txBox="1">
            <a:spLocks noChangeArrowheads="1"/>
          </p:cNvSpPr>
          <p:nvPr/>
        </p:nvSpPr>
        <p:spPr bwMode="auto">
          <a:xfrm>
            <a:off x="1208088" y="5168900"/>
            <a:ext cx="2374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www.edutags.de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sz="1800" b="0">
                <a:solidFill>
                  <a:schemeClr val="tx1"/>
                </a:solidFill>
              </a:rPr>
              <a:t>#OERModul2Schule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9388" y="6178550"/>
            <a:ext cx="8718550" cy="434975"/>
          </a:xfrm>
        </p:spPr>
        <p:txBody>
          <a:bodyPr/>
          <a:lstStyle/>
          <a:p>
            <a:pPr algn="r">
              <a:defRPr/>
            </a:pP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Dr. Bettina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Waffner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Learning Lab </a:t>
            </a:r>
            <a:r>
              <a:rPr lang="de-DE" sz="1100" dirty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– Universität </a:t>
            </a:r>
            <a:r>
              <a:rPr lang="de-DE" sz="1100" dirty="0" smtClean="0">
                <a:solidFill>
                  <a:srgbClr val="1FA7DA"/>
                </a:solidFill>
                <a:latin typeface="Arial" pitchFamily="34" charset="0"/>
                <a:cs typeface="Arial" pitchFamily="34" charset="0"/>
              </a:rPr>
              <a:t>Duisburg-Essen</a:t>
            </a:r>
            <a:endParaRPr lang="de-DE" sz="1100" dirty="0">
              <a:solidFill>
                <a:srgbClr val="1FA7D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586461"/>
            <a:ext cx="1396728" cy="12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532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534150"/>
            <a:ext cx="650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8"/>
          <p:cNvSpPr txBox="1">
            <a:spLocks noChangeArrowheads="1"/>
          </p:cNvSpPr>
          <p:nvPr/>
        </p:nvSpPr>
        <p:spPr bwMode="auto">
          <a:xfrm>
            <a:off x="179388" y="2824163"/>
            <a:ext cx="312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OER-Wissensspeicher</a:t>
            </a:r>
          </a:p>
        </p:txBody>
      </p:sp>
      <p:sp>
        <p:nvSpPr>
          <p:cNvPr id="22534" name="Textfeld 11"/>
          <p:cNvSpPr txBox="1">
            <a:spLocks noChangeArrowheads="1"/>
          </p:cNvSpPr>
          <p:nvPr/>
        </p:nvSpPr>
        <p:spPr bwMode="auto">
          <a:xfrm>
            <a:off x="2141538" y="1536700"/>
            <a:ext cx="6956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b="0">
                <a:solidFill>
                  <a:srgbClr val="A3C13C"/>
                </a:solidFill>
              </a:rPr>
              <a:t>OER-Materialkoffer für Fortbildungen</a:t>
            </a:r>
            <a:endParaRPr lang="de-DE" altLang="de-DE" sz="2000" b="0" i="1">
              <a:solidFill>
                <a:srgbClr val="A3C13C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0">
                <a:solidFill>
                  <a:srgbClr val="A3C13C"/>
                </a:solidFill>
              </a:rPr>
              <a:t>Was braucht es?</a:t>
            </a:r>
            <a:endParaRPr lang="de-DE" altLang="de-DE" b="0">
              <a:solidFill>
                <a:srgbClr val="A3C13C"/>
              </a:solidFill>
            </a:endParaRPr>
          </a:p>
        </p:txBody>
      </p:sp>
      <p:sp>
        <p:nvSpPr>
          <p:cNvPr id="9" name="Shape 377"/>
          <p:cNvSpPr/>
          <p:nvPr/>
        </p:nvSpPr>
        <p:spPr>
          <a:xfrm>
            <a:off x="2260600" y="5789613"/>
            <a:ext cx="101600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endParaRPr sz="8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377"/>
          <p:cNvSpPr/>
          <p:nvPr/>
        </p:nvSpPr>
        <p:spPr>
          <a:xfrm>
            <a:off x="715963" y="6573838"/>
            <a:ext cx="4878387" cy="225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Lucida Grande"/>
              </a:defRPr>
            </a:pP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cc by </a:t>
            </a:r>
            <a:r>
              <a:rPr lang="de-DE"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sa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4.0 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DE Bettina Waffner für </a:t>
            </a:r>
            <a:r>
              <a:rPr sz="800" dirty="0" err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MainstreamingOER</a:t>
            </a: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  <a:r>
              <a:rPr lang="de-DE" altLang="de-DE" sz="800" dirty="0">
                <a:solidFill>
                  <a:srgbClr val="000000"/>
                </a:solidFill>
                <a:latin typeface="+mn-lt"/>
                <a:ea typeface="+mn-ea"/>
                <a:sym typeface="Lucida Grande"/>
                <a:hlinkClick r:id="rId5"/>
              </a:rPr>
              <a:t>creativecommons.org/licenses/by-sa/4.0/legalcode.de</a:t>
            </a:r>
            <a:r>
              <a:rPr sz="8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179388" y="3500438"/>
            <a:ext cx="312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OER-Trainerleitfaden</a:t>
            </a:r>
          </a:p>
        </p:txBody>
      </p:sp>
      <p:sp>
        <p:nvSpPr>
          <p:cNvPr id="13" name="Textfeld 8"/>
          <p:cNvSpPr txBox="1">
            <a:spLocks noChangeArrowheads="1"/>
          </p:cNvSpPr>
          <p:nvPr/>
        </p:nvSpPr>
        <p:spPr bwMode="auto">
          <a:xfrm>
            <a:off x="179388" y="4306888"/>
            <a:ext cx="340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OER-Präsentationsfolien</a:t>
            </a:r>
          </a:p>
        </p:txBody>
      </p:sp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179388" y="5110163"/>
            <a:ext cx="394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OER-Übungen mit Lösungen</a:t>
            </a:r>
          </a:p>
        </p:txBody>
      </p:sp>
      <p:pic>
        <p:nvPicPr>
          <p:cNvPr id="22540" name="Picture 2" descr="https://lh4.googleusercontent.com/HWjTcy-GUQULN7xp-lsa3bblnPjYFUkOudgBv5Kf9sfSIT8wBbbhsGiL0zWqjr9V9jzQfrg87eC5eXIpvoI46-JtsToQhJF39uuDmUpmbn26DRTE9D4NheEX3fMvjXPCIrpJQDS4L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667000"/>
            <a:ext cx="44735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feld 1"/>
          <p:cNvSpPr txBox="1">
            <a:spLocks noChangeArrowheads="1"/>
          </p:cNvSpPr>
          <p:nvPr/>
        </p:nvSpPr>
        <p:spPr bwMode="auto">
          <a:xfrm>
            <a:off x="4129088" y="5789613"/>
            <a:ext cx="454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800" b="0">
                <a:solidFill>
                  <a:schemeClr val="tx1"/>
                </a:solidFill>
              </a:rPr>
              <a:t>Bild:http://jointly.info/announcement/12-13-6-17-transferworkshop-train-us-oer-trainer-fuer-oerinfo-projekte/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3B5988"/>
      </a:hlink>
      <a:folHlink>
        <a:srgbClr val="3B59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Bildschirmpräsentation (4:3)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ヒラギノ角ゴ Pro W3</vt:lpstr>
      <vt:lpstr>Lucida Grande</vt:lpstr>
      <vt:lpstr>Calibri</vt:lpstr>
      <vt:lpstr>Geneva</vt:lpstr>
      <vt:lpstr>Gill Sans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Wünnerke, Elisabeth</cp:lastModifiedBy>
  <cp:revision>859</cp:revision>
  <cp:lastPrinted>2017-05-15T10:42:26Z</cp:lastPrinted>
  <dcterms:created xsi:type="dcterms:W3CDTF">2012-08-27T10:28:54Z</dcterms:created>
  <dcterms:modified xsi:type="dcterms:W3CDTF">2019-10-25T10:38:27Z</dcterms:modified>
</cp:coreProperties>
</file>