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8" r:id="rId1"/>
    <p:sldMasterId id="2147483709" r:id="rId2"/>
    <p:sldMasterId id="2147483710" r:id="rId3"/>
    <p:sldMasterId id="2147483712" r:id="rId4"/>
    <p:sldMasterId id="2147483714" r:id="rId5"/>
    <p:sldMasterId id="2147483721" r:id="rId6"/>
  </p:sldMasterIdLst>
  <p:notesMasterIdLst>
    <p:notesMasterId r:id="rId60"/>
  </p:notesMasterIdLst>
  <p:sldIdLst>
    <p:sldId id="256" r:id="rId7"/>
    <p:sldId id="257" r:id="rId8"/>
    <p:sldId id="258" r:id="rId9"/>
    <p:sldId id="260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318" r:id="rId35"/>
    <p:sldId id="335" r:id="rId36"/>
    <p:sldId id="319" r:id="rId37"/>
    <p:sldId id="320" r:id="rId38"/>
    <p:sldId id="321" r:id="rId39"/>
    <p:sldId id="322" r:id="rId40"/>
    <p:sldId id="323" r:id="rId41"/>
    <p:sldId id="340" r:id="rId42"/>
    <p:sldId id="324" r:id="rId43"/>
    <p:sldId id="325" r:id="rId44"/>
    <p:sldId id="326" r:id="rId45"/>
    <p:sldId id="327" r:id="rId46"/>
    <p:sldId id="328" r:id="rId47"/>
    <p:sldId id="329" r:id="rId48"/>
    <p:sldId id="337" r:id="rId49"/>
    <p:sldId id="336" r:id="rId50"/>
    <p:sldId id="338" r:id="rId51"/>
    <p:sldId id="339" r:id="rId52"/>
    <p:sldId id="331" r:id="rId53"/>
    <p:sldId id="341" r:id="rId54"/>
    <p:sldId id="332" r:id="rId55"/>
    <p:sldId id="334" r:id="rId56"/>
    <p:sldId id="342" r:id="rId57"/>
    <p:sldId id="344" r:id="rId58"/>
    <p:sldId id="343" r:id="rId59"/>
  </p:sldIdLst>
  <p:sldSz cx="9144000" cy="5143500" type="screen16x9"/>
  <p:notesSz cx="6858000" cy="9144000"/>
  <p:embeddedFontLst>
    <p:embeddedFont>
      <p:font typeface="Gill Sans" panose="020B0604020202020204" charset="0"/>
      <p:regular r:id="rId61"/>
      <p:bold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C0A0753-DBFD-42D8-8768-13E327CEFE59}">
  <a:tblStyle styleId="{CC0A0753-DBFD-42D8-8768-13E327CEFE5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20" autoAdjust="0"/>
    <p:restoredTop sz="62761" autoAdjust="0"/>
  </p:normalViewPr>
  <p:slideViewPr>
    <p:cSldViewPr snapToGrid="0">
      <p:cViewPr>
        <p:scale>
          <a:sx n="100" d="100"/>
          <a:sy n="100" d="100"/>
        </p:scale>
        <p:origin x="-198" y="-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3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3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font" Target="fonts/font3.fntdata"/><Relationship Id="rId68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font" Target="fonts/font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font" Target="fonts/font1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font" Target="fonts/font4.fntdata"/><Relationship Id="rId69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font" Target="fonts/font2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6637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1360" marR="0" lvl="0" indent="-17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∙"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Shape 276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Shape 576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7" name="Shape 5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Shape 590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1" name="Shape 5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marR="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Shape 604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5" name="Shape 6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marR="0" lvl="0" indent="-216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Shape 616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7" name="Shape 6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hape 6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Shape 628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9" name="Shape 6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Shape 6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Shape 64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3" name="Shape 6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Shape 65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3" name="Shape 6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Shape 66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4" name="Shape 6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Shape 6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Shape 684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5" name="Shape 6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Shape 6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Shape 70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2" name="Shape 7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Shape 7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Shape 71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3" name="Shape 7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Shape 7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0" name="Shape 730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1" name="Shape 7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Shape 748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9" name="Shape 7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hape 7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Shape 76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3" name="Shape 7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Shape 7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Shape 776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7" name="Shape 7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Shape 7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Shape 789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0" name="Shape 7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Shape 8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Shape 80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4" name="Shape 8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Shape 8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Shape 815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6" name="Shape 8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Shape 1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9" name="Shape 1239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0" name="Shape 12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Shape 294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Shape 1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Ein Qualitätsmodell für OER allgemein zu entwickeln macht keinen Sinn, da die Materialien sehr heterogen sind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9" name="Shape 1239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0" name="Shape 12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35811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Shape 12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9" name="Shape 1249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2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50" name="Shape 12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Shape 1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2" name="Shape 126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2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63" name="Shape 12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Shape 1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4" name="Shape 1274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75" name="Shape 1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Shape 1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7" name="Shape 128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2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88" name="Shape 12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Shape 1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Shape 1299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sz="12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00" name="Shape 13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Shape 1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Shape 1299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sz="12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00" name="Shape 13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02208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Shape 13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2" name="Shape 132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sz="12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23" name="Shape 13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Shape 13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Hier kommen sicherlich mehrere Folien.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4" name="Shape 1334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sz="12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35" name="Shape 13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Shape 13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Hier kommen sicherlich mehrere Folien.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3" name="Shape 135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sz="12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54" name="Shape 13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Shape 33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3" name="Shape 3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Shape 13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4" name="Shape 1374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sz="12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5" name="Shape 13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Shape 13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Die Tagcloud repräsentiert was die Nutzerinnen und Nutzer über ein Themenfeld „wissen“ (aktiv verschlagwortet haben).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9" name="Shape 1389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sz="12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90" name="Shape 13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Shape 14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1" name="Shape 140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sz="12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2" name="Shape 14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Shape 14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6" name="Shape 1416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sz="12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17" name="Shape 14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22537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Shape 14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6" name="Shape 1416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sz="12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17" name="Shape 14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81178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Shape 14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6" name="Shape 1416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45</a:t>
            </a:fld>
            <a:endParaRPr sz="12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17" name="Shape 14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1878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Shape 14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6" name="Shape 1416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 sz="12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17" name="Shape 14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48833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Shape 1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6" name="Shape 1426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47</a:t>
            </a:fld>
            <a:endParaRPr sz="12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27" name="Shape 1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Shape 1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6" name="Shape 1426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48</a:t>
            </a:fld>
            <a:endParaRPr sz="12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27" name="Shape 1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53209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Shape 14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8" name="Shape 1438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49</a:t>
            </a:fld>
            <a:endParaRPr sz="12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39" name="Shape 14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Shape 50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8" name="Shape 5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Shape 14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2" name="Shape 14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15112" cy="37226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604" name="Shape 604"/>
          <p:cNvSpPr txBox="1">
            <a:spLocks noGrp="1"/>
          </p:cNvSpPr>
          <p:nvPr>
            <p:ph type="body" idx="1"/>
          </p:nvPr>
        </p:nvSpPr>
        <p:spPr>
          <a:xfrm>
            <a:off x="681038" y="4716464"/>
            <a:ext cx="5435600" cy="4468812"/>
          </a:xfrm>
          <a:prstGeom prst="rect">
            <a:avLst/>
          </a:prstGeom>
          <a:noFill/>
          <a:ln>
            <a:noFill/>
          </a:ln>
        </p:spPr>
        <p:txBody>
          <a:bodyPr wrap="square" lIns="91025" tIns="45500" rIns="91025" bIns="45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>
            <a:spLocks noGrp="1"/>
          </p:cNvSpPr>
          <p:nvPr>
            <p:ph type="sldNum" idx="12"/>
          </p:nvPr>
        </p:nvSpPr>
        <p:spPr>
          <a:xfrm>
            <a:off x="3849688" y="9431339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wrap="square" lIns="91025" tIns="45500" rIns="91025" bIns="455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372869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15112" cy="37226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604" name="Shape 604"/>
          <p:cNvSpPr txBox="1">
            <a:spLocks noGrp="1"/>
          </p:cNvSpPr>
          <p:nvPr>
            <p:ph type="body" idx="1"/>
          </p:nvPr>
        </p:nvSpPr>
        <p:spPr>
          <a:xfrm>
            <a:off x="681038" y="4716464"/>
            <a:ext cx="5435600" cy="4468812"/>
          </a:xfrm>
          <a:prstGeom prst="rect">
            <a:avLst/>
          </a:prstGeom>
          <a:noFill/>
          <a:ln>
            <a:noFill/>
          </a:ln>
        </p:spPr>
        <p:txBody>
          <a:bodyPr wrap="square" lIns="91025" tIns="45500" rIns="91025" bIns="45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>
            <a:spLocks noGrp="1"/>
          </p:cNvSpPr>
          <p:nvPr>
            <p:ph type="sldNum" idx="12"/>
          </p:nvPr>
        </p:nvSpPr>
        <p:spPr>
          <a:xfrm>
            <a:off x="3849688" y="9431339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wrap="square" lIns="91025" tIns="45500" rIns="91025" bIns="455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3728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Shape 52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2" name="Shape 5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Shape 534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5" name="Shape 5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Shape 547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8" name="Shape 5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Shape 56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2" name="Shape 5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3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4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7" name="Shape 57"/>
          <p:cNvSpPr/>
          <p:nvPr/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Shape 58"/>
          <p:cNvSpPr/>
          <p:nvPr/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ubTitle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subTitle" idx="1"/>
          </p:nvPr>
        </p:nvSpPr>
        <p:spPr>
          <a:xfrm>
            <a:off x="685800" y="1598760"/>
            <a:ext cx="7772040" cy="510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2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3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body" idx="3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2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body" idx="3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4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2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11" name="Shape 111"/>
          <p:cNvSpPr/>
          <p:nvPr/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Shape 112"/>
          <p:cNvSpPr/>
          <p:nvPr/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6534150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ubTitle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pic>
        <p:nvPicPr>
          <p:cNvPr id="4" name="Bild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6534150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pic>
        <p:nvPicPr>
          <p:cNvPr id="5" name="Bild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6534150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pic>
        <p:nvPicPr>
          <p:cNvPr id="3" name="Bild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6534150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subTitle" idx="1"/>
          </p:nvPr>
        </p:nvSpPr>
        <p:spPr>
          <a:xfrm>
            <a:off x="685800" y="1598760"/>
            <a:ext cx="7772040" cy="510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pic>
        <p:nvPicPr>
          <p:cNvPr id="3" name="Bild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6534150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body" idx="2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body" idx="3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pic>
        <p:nvPicPr>
          <p:cNvPr id="6" name="Bild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6534150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body" idx="3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body" idx="2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body" idx="3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body" idx="4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body" idx="2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</p:sp>
      <p:sp>
        <p:nvSpPr>
          <p:cNvPr id="166" name="Shape 166"/>
          <p:cNvSpPr/>
          <p:nvPr/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Slide" type="blank">
  <p:cSld name="BLANK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de-DE" smtClean="0"/>
              <a:t>cc by sa 4.0  Bettina Waffner für MainstreamingOER creativecommons.org/licenses/by-sa/4.0/legalcode.de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52590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x">
  <p:cSld name="TITLE_AND_BODY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1" name="Shape 231"/>
          <p:cNvSpPr txBox="1">
            <a:spLocks noGrp="1"/>
          </p:cNvSpPr>
          <p:nvPr>
            <p:ph type="subTitle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Content" type="obj">
  <p:cSld name="OBJECT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2 Content" type="twoObj">
  <p:cSld name="TWO_OBJECT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8" name="Shape 238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entered Text" type="objOnly">
  <p:cSld name="OBJECT_ONL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subTitle" idx="1"/>
          </p:nvPr>
        </p:nvSpPr>
        <p:spPr>
          <a:xfrm>
            <a:off x="685800" y="1598760"/>
            <a:ext cx="7772040" cy="510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2 Content and Content" type="twoObjAndObj">
  <p:cSld name="TWO_OBJECTS_AND_OBJEC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46" name="Shape 246"/>
          <p:cNvSpPr txBox="1">
            <a:spLocks noGrp="1"/>
          </p:cNvSpPr>
          <p:nvPr>
            <p:ph type="body" idx="2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47" name="Shape 247"/>
          <p:cNvSpPr txBox="1">
            <a:spLocks noGrp="1"/>
          </p:cNvSpPr>
          <p:nvPr>
            <p:ph type="body" idx="3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Content and 2 Content" type="objAndTwoObj">
  <p:cSld name="OBJECT_AND_TWO_OBJECTS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51" name="Shape 251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52" name="Shape 252"/>
          <p:cNvSpPr txBox="1">
            <a:spLocks noGrp="1"/>
          </p:cNvSpPr>
          <p:nvPr>
            <p:ph type="body" idx="3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2 Content over Content" type="twoObjOverTx">
  <p:cSld name="TWO_OBJECTS_OVER_TEXT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56" name="Shape 256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57" name="Shape 257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Content over Content" type="objOverTx">
  <p:cSld name="OBJECT_OVER_TEX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61" name="Shape 261"/>
          <p:cNvSpPr txBox="1">
            <a:spLocks noGrp="1"/>
          </p:cNvSpPr>
          <p:nvPr>
            <p:ph type="body" idx="2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4 Content" type="fourObj">
  <p:cSld name="FOUR_OBJECT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65" name="Shape 265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66" name="Shape 266"/>
          <p:cNvSpPr txBox="1">
            <a:spLocks noGrp="1"/>
          </p:cNvSpPr>
          <p:nvPr>
            <p:ph type="body" idx="3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67" name="Shape 267"/>
          <p:cNvSpPr txBox="1">
            <a:spLocks noGrp="1"/>
          </p:cNvSpPr>
          <p:nvPr>
            <p:ph type="body" idx="4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6 Content">
  <p:cSld name="Title, 6 Content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71" name="Shape 271"/>
          <p:cNvSpPr txBox="1">
            <a:spLocks noGrp="1"/>
          </p:cNvSpPr>
          <p:nvPr>
            <p:ph type="body" idx="2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72" name="Shape 272"/>
          <p:cNvSpPr/>
          <p:nvPr/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</p:sp>
      <p:sp>
        <p:nvSpPr>
          <p:cNvPr id="273" name="Shape 273"/>
          <p:cNvSpPr/>
          <p:nvPr/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Zwei Inhalt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6" descr="Bild2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9389" y="134541"/>
            <a:ext cx="8785225" cy="4874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17" descr="Logo+Claim_RGB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1151" y="355997"/>
            <a:ext cx="2297113" cy="666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30202" y="1890000"/>
            <a:ext cx="8489949" cy="152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57175" marR="0" lvl="0" indent="-90488" algn="l" rtl="0">
              <a:spcBef>
                <a:spcPts val="525"/>
              </a:spcBef>
              <a:spcAft>
                <a:spcPts val="450"/>
              </a:spcAft>
              <a:buClr>
                <a:srgbClr val="FFFFFF"/>
              </a:buClr>
              <a:buSzPts val="3500"/>
              <a:buFont typeface="Arial"/>
              <a:buChar char="•"/>
              <a:defRPr sz="2625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57213" marR="0" lvl="1" indent="-138113" algn="l" rtl="0"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57250" marR="0" lvl="2" indent="-647700" algn="l" rtl="0">
              <a:spcBef>
                <a:spcPts val="240"/>
              </a:spcBef>
              <a:spcAft>
                <a:spcPts val="450"/>
              </a:spcAft>
              <a:buClr>
                <a:schemeClr val="dk2"/>
              </a:buClr>
              <a:buSzPts val="1600"/>
              <a:buFont typeface="Merriweather San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0150" marR="0" lvl="3" indent="-76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76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76200" algn="l" rtl="0">
              <a:spcBef>
                <a:spcPts val="300"/>
              </a:spcBef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76200" algn="l" rtl="0">
              <a:spcBef>
                <a:spcPts val="300"/>
              </a:spcBef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76200" algn="l" rtl="0">
              <a:spcBef>
                <a:spcPts val="300"/>
              </a:spcBef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76200" algn="l" rtl="0">
              <a:spcBef>
                <a:spcPts val="300"/>
              </a:spcBef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25750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Zwei Inhalt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180000" y="918000"/>
            <a:ext cx="3184727" cy="378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57175" marR="0" lvl="0" indent="-123825" algn="l" rtl="0">
              <a:spcBef>
                <a:spcPts val="420"/>
              </a:spcBef>
              <a:spcAft>
                <a:spcPts val="450"/>
              </a:spcAft>
              <a:buClr>
                <a:srgbClr val="004C93"/>
              </a:buClr>
              <a:buSzPts val="2800"/>
              <a:buFont typeface="Arial"/>
              <a:buChar char="•"/>
              <a:defRPr sz="2100" b="1" i="0" u="none" strike="noStrike" cap="none">
                <a:solidFill>
                  <a:srgbClr val="004C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57213" marR="0" lvl="1" indent="-100013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57250" marR="0" lvl="2" indent="-628650" algn="l" rtl="0">
              <a:spcBef>
                <a:spcPts val="300"/>
              </a:spcBef>
              <a:spcAft>
                <a:spcPts val="450"/>
              </a:spcAft>
              <a:buClr>
                <a:schemeClr val="dk2"/>
              </a:buClr>
              <a:buSzPts val="2000"/>
              <a:buFont typeface="Merriweather Sans"/>
              <a:buChar char="▪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0150" marR="0" lvl="3" indent="-8572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spcBef>
                <a:spcPts val="270"/>
              </a:spcBef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spcBef>
                <a:spcPts val="270"/>
              </a:spcBef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spcBef>
                <a:spcPts val="270"/>
              </a:spcBef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spcBef>
                <a:spcPts val="270"/>
              </a:spcBef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2"/>
          </p:nvPr>
        </p:nvSpPr>
        <p:spPr>
          <a:xfrm>
            <a:off x="3546000" y="918000"/>
            <a:ext cx="5418000" cy="37800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91425" rIns="91425" bIns="91425" anchor="t" anchorCtr="0"/>
          <a:lstStyle>
            <a:lvl1pPr marL="257175" marR="0" lvl="0" indent="-123825" algn="l" rtl="0">
              <a:spcBef>
                <a:spcPts val="420"/>
              </a:spcBef>
              <a:spcAft>
                <a:spcPts val="450"/>
              </a:spcAft>
              <a:buClr>
                <a:srgbClr val="004C93"/>
              </a:buClr>
              <a:buSzPts val="2800"/>
              <a:buFont typeface="Arial"/>
              <a:buChar char="•"/>
              <a:defRPr sz="2100" b="1" i="0" u="none" strike="noStrike" cap="none">
                <a:solidFill>
                  <a:srgbClr val="004C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350" marR="0" lvl="2" indent="-57150" algn="l" rtl="0">
              <a:spcBef>
                <a:spcPts val="240"/>
              </a:spcBef>
              <a:spcAft>
                <a:spcPts val="450"/>
              </a:spcAft>
              <a:buClr>
                <a:schemeClr val="dk2"/>
              </a:buClr>
              <a:buSzPts val="1600"/>
              <a:buFont typeface="Merriweather San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0150" marR="0" lvl="3" indent="-8572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spcBef>
                <a:spcPts val="270"/>
              </a:spcBef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spcBef>
                <a:spcPts val="270"/>
              </a:spcBef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spcBef>
                <a:spcPts val="270"/>
              </a:spcBef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spcBef>
                <a:spcPts val="270"/>
              </a:spcBef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3495675" y="486132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004C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buClrTx/>
            </a:pPr>
            <a:endParaRPr lang="de-DE"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111125" y="4868466"/>
            <a:ext cx="1423988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buClrTx/>
            </a:pPr>
            <a:endParaRPr lang="de-DE">
              <a:solidFill>
                <a:srgbClr val="004C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8802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und Inhal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179389" y="3358754"/>
            <a:ext cx="6554787" cy="165020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68569" tIns="34275" rIns="68569" bIns="3427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Shape 26" descr="Bild1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9389" y="134542"/>
            <a:ext cx="8785225" cy="308848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27"/>
          <p:cNvSpPr>
            <a:spLocks noGrp="1"/>
          </p:cNvSpPr>
          <p:nvPr>
            <p:ph type="pic" idx="2"/>
          </p:nvPr>
        </p:nvSpPr>
        <p:spPr>
          <a:xfrm>
            <a:off x="6915600" y="3358799"/>
            <a:ext cx="2048400" cy="1649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57175" marR="0" lvl="0" indent="-190500" algn="l" rtl="0">
              <a:spcBef>
                <a:spcPts val="210"/>
              </a:spcBef>
              <a:spcAft>
                <a:spcPts val="450"/>
              </a:spcAft>
              <a:buClr>
                <a:schemeClr val="dk1"/>
              </a:buClr>
              <a:buSzPts val="1400"/>
              <a:buFont typeface="Arial"/>
              <a:buChar char="•"/>
              <a:defRPr sz="10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57213" marR="0" lvl="1" indent="-138113" algn="l" rtl="0"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57250" marR="0" lvl="2" indent="-647700" algn="l" rtl="0">
              <a:spcBef>
                <a:spcPts val="240"/>
              </a:spcBef>
              <a:spcAft>
                <a:spcPts val="450"/>
              </a:spcAft>
              <a:buClr>
                <a:schemeClr val="dk2"/>
              </a:buClr>
              <a:buSzPts val="1600"/>
              <a:buFont typeface="Merriweather San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0150" marR="0" lvl="3" indent="-76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76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76200" algn="l" rtl="0">
              <a:spcBef>
                <a:spcPts val="300"/>
              </a:spcBef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76200" algn="l" rtl="0">
              <a:spcBef>
                <a:spcPts val="300"/>
              </a:spcBef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76200" algn="l" rtl="0">
              <a:spcBef>
                <a:spcPts val="300"/>
              </a:spcBef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76200" algn="l" rtl="0">
              <a:spcBef>
                <a:spcPts val="300"/>
              </a:spcBef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60000" y="3645000"/>
            <a:ext cx="5969000" cy="675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375"/>
              </a:spcAft>
              <a:buClr>
                <a:srgbClr val="004C93"/>
              </a:buClr>
              <a:buSzPts val="2800"/>
              <a:buFont typeface="Arial"/>
              <a:buNone/>
              <a:defRPr sz="2400" b="1" i="1" u="none" strike="noStrike" cap="none">
                <a:solidFill>
                  <a:srgbClr val="004C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57213" marR="0" lvl="1" indent="-138113" algn="l" rtl="0"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57250" marR="0" lvl="2" indent="-647700" algn="l" rtl="0">
              <a:spcBef>
                <a:spcPts val="240"/>
              </a:spcBef>
              <a:spcAft>
                <a:spcPts val="450"/>
              </a:spcAft>
              <a:buClr>
                <a:schemeClr val="dk2"/>
              </a:buClr>
              <a:buSzPts val="1600"/>
              <a:buFont typeface="Merriweather San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0150" marR="0" lvl="3" indent="-76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76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76200" algn="l" rtl="0">
              <a:spcBef>
                <a:spcPts val="300"/>
              </a:spcBef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76200" algn="l" rtl="0">
              <a:spcBef>
                <a:spcPts val="300"/>
              </a:spcBef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76200" algn="l" rtl="0">
              <a:spcBef>
                <a:spcPts val="300"/>
              </a:spcBef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76200" algn="l" rtl="0">
              <a:spcBef>
                <a:spcPts val="300"/>
              </a:spcBef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3"/>
          </p:nvPr>
        </p:nvSpPr>
        <p:spPr>
          <a:xfrm>
            <a:off x="360000" y="4455000"/>
            <a:ext cx="5969000" cy="2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57175" marR="0" lvl="0" indent="-171450" algn="l" rtl="0">
              <a:spcBef>
                <a:spcPts val="270"/>
              </a:spcBef>
              <a:spcAft>
                <a:spcPts val="450"/>
              </a:spcAft>
              <a:buClr>
                <a:srgbClr val="004C93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rgbClr val="004C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57213" marR="0" lvl="1" indent="-138113" algn="l" rtl="0"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57250" marR="0" lvl="2" indent="-647700" algn="l" rtl="0">
              <a:spcBef>
                <a:spcPts val="240"/>
              </a:spcBef>
              <a:spcAft>
                <a:spcPts val="450"/>
              </a:spcAft>
              <a:buClr>
                <a:schemeClr val="dk2"/>
              </a:buClr>
              <a:buSzPts val="1600"/>
              <a:buFont typeface="Merriweather San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0150" marR="0" lvl="3" indent="-76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76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76200" algn="l" rtl="0">
              <a:spcBef>
                <a:spcPts val="300"/>
              </a:spcBef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76200" algn="l" rtl="0">
              <a:spcBef>
                <a:spcPts val="300"/>
              </a:spcBef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76200" algn="l" rtl="0">
              <a:spcBef>
                <a:spcPts val="300"/>
              </a:spcBef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76200" algn="l" rtl="0">
              <a:spcBef>
                <a:spcPts val="300"/>
              </a:spcBef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4364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el und Inhal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180000" y="135000"/>
            <a:ext cx="6840000" cy="64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29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858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0287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371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180000" y="918000"/>
            <a:ext cx="8784000" cy="37800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91425" rIns="91425" bIns="91425" anchor="t" anchorCtr="0"/>
          <a:lstStyle>
            <a:lvl1pPr marL="257175" marR="0" lvl="0" indent="-123825" algn="l" rtl="0">
              <a:spcBef>
                <a:spcPts val="420"/>
              </a:spcBef>
              <a:spcAft>
                <a:spcPts val="450"/>
              </a:spcAft>
              <a:buClr>
                <a:srgbClr val="004C93"/>
              </a:buClr>
              <a:buSzPts val="2800"/>
              <a:buFont typeface="Arial"/>
              <a:buChar char="•"/>
              <a:defRPr sz="2100" b="1" i="0" u="none" strike="noStrike" cap="none">
                <a:solidFill>
                  <a:srgbClr val="004C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450"/>
              </a:spcAft>
              <a:buClr>
                <a:schemeClr val="dk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4541" marR="0" lvl="2" indent="-69770" algn="l" rtl="0">
              <a:spcBef>
                <a:spcPts val="240"/>
              </a:spcBef>
              <a:spcAft>
                <a:spcPts val="450"/>
              </a:spcAft>
              <a:buClr>
                <a:schemeClr val="dk2"/>
              </a:buClr>
              <a:buSzPts val="1360"/>
              <a:buFont typeface="Merriweather Sans"/>
              <a:buChar char="￭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0150" marR="0" lvl="3" indent="-76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76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76200" algn="l" rtl="0">
              <a:spcBef>
                <a:spcPts val="300"/>
              </a:spcBef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76200" algn="l" rtl="0">
              <a:spcBef>
                <a:spcPts val="300"/>
              </a:spcBef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76200" algn="l" rtl="0">
              <a:spcBef>
                <a:spcPts val="300"/>
              </a:spcBef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76200" algn="l" rtl="0">
              <a:spcBef>
                <a:spcPts val="300"/>
              </a:spcBef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3495675" y="486132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4C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buClrTx/>
            </a:pPr>
            <a:endParaRPr lang="de-DE"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111125" y="4868466"/>
            <a:ext cx="1423988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buClrTx/>
            </a:pPr>
            <a:endParaRPr lang="de-DE">
              <a:solidFill>
                <a:srgbClr val="004C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4274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 und Inhal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277814" y="122635"/>
            <a:ext cx="6840537" cy="647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29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858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0287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371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180000" y="918000"/>
            <a:ext cx="8784000" cy="32400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91425" rIns="91425" bIns="91425" anchor="t" anchorCtr="0"/>
          <a:lstStyle>
            <a:lvl1pPr marL="257175" marR="0" lvl="0" indent="-123825" algn="l" rtl="0">
              <a:spcBef>
                <a:spcPts val="420"/>
              </a:spcBef>
              <a:spcAft>
                <a:spcPts val="450"/>
              </a:spcAft>
              <a:buClr>
                <a:srgbClr val="004C93"/>
              </a:buClr>
              <a:buSzPts val="2800"/>
              <a:buFont typeface="Arial"/>
              <a:buChar char="•"/>
              <a:defRPr sz="2100" b="1" i="0" u="none" strike="noStrike" cap="none">
                <a:solidFill>
                  <a:srgbClr val="004C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4541" marR="0" lvl="2" indent="-69770" algn="l" rtl="0">
              <a:spcBef>
                <a:spcPts val="240"/>
              </a:spcBef>
              <a:spcAft>
                <a:spcPts val="450"/>
              </a:spcAft>
              <a:buClr>
                <a:schemeClr val="dk2"/>
              </a:buClr>
              <a:buSzPts val="1360"/>
              <a:buFont typeface="Merriweather Sans"/>
              <a:buChar char="￭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0150" marR="0" lvl="3" indent="-76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76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76200" algn="l" rtl="0">
              <a:spcBef>
                <a:spcPts val="300"/>
              </a:spcBef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76200" algn="l" rtl="0">
              <a:spcBef>
                <a:spcPts val="300"/>
              </a:spcBef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76200" algn="l" rtl="0">
              <a:spcBef>
                <a:spcPts val="300"/>
              </a:spcBef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76200" algn="l" rtl="0">
              <a:spcBef>
                <a:spcPts val="300"/>
              </a:spcBef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>
            <a:spLocks noGrp="1"/>
          </p:cNvSpPr>
          <p:nvPr>
            <p:ph type="pic" idx="2"/>
          </p:nvPr>
        </p:nvSpPr>
        <p:spPr>
          <a:xfrm>
            <a:off x="7239000" y="4343400"/>
            <a:ext cx="1735138" cy="6607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57175" marR="0" lvl="0" indent="-200025" algn="l" rtl="0">
              <a:spcBef>
                <a:spcPts val="180"/>
              </a:spcBef>
              <a:spcAft>
                <a:spcPts val="450"/>
              </a:spcAft>
              <a:buClr>
                <a:srgbClr val="000000"/>
              </a:buClr>
              <a:buSzPts val="1200"/>
              <a:buFont typeface="Arial"/>
              <a:buChar char="•"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57213" marR="0" lvl="1" indent="-138113" algn="l" rtl="0"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57250" marR="0" lvl="2" indent="-647700" algn="l" rtl="0">
              <a:spcBef>
                <a:spcPts val="240"/>
              </a:spcBef>
              <a:spcAft>
                <a:spcPts val="450"/>
              </a:spcAft>
              <a:buClr>
                <a:schemeClr val="dk2"/>
              </a:buClr>
              <a:buSzPts val="1600"/>
              <a:buFont typeface="Merriweather San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0150" marR="0" lvl="3" indent="-76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76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76200" algn="l" rtl="0">
              <a:spcBef>
                <a:spcPts val="300"/>
              </a:spcBef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76200" algn="l" rtl="0">
              <a:spcBef>
                <a:spcPts val="300"/>
              </a:spcBef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76200" algn="l" rtl="0">
              <a:spcBef>
                <a:spcPts val="300"/>
              </a:spcBef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76200" algn="l" rtl="0">
              <a:spcBef>
                <a:spcPts val="300"/>
              </a:spcBef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dt" idx="10"/>
          </p:nvPr>
        </p:nvSpPr>
        <p:spPr>
          <a:xfrm>
            <a:off x="3495675" y="486132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4C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buClrTx/>
            </a:pPr>
            <a:endParaRPr lang="de-DE"/>
          </a:p>
        </p:txBody>
      </p:sp>
      <p:sp>
        <p:nvSpPr>
          <p:cNvPr id="40" name="Shape 40"/>
          <p:cNvSpPr txBox="1">
            <a:spLocks noGrp="1"/>
          </p:cNvSpPr>
          <p:nvPr>
            <p:ph type="ftr" idx="11"/>
          </p:nvPr>
        </p:nvSpPr>
        <p:spPr>
          <a:xfrm>
            <a:off x="111125" y="4868466"/>
            <a:ext cx="1423988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buClrTx/>
            </a:pPr>
            <a:endParaRPr lang="de-DE">
              <a:solidFill>
                <a:srgbClr val="004C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9987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Zwei Inhalt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277814" y="122635"/>
            <a:ext cx="6840537" cy="647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429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6858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0287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371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180000" y="918001"/>
            <a:ext cx="3184727" cy="330950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57175" marR="0" lvl="0" indent="-123825" algn="l" rtl="0">
              <a:spcBef>
                <a:spcPts val="420"/>
              </a:spcBef>
              <a:spcAft>
                <a:spcPts val="450"/>
              </a:spcAft>
              <a:buClr>
                <a:srgbClr val="004C93"/>
              </a:buClr>
              <a:buSzPts val="2800"/>
              <a:buFont typeface="Arial"/>
              <a:buChar char="•"/>
              <a:defRPr sz="2100" b="1" i="0" u="none" strike="noStrike" cap="none">
                <a:solidFill>
                  <a:srgbClr val="004C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57213" marR="0" lvl="1" indent="-100013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57250" marR="0" lvl="2" indent="-628650" algn="l" rtl="0">
              <a:spcBef>
                <a:spcPts val="300"/>
              </a:spcBef>
              <a:spcAft>
                <a:spcPts val="450"/>
              </a:spcAft>
              <a:buClr>
                <a:schemeClr val="dk2"/>
              </a:buClr>
              <a:buSzPts val="2000"/>
              <a:buFont typeface="Merriweather Sans"/>
              <a:buChar char="▪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0150" marR="0" lvl="3" indent="-8572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spcBef>
                <a:spcPts val="270"/>
              </a:spcBef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spcBef>
                <a:spcPts val="270"/>
              </a:spcBef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spcBef>
                <a:spcPts val="270"/>
              </a:spcBef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spcBef>
                <a:spcPts val="270"/>
              </a:spcBef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3556800" y="918001"/>
            <a:ext cx="5418000" cy="330950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91425" rIns="91425" bIns="91425" anchor="t" anchorCtr="0"/>
          <a:lstStyle>
            <a:lvl1pPr marL="257175" marR="0" lvl="0" indent="-123825" algn="l" rtl="0">
              <a:spcBef>
                <a:spcPts val="420"/>
              </a:spcBef>
              <a:spcAft>
                <a:spcPts val="450"/>
              </a:spcAft>
              <a:buClr>
                <a:srgbClr val="004C93"/>
              </a:buClr>
              <a:buSzPts val="2800"/>
              <a:buFont typeface="Arial"/>
              <a:buChar char="•"/>
              <a:defRPr sz="2100" b="1" i="0" u="none" strike="noStrike" cap="none">
                <a:solidFill>
                  <a:srgbClr val="004C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350" marR="0" lvl="2" indent="-57150" algn="l" rtl="0">
              <a:spcBef>
                <a:spcPts val="240"/>
              </a:spcBef>
              <a:spcAft>
                <a:spcPts val="450"/>
              </a:spcAft>
              <a:buClr>
                <a:schemeClr val="dk2"/>
              </a:buClr>
              <a:buSzPts val="1600"/>
              <a:buFont typeface="Merriweather San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0150" marR="0" lvl="3" indent="-8572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85725" algn="l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85725" algn="l" rtl="0">
              <a:spcBef>
                <a:spcPts val="270"/>
              </a:spcBef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85725" algn="l" rtl="0">
              <a:spcBef>
                <a:spcPts val="270"/>
              </a:spcBef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85725" algn="l" rtl="0">
              <a:spcBef>
                <a:spcPts val="270"/>
              </a:spcBef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85725" algn="l" rtl="0">
              <a:spcBef>
                <a:spcPts val="270"/>
              </a:spcBef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pic" idx="3"/>
          </p:nvPr>
        </p:nvSpPr>
        <p:spPr>
          <a:xfrm>
            <a:off x="7239000" y="4343400"/>
            <a:ext cx="1735138" cy="66079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57175" marR="0" lvl="0" indent="-200025" algn="l" rtl="0">
              <a:spcBef>
                <a:spcPts val="180"/>
              </a:spcBef>
              <a:spcAft>
                <a:spcPts val="450"/>
              </a:spcAft>
              <a:buClr>
                <a:srgbClr val="000000"/>
              </a:buClr>
              <a:buSzPts val="1200"/>
              <a:buFont typeface="Arial"/>
              <a:buChar char="•"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57213" marR="0" lvl="1" indent="-138113" algn="l" rtl="0"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57250" marR="0" lvl="2" indent="-647700" algn="l" rtl="0">
              <a:spcBef>
                <a:spcPts val="240"/>
              </a:spcBef>
              <a:spcAft>
                <a:spcPts val="450"/>
              </a:spcAft>
              <a:buClr>
                <a:schemeClr val="dk2"/>
              </a:buClr>
              <a:buSzPts val="1600"/>
              <a:buFont typeface="Merriweather Sans"/>
              <a:buChar char="▪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200150" marR="0" lvl="3" indent="-76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3050" marR="0" lvl="4" indent="-76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85950" marR="0" lvl="5" indent="-76200" algn="l" rtl="0">
              <a:spcBef>
                <a:spcPts val="300"/>
              </a:spcBef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28850" marR="0" lvl="6" indent="-76200" algn="l" rtl="0">
              <a:spcBef>
                <a:spcPts val="300"/>
              </a:spcBef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1750" marR="0" lvl="7" indent="-76200" algn="l" rtl="0">
              <a:spcBef>
                <a:spcPts val="300"/>
              </a:spcBef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14650" marR="0" lvl="8" indent="-76200" algn="l" rtl="0">
              <a:spcBef>
                <a:spcPts val="300"/>
              </a:spcBef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3495675" y="486132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004C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buClrTx/>
            </a:pPr>
            <a:endParaRPr lang="de-DE"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111125" y="4868466"/>
            <a:ext cx="1423988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buClrTx/>
            </a:pPr>
            <a:endParaRPr lang="de-DE">
              <a:solidFill>
                <a:srgbClr val="004C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60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8614"/>
            <a:ext cx="7772400" cy="11017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B80FCE49-E9D2-F741-9A07-FDDD8A85C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988CC7E6-3EF8-44DA-98E8-6BEC7812FFFE}" type="datetimeFigureOut">
              <a:rPr lang="de-DE" altLang="de-DE" kern="1200" smtClean="0">
                <a:ea typeface="ヒラギノ角ゴ Pro W3" charset="-128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31.05.2018</a:t>
            </a:fld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411D4221-A95E-C94C-B2A7-266944074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01A328F8-B03F-CE45-BAAA-86100960D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72A618E-AE9E-417C-BCBC-5A771EA21C25}" type="slidenum">
              <a:rPr lang="de-DE" altLang="de-DE" kern="1200" smtClean="0">
                <a:ea typeface="ヒラギノ角ゴ Pro W3" charset="-128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‹Nr.›</a:t>
            </a:fld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6024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B80FCE49-E9D2-F741-9A07-FDDD8A85C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44A367A2-0FD9-4DA1-80DB-21A69D6E2B16}" type="datetimeFigureOut">
              <a:rPr lang="de-DE" altLang="de-DE" kern="1200" smtClean="0">
                <a:ea typeface="ヒラギノ角ゴ Pro W3" charset="-128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31.05.2018</a:t>
            </a:fld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411D4221-A95E-C94C-B2A7-266944074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01A328F8-B03F-CE45-BAAA-86100960D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92C43EB0-A33B-46D1-95C6-E11886AA8F38}" type="slidenum">
              <a:rPr lang="de-DE" altLang="de-DE" kern="1200" smtClean="0">
                <a:ea typeface="ヒラギノ角ゴ Pro W3" charset="-128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‹Nr.›</a:t>
            </a:fld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4972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79639"/>
            <a:ext cx="7772400" cy="112553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B80FCE49-E9D2-F741-9A07-FDDD8A85C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07F80563-6DD4-4754-8685-0C7CE5DACB79}" type="datetimeFigureOut">
              <a:rPr lang="de-DE" altLang="de-DE" kern="1200" smtClean="0">
                <a:ea typeface="ヒラギノ角ゴ Pro W3" charset="-128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31.05.2018</a:t>
            </a:fld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411D4221-A95E-C94C-B2A7-266944074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01A328F8-B03F-CE45-BAAA-86100960D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53D50936-7263-47BA-9B48-149E90111059}" type="slidenum">
              <a:rPr lang="de-DE" altLang="de-DE" kern="1200" smtClean="0">
                <a:ea typeface="ヒラギノ角ゴ Pro W3" charset="-128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‹Nr.›</a:t>
            </a:fld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9336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="" xmlns:a16="http://schemas.microsoft.com/office/drawing/2014/main" id="{B80FCE49-E9D2-F741-9A07-FDDD8A85C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D0CB36B4-80D6-45D1-A6F0-593A249703C6}" type="datetimeFigureOut">
              <a:rPr lang="de-DE" altLang="de-DE" kern="1200" smtClean="0">
                <a:ea typeface="ヒラギノ角ゴ Pro W3" charset="-128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31.05.2018</a:t>
            </a:fld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6" name="Fußzeilenplatzhalter 4">
            <a:extLst>
              <a:ext uri="{FF2B5EF4-FFF2-40B4-BE49-F238E27FC236}">
                <a16:creationId xmlns="" xmlns:a16="http://schemas.microsoft.com/office/drawing/2014/main" id="{411D4221-A95E-C94C-B2A7-266944074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7" name="Foliennummernplatzhalter 5">
            <a:extLst>
              <a:ext uri="{FF2B5EF4-FFF2-40B4-BE49-F238E27FC236}">
                <a16:creationId xmlns="" xmlns:a16="http://schemas.microsoft.com/office/drawing/2014/main" id="{01A328F8-B03F-CE45-BAAA-86100960D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68BDB2C-7C8F-4580-A289-F80D264886EA}" type="slidenum">
              <a:rPr lang="de-DE" altLang="de-DE" kern="1200" smtClean="0">
                <a:ea typeface="ヒラギノ角ゴ Pro W3" charset="-128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‹Nr.›</a:t>
            </a:fld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278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subTitle" idx="1"/>
          </p:nvPr>
        </p:nvSpPr>
        <p:spPr>
          <a:xfrm>
            <a:off x="685800" y="1598760"/>
            <a:ext cx="7772040" cy="510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951"/>
            <a:ext cx="4040188" cy="296227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1631951"/>
            <a:ext cx="4041775" cy="296227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="" xmlns:a16="http://schemas.microsoft.com/office/drawing/2014/main" id="{B80FCE49-E9D2-F741-9A07-FDDD8A85C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4E8E4E75-1459-44A0-A232-7663D34D9DD7}" type="datetimeFigureOut">
              <a:rPr lang="de-DE" altLang="de-DE" kern="1200" smtClean="0">
                <a:ea typeface="ヒラギノ角ゴ Pro W3" charset="-128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31.05.2018</a:t>
            </a:fld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8" name="Fußzeilenplatzhalter 4">
            <a:extLst>
              <a:ext uri="{FF2B5EF4-FFF2-40B4-BE49-F238E27FC236}">
                <a16:creationId xmlns="" xmlns:a16="http://schemas.microsoft.com/office/drawing/2014/main" id="{411D4221-A95E-C94C-B2A7-266944074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9" name="Foliennummernplatzhalter 5">
            <a:extLst>
              <a:ext uri="{FF2B5EF4-FFF2-40B4-BE49-F238E27FC236}">
                <a16:creationId xmlns="" xmlns:a16="http://schemas.microsoft.com/office/drawing/2014/main" id="{01A328F8-B03F-CE45-BAAA-86100960D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FCC31596-A9AD-4921-ADF1-522A2C8464E5}" type="slidenum">
              <a:rPr lang="de-DE" altLang="de-DE" kern="1200" smtClean="0">
                <a:ea typeface="ヒラギノ角ゴ Pro W3" charset="-128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‹Nr.›</a:t>
            </a:fld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8536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>
            <a:extLst>
              <a:ext uri="{FF2B5EF4-FFF2-40B4-BE49-F238E27FC236}">
                <a16:creationId xmlns="" xmlns:a16="http://schemas.microsoft.com/office/drawing/2014/main" id="{B80FCE49-E9D2-F741-9A07-FDDD8A85C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9E88059-6B8A-4C8D-A2F9-98E7EC2A6045}" type="datetimeFigureOut">
              <a:rPr lang="de-DE" altLang="de-DE" kern="1200" smtClean="0">
                <a:ea typeface="ヒラギノ角ゴ Pro W3" charset="-128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31.05.2018</a:t>
            </a:fld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4" name="Fußzeilenplatzhalter 4">
            <a:extLst>
              <a:ext uri="{FF2B5EF4-FFF2-40B4-BE49-F238E27FC236}">
                <a16:creationId xmlns="" xmlns:a16="http://schemas.microsoft.com/office/drawing/2014/main" id="{411D4221-A95E-C94C-B2A7-266944074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5" name="Foliennummernplatzhalter 5">
            <a:extLst>
              <a:ext uri="{FF2B5EF4-FFF2-40B4-BE49-F238E27FC236}">
                <a16:creationId xmlns="" xmlns:a16="http://schemas.microsoft.com/office/drawing/2014/main" id="{01A328F8-B03F-CE45-BAAA-86100960D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9AC8930-09C8-42FA-A74F-FBDCC54EF2FD}" type="slidenum">
              <a:rPr lang="de-DE" altLang="de-DE" kern="1200" smtClean="0">
                <a:ea typeface="ヒラギノ角ゴ Pro W3" charset="-128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‹Nr.›</a:t>
            </a:fld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3193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="" xmlns:a16="http://schemas.microsoft.com/office/drawing/2014/main" id="{B80FCE49-E9D2-F741-9A07-FDDD8A85C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9F52D74B-ED3D-4A95-A651-76A8E4136E57}" type="datetimeFigureOut">
              <a:rPr lang="de-DE" altLang="de-DE" kern="1200" smtClean="0">
                <a:ea typeface="ヒラギノ角ゴ Pro W3" charset="-128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31.05.2018</a:t>
            </a:fld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3" name="Fußzeilenplatzhalter 4">
            <a:extLst>
              <a:ext uri="{FF2B5EF4-FFF2-40B4-BE49-F238E27FC236}">
                <a16:creationId xmlns="" xmlns:a16="http://schemas.microsoft.com/office/drawing/2014/main" id="{411D4221-A95E-C94C-B2A7-266944074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4" name="Foliennummernplatzhalter 5">
            <a:extLst>
              <a:ext uri="{FF2B5EF4-FFF2-40B4-BE49-F238E27FC236}">
                <a16:creationId xmlns="" xmlns:a16="http://schemas.microsoft.com/office/drawing/2014/main" id="{01A328F8-B03F-CE45-BAAA-86100960D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62EF90D6-2296-4887-B362-CC4DB953ED99}" type="slidenum">
              <a:rPr lang="de-DE" altLang="de-DE" kern="1200" smtClean="0">
                <a:ea typeface="ヒラギノ角ゴ Pro W3" charset="-128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‹Nr.›</a:t>
            </a:fld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8792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04789"/>
            <a:ext cx="3008313" cy="87153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43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="" xmlns:a16="http://schemas.microsoft.com/office/drawing/2014/main" id="{B80FCE49-E9D2-F741-9A07-FDDD8A85C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70A03E3F-ADAF-421F-8723-7F202B0318D8}" type="datetimeFigureOut">
              <a:rPr lang="de-DE" altLang="de-DE" kern="1200" smtClean="0">
                <a:ea typeface="ヒラギノ角ゴ Pro W3" charset="-128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31.05.2018</a:t>
            </a:fld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6" name="Fußzeilenplatzhalter 4">
            <a:extLst>
              <a:ext uri="{FF2B5EF4-FFF2-40B4-BE49-F238E27FC236}">
                <a16:creationId xmlns="" xmlns:a16="http://schemas.microsoft.com/office/drawing/2014/main" id="{411D4221-A95E-C94C-B2A7-266944074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7" name="Foliennummernplatzhalter 5">
            <a:extLst>
              <a:ext uri="{FF2B5EF4-FFF2-40B4-BE49-F238E27FC236}">
                <a16:creationId xmlns="" xmlns:a16="http://schemas.microsoft.com/office/drawing/2014/main" id="{01A328F8-B03F-CE45-BAAA-86100960D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C354092-4944-4272-9A04-F133790D45C4}" type="slidenum">
              <a:rPr lang="de-DE" altLang="de-DE" kern="1200" smtClean="0">
                <a:ea typeface="ヒラギノ角ゴ Pro W3" charset="-128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‹Nr.›</a:t>
            </a:fld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2652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69F83976-D9C9-5640-80E6-D636A0BD16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97051" y="736998"/>
            <a:ext cx="5548313" cy="3669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Datumsplatzhalter 4">
            <a:extLst>
              <a:ext uri="{FF2B5EF4-FFF2-40B4-BE49-F238E27FC236}">
                <a16:creationId xmlns="" xmlns:a16="http://schemas.microsoft.com/office/drawing/2014/main" id="{566AEC40-D06D-A54A-97D9-681CE53E3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4C054DB4-AB77-4D5F-A546-4C93D4A6102E}" type="datetimeFigureOut">
              <a:rPr lang="de-DE" altLang="de-DE" kern="1200" smtClean="0">
                <a:ea typeface="ヒラギノ角ゴ Pro W3" charset="-128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31.05.2018</a:t>
            </a:fld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7" name="Fußzeilenplatzhalter 5">
            <a:extLst>
              <a:ext uri="{FF2B5EF4-FFF2-40B4-BE49-F238E27FC236}">
                <a16:creationId xmlns="" xmlns:a16="http://schemas.microsoft.com/office/drawing/2014/main" id="{30DDC303-582D-8A43-B030-3B5863B1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8" name="Foliennummernplatzhalter 6">
            <a:extLst>
              <a:ext uri="{FF2B5EF4-FFF2-40B4-BE49-F238E27FC236}">
                <a16:creationId xmlns="" xmlns:a16="http://schemas.microsoft.com/office/drawing/2014/main" id="{752A1007-A5B8-744D-9267-292C6EC76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3B5FF7E-FA26-42B9-B45C-49BD7D5AA017}" type="slidenum">
              <a:rPr lang="de-DE" altLang="de-DE" kern="1200" smtClean="0">
                <a:ea typeface="ヒラギノ角ゴ Pro W3" charset="-128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‹Nr.›</a:t>
            </a:fld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710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B80FCE49-E9D2-F741-9A07-FDDD8A85C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B6F2C702-B279-4523-8CAA-0A6A3F9928EC}" type="datetimeFigureOut">
              <a:rPr lang="de-DE" altLang="de-DE" kern="1200" smtClean="0">
                <a:ea typeface="ヒラギノ角ゴ Pro W3" charset="-128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31.05.2018</a:t>
            </a:fld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411D4221-A95E-C94C-B2A7-266944074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01A328F8-B03F-CE45-BAAA-86100960D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DCDCA6D5-F116-4C77-B01D-5F9300A22AE8}" type="slidenum">
              <a:rPr lang="de-DE" altLang="de-DE" kern="1200" smtClean="0">
                <a:ea typeface="ヒラギノ角ゴ Pro W3" charset="-128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‹Nr.›</a:t>
            </a:fld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6617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6376"/>
            <a:ext cx="2057400" cy="438785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B80FCE49-E9D2-F741-9A07-FDDD8A85C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40EBEAA1-BF9E-460C-8FF9-C52C4B6564BF}" type="datetimeFigureOut">
              <a:rPr lang="de-DE" altLang="de-DE" kern="1200" smtClean="0">
                <a:ea typeface="ヒラギノ角ゴ Pro W3" charset="-128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31.05.2018</a:t>
            </a:fld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411D4221-A95E-C94C-B2A7-266944074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01A328F8-B03F-CE45-BAAA-86100960D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EB2A275F-D029-45A9-93AD-D78BC7C7672F}" type="slidenum">
              <a:rPr lang="de-DE" altLang="de-DE" kern="1200" smtClean="0">
                <a:ea typeface="ヒラギノ角ゴ Pro W3" charset="-128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‹Nr.›</a:t>
            </a:fld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911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3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3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52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6"/>
          <p:cNvPicPr preferRelativeResize="0"/>
          <p:nvPr/>
        </p:nvPicPr>
        <p:blipFill rotWithShape="1">
          <a:blip r:embed="rId14">
            <a:alphaModFix/>
          </a:blip>
          <a:srcRect l="1783" t="9752" r="17155" b="31388"/>
          <a:stretch/>
        </p:blipFill>
        <p:spPr>
          <a:xfrm>
            <a:off x="179280" y="195120"/>
            <a:ext cx="8775360" cy="4777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400880" y="1708200"/>
            <a:ext cx="1553760" cy="59796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8"/>
          <p:cNvSpPr txBox="1">
            <a:spLocks noGrp="1"/>
          </p:cNvSpPr>
          <p:nvPr>
            <p:ph type="title"/>
          </p:nvPr>
        </p:nvSpPr>
        <p:spPr>
          <a:xfrm>
            <a:off x="685800" y="1598760"/>
            <a:ext cx="7772040" cy="110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dt" idx="10"/>
          </p:nvPr>
        </p:nvSpPr>
        <p:spPr>
          <a:xfrm>
            <a:off x="457200" y="4767120"/>
            <a:ext cx="213336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ftr" idx="11"/>
          </p:nvPr>
        </p:nvSpPr>
        <p:spPr>
          <a:xfrm>
            <a:off x="3124080" y="4767120"/>
            <a:ext cx="289512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r>
              <a:rPr lang="de-DE" smtClean="0"/>
              <a:t>cc by sa 4.0  Bettina Waffner für MainstreamingOER creativecommons.org/licenses/by-sa/4.0/legalcode.de </a:t>
            </a: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080" y="4767120"/>
            <a:ext cx="213336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14">
            <a:alphaModFix/>
          </a:blip>
          <a:srcRect l="1783" t="9752" r="17155" b="31388"/>
          <a:stretch/>
        </p:blipFill>
        <p:spPr>
          <a:xfrm>
            <a:off x="179280" y="195120"/>
            <a:ext cx="8775360" cy="4777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400880" y="1708200"/>
            <a:ext cx="1553760" cy="59796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4767120"/>
            <a:ext cx="213336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080" y="4767120"/>
            <a:ext cx="289512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r>
              <a:rPr lang="de-DE" dirty="0" smtClean="0"/>
              <a:t>cc by </a:t>
            </a:r>
            <a:r>
              <a:rPr lang="de-DE" dirty="0" err="1" smtClean="0"/>
              <a:t>sa</a:t>
            </a:r>
            <a:r>
              <a:rPr lang="de-DE" dirty="0" smtClean="0"/>
              <a:t> 4.0  Bettina </a:t>
            </a:r>
            <a:r>
              <a:rPr lang="de-DE" dirty="0" err="1" smtClean="0"/>
              <a:t>Waffner</a:t>
            </a:r>
            <a:r>
              <a:rPr lang="de-DE" dirty="0" smtClean="0"/>
              <a:t> für MainstreamingOER creativecommons.org/licenses/by-sa/4.0/legalcode.de </a:t>
            </a:r>
            <a:endParaRPr dirty="0"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080" y="4767120"/>
            <a:ext cx="213336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 rotWithShape="1">
          <a:blip r:embed="rId14">
            <a:alphaModFix/>
          </a:blip>
          <a:srcRect l="1783" t="9752" r="17155" b="31388"/>
          <a:stretch/>
        </p:blipFill>
        <p:spPr>
          <a:xfrm>
            <a:off x="179280" y="195120"/>
            <a:ext cx="8775360" cy="4777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400880" y="1708200"/>
            <a:ext cx="1553760" cy="59796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457200" y="206280"/>
            <a:ext cx="822924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457200" y="1200240"/>
            <a:ext cx="8229240" cy="3393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dt" idx="10"/>
          </p:nvPr>
        </p:nvSpPr>
        <p:spPr>
          <a:xfrm>
            <a:off x="457200" y="4767120"/>
            <a:ext cx="213336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ftr" idx="11"/>
          </p:nvPr>
        </p:nvSpPr>
        <p:spPr>
          <a:xfrm>
            <a:off x="3124080" y="4767120"/>
            <a:ext cx="289512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r>
              <a:rPr lang="de-DE" smtClean="0"/>
              <a:t>cc by sa 4.0  Bettina Waffner für MainstreamingOER creativecommons.org/licenses/by-sa/4.0/legalcode.de </a:t>
            </a:r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6553080" y="4767120"/>
            <a:ext cx="213336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‹Nr.›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6534150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hape 222"/>
          <p:cNvPicPr preferRelativeResize="0"/>
          <p:nvPr/>
        </p:nvPicPr>
        <p:blipFill rotWithShape="1">
          <a:blip r:embed="rId15">
            <a:alphaModFix/>
          </a:blip>
          <a:srcRect r="20150"/>
          <a:stretch/>
        </p:blipFill>
        <p:spPr>
          <a:xfrm>
            <a:off x="179280" y="134640"/>
            <a:ext cx="8783280" cy="64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180000" y="918000"/>
            <a:ext cx="3184200" cy="377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4" name="Shape 224"/>
          <p:cNvSpPr txBox="1">
            <a:spLocks noGrp="1"/>
          </p:cNvSpPr>
          <p:nvPr>
            <p:ph type="body" idx="2"/>
          </p:nvPr>
        </p:nvSpPr>
        <p:spPr>
          <a:xfrm>
            <a:off x="3546000" y="918000"/>
            <a:ext cx="5417640" cy="377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5" name="Shape 225"/>
          <p:cNvSpPr txBox="1">
            <a:spLocks noGrp="1"/>
          </p:cNvSpPr>
          <p:nvPr>
            <p:ph type="dt" idx="10"/>
          </p:nvPr>
        </p:nvSpPr>
        <p:spPr>
          <a:xfrm>
            <a:off x="3495600" y="4861440"/>
            <a:ext cx="213336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6" name="Shape 226"/>
          <p:cNvSpPr txBox="1">
            <a:spLocks noGrp="1"/>
          </p:cNvSpPr>
          <p:nvPr>
            <p:ph type="ftr" idx="11"/>
          </p:nvPr>
        </p:nvSpPr>
        <p:spPr>
          <a:xfrm>
            <a:off x="111240" y="4868640"/>
            <a:ext cx="14238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r>
              <a:rPr lang="de-DE" smtClean="0"/>
              <a:t>cc by sa 4.0  Bettina Waffner für MainstreamingOER creativecommons.org/licenses/by-sa/4.0/legalcode.de </a:t>
            </a:r>
            <a:endParaRPr/>
          </a:p>
        </p:txBody>
      </p:sp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713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 descr="header_master.jpg"/>
          <p:cNvPicPr preferRelativeResize="0"/>
          <p:nvPr/>
        </p:nvPicPr>
        <p:blipFill rotWithShape="1">
          <a:blip r:embed="rId8">
            <a:alphaModFix/>
          </a:blip>
          <a:srcRect r="20148"/>
          <a:stretch/>
        </p:blipFill>
        <p:spPr>
          <a:xfrm>
            <a:off x="179389" y="134541"/>
            <a:ext cx="8783637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179389" y="917972"/>
            <a:ext cx="8783637" cy="378023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600"/>
              </a:spcAft>
              <a:buClr>
                <a:srgbClr val="004C93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04C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84150" algn="l" rtl="0"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863600" algn="l" rtl="0">
              <a:spcBef>
                <a:spcPts val="320"/>
              </a:spcBef>
              <a:spcAft>
                <a:spcPts val="600"/>
              </a:spcAft>
              <a:buClr>
                <a:schemeClr val="dk2"/>
              </a:buClr>
              <a:buSzPts val="1600"/>
              <a:buFont typeface="Merriweather San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3495675" y="486132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004C9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buClrTx/>
            </a:pPr>
            <a:endParaRPr lang="de-DE"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111125" y="4868466"/>
            <a:ext cx="1423988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714500" marR="0" lvl="5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057400" marR="0" lvl="6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400300" marR="0" lvl="7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743200" marR="0" lvl="8" indent="0" algn="l" rtl="0">
              <a:spcBef>
                <a:spcPts val="0"/>
              </a:spcBef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buClrTx/>
            </a:pPr>
            <a:endParaRPr lang="de-DE">
              <a:solidFill>
                <a:srgbClr val="004C93"/>
              </a:solidFill>
            </a:endParaRPr>
          </a:p>
        </p:txBody>
      </p:sp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77814" y="122635"/>
            <a:ext cx="6840537" cy="647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23048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3075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B80FCE49-E9D2-F741-9A07-FDDD8A85CA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503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B3C3C5E7-FE74-4E57-8A1B-4C3CF13CA260}" type="datetimeFigureOut">
              <a:rPr lang="de-DE" altLang="de-DE" kern="1200" smtClean="0">
                <a:ea typeface="ヒラギノ角ゴ Pro W3" charset="-128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31.05.2018</a:t>
            </a:fld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411D4221-A95E-C94C-B2A7-266944074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503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01A328F8-B03F-CE45-BAAA-86100960D5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503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8BF97E18-925F-4CBD-A9D5-B36A83FA0F2E}" type="slidenum">
              <a:rPr lang="de-DE" altLang="de-DE" kern="1200" smtClean="0">
                <a:ea typeface="ヒラギノ角ゴ Pro W3" charset="-128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‹Nr.›</a:t>
            </a:fld>
            <a:endParaRPr lang="de-DE" altLang="de-DE" kern="1200">
              <a:ea typeface="ヒラギノ角ゴ Pro W3" charset="-128"/>
              <a:cs typeface="Arial" panose="020B0604020202020204" pitchFamily="34" charset="0"/>
            </a:endParaRPr>
          </a:p>
        </p:txBody>
      </p:sp>
      <p:pic>
        <p:nvPicPr>
          <p:cNvPr id="3079" name="Grafik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9753" r="17154" b="31386"/>
          <a:stretch>
            <a:fillRect/>
          </a:stretch>
        </p:blipFill>
        <p:spPr bwMode="auto">
          <a:xfrm>
            <a:off x="179388" y="195262"/>
            <a:ext cx="8775700" cy="4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Bild 11" descr="Logo+Claim_RGB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6" y="1708548"/>
            <a:ext cx="1554163" cy="59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23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3.png"/><Relationship Id="rId4" Type="http://schemas.openxmlformats.org/officeDocument/2006/relationships/hyperlink" Target="https://creativecommons.org/licenses/by-sa/4.0/legalcode.de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://bit.ly/2bECe6n" TargetMode="External"/><Relationship Id="rId9" Type="http://schemas.openxmlformats.org/officeDocument/2006/relationships/hyperlink" Target="https://creativecommons.org/licenses/by-sa/4.0/legalcode.de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4.0/legalcode.de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8.png"/><Relationship Id="rId5" Type="http://schemas.openxmlformats.org/officeDocument/2006/relationships/image" Target="../media/image28.png"/><Relationship Id="rId4" Type="http://schemas.openxmlformats.org/officeDocument/2006/relationships/hyperlink" Target="http://bit.ly/2bECe6n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4.0/legalcode.de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8.png"/><Relationship Id="rId5" Type="http://schemas.openxmlformats.org/officeDocument/2006/relationships/image" Target="../media/image29.png"/><Relationship Id="rId4" Type="http://schemas.openxmlformats.org/officeDocument/2006/relationships/hyperlink" Target="http://bit.ly/2bECe6n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4.0/legalcode.de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8.png"/><Relationship Id="rId5" Type="http://schemas.openxmlformats.org/officeDocument/2006/relationships/image" Target="../media/image30.png"/><Relationship Id="rId4" Type="http://schemas.openxmlformats.org/officeDocument/2006/relationships/hyperlink" Target="http://bit.ly/2bECe6n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creativecommons.org/licenses/by-sa/4.0/legalcode.d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creativecommons.org/licenses/by-sa/4.0/legalcode.d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creativecommons.org/licenses/by-sa/4.0/legalcode.d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png"/><Relationship Id="rId5" Type="http://schemas.openxmlformats.org/officeDocument/2006/relationships/hyperlink" Target="https://creativecommons.org/licenses/by/4.0/deed.de" TargetMode="Externa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Relationship Id="rId6" Type="http://schemas.openxmlformats.org/officeDocument/2006/relationships/hyperlink" Target="https://creativecommons.org/licenses/by-sa/4.0/legalcode.de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creativecommons.org/licenses/by-sa/4.0/legalcode.de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png"/><Relationship Id="rId5" Type="http://schemas.openxmlformats.org/officeDocument/2006/relationships/hyperlink" Target="https://synlloer.blogs.uni-hamburg.de/timeline-development-of-oer-in-germany/" TargetMode="Externa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4.0/legalcode.de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8.png"/><Relationship Id="rId5" Type="http://schemas.openxmlformats.org/officeDocument/2006/relationships/hyperlink" Target="https://cdn.netzpolitik.org/wp-upload/2018/02/koalitionsvertrag_2018-1.pdf" TargetMode="Externa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creativecommons.org/licenses/by-sa/4.0/legalcode.de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creativecommons.org/licenses/by-sa/4.0/legalcode.de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creativecommons.org/licenses/by-sa/4.0/legalcode.de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png"/><Relationship Id="rId5" Type="http://schemas.openxmlformats.org/officeDocument/2006/relationships/image" Target="../media/image37.jp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creativecommons.org/licenses/by-sa/4.0/legalcode.de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png"/><Relationship Id="rId5" Type="http://schemas.openxmlformats.org/officeDocument/2006/relationships/image" Target="../media/image37.jp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4.0/legalcode.de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q=https://de.slideshare.net/richard_he/perspektivwechsel-lernen-im-digitalen-wandel&amp;sa=D&amp;ust=1527758355803000&amp;usg=AFQjCNFqI7kUmtoJyH0XI-XCBt2XUs8NKA" TargetMode="External"/><Relationship Id="rId3" Type="http://schemas.openxmlformats.org/officeDocument/2006/relationships/image" Target="../media/image13.png"/><Relationship Id="rId7" Type="http://schemas.openxmlformats.org/officeDocument/2006/relationships/hyperlink" Target="https://creativecommons.org/licenses/by-sa/4.0/legalcode.de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39.jpg"/><Relationship Id="rId9" Type="http://schemas.openxmlformats.org/officeDocument/2006/relationships/hyperlink" Target="https://www.google.com/url?q=https://de.slideshare.net/richard_he/wovon-wir-reden-sollten-wenn-wir-von-digitaler-bildung-reden&amp;sa=D&amp;ust=1527758355804000&amp;usg=AFQjCNGZPsRW1tZM-Dan_qcwTedu0iL-jw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q=https://de.slideshare.net/richard_he/perspektivwechsel-lernen-im-digitalen-wandel&amp;sa=D&amp;ust=1527758355803000&amp;usg=AFQjCNFqI7kUmtoJyH0XI-XCBt2XUs8NKA" TargetMode="External"/><Relationship Id="rId3" Type="http://schemas.openxmlformats.org/officeDocument/2006/relationships/image" Target="../media/image13.png"/><Relationship Id="rId7" Type="http://schemas.openxmlformats.org/officeDocument/2006/relationships/hyperlink" Target="https://creativecommons.org/licenses/by-sa/4.0/legalcode.de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40.png"/><Relationship Id="rId9" Type="http://schemas.openxmlformats.org/officeDocument/2006/relationships/hyperlink" Target="https://www.google.com/url?q=https://de.slideshare.net/richard_he/wovon-wir-reden-sollten-wenn-wir-von-digitaler-bildung-reden&amp;sa=D&amp;ust=1527758355804000&amp;usg=AFQjCNGZPsRW1tZM-Dan_qcwTedu0iL-jw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q=https://de.slideshare.net/richard_he/perspektivwechsel-lernen-im-digitalen-wandel&amp;sa=D&amp;ust=1527758355803000&amp;usg=AFQjCNFqI7kUmtoJyH0XI-XCBt2XUs8NKA" TargetMode="External"/><Relationship Id="rId3" Type="http://schemas.openxmlformats.org/officeDocument/2006/relationships/image" Target="../media/image13.png"/><Relationship Id="rId7" Type="http://schemas.openxmlformats.org/officeDocument/2006/relationships/hyperlink" Target="https://creativecommons.org/licenses/by-sa/4.0/legalcode.de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40.png"/><Relationship Id="rId9" Type="http://schemas.openxmlformats.org/officeDocument/2006/relationships/hyperlink" Target="https://www.google.com/url?q=https://de.slideshare.net/richard_he/wovon-wir-reden-sollten-wenn-wir-von-digitaler-bildung-reden&amp;sa=D&amp;ust=1527758355804000&amp;usg=AFQjCNGZPsRW1tZM-Dan_qcwTedu0iL-jw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hyperlink" Target="https://creativecommons.org/licenses/by-sa/4.0/legalcode.de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6.jpg"/><Relationship Id="rId11" Type="http://schemas.openxmlformats.org/officeDocument/2006/relationships/image" Target="../media/image3.png"/><Relationship Id="rId5" Type="http://schemas.openxmlformats.org/officeDocument/2006/relationships/image" Target="../media/image15.jpg"/><Relationship Id="rId10" Type="http://schemas.openxmlformats.org/officeDocument/2006/relationships/hyperlink" Target="https://creativecommons.org/licenses/by-sa/4.0/legalcode.de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creativecommons.org/licenses/by-sa/4.0/legalcode.de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7.xml"/><Relationship Id="rId6" Type="http://schemas.openxmlformats.org/officeDocument/2006/relationships/hyperlink" Target="https://creativecommons.org/licenses/by-sa/4.0/legalcode.de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7.xml"/><Relationship Id="rId6" Type="http://schemas.openxmlformats.org/officeDocument/2006/relationships/hyperlink" Target="https://creativecommons.org/licenses/by-sa/4.0/legalcode.de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creativecommons.org/licenses/by-sa/4.0/legalcode.de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png"/><Relationship Id="rId5" Type="http://schemas.openxmlformats.org/officeDocument/2006/relationships/image" Target="../media/image41.png"/><Relationship Id="rId4" Type="http://schemas.openxmlformats.org/officeDocument/2006/relationships/image" Target="../media/image4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creativecommons.org/licenses/by-sa/4.0/legalcode.de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png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7.xml"/><Relationship Id="rId6" Type="http://schemas.openxmlformats.org/officeDocument/2006/relationships/hyperlink" Target="https://creativecommons.org/licenses/by-sa/4.0/legalcode.de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creativecommons.org/licenses/by-sa/4.0/legalcode.de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6.png"/><Relationship Id="rId5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7.xml"/><Relationship Id="rId6" Type="http://schemas.openxmlformats.org/officeDocument/2006/relationships/hyperlink" Target="https://creativecommons.org/licenses/by-sa/4.0/legalcode.de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4.0/legalcode.de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8.png"/><Relationship Id="rId5" Type="http://schemas.openxmlformats.org/officeDocument/2006/relationships/hyperlink" Target="http://www.informatikstandards.de/index.htm?section=tasks_iblist&amp;content_requested=2&amp;trp=2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4.png"/><Relationship Id="rId7" Type="http://schemas.openxmlformats.org/officeDocument/2006/relationships/hyperlink" Target="https://www.teachingchannel.org/videos/tracking-classroom-behavior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1.png"/><Relationship Id="rId11" Type="http://schemas.openxmlformats.org/officeDocument/2006/relationships/image" Target="../media/image54.png"/><Relationship Id="rId5" Type="http://schemas.openxmlformats.org/officeDocument/2006/relationships/hyperlink" Target="https://creativecommons.org/licenses/by-sa/4.0/legalcode.de" TargetMode="External"/><Relationship Id="rId10" Type="http://schemas.openxmlformats.org/officeDocument/2006/relationships/hyperlink" Target="http://www.oercommons.org/courses/7-02-experimental-biology-communication-spring-2005/viewv" TargetMode="External"/><Relationship Id="rId4" Type="http://schemas.openxmlformats.org/officeDocument/2006/relationships/image" Target="../media/image47.png"/><Relationship Id="rId9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creativecommons.org/licenses/by-sa/4.0/legalcode.d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4.0/legalcode.de" TargetMode="External"/><Relationship Id="rId3" Type="http://schemas.openxmlformats.org/officeDocument/2006/relationships/image" Target="../media/image5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4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8.png"/><Relationship Id="rId5" Type="http://schemas.openxmlformats.org/officeDocument/2006/relationships/image" Target="../media/image47.png"/><Relationship Id="rId4" Type="http://schemas.openxmlformats.org/officeDocument/2006/relationships/hyperlink" Target="https://creativecommons.org/licenses/by-sa/4.0/legalcode.de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4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9.png"/><Relationship Id="rId5" Type="http://schemas.openxmlformats.org/officeDocument/2006/relationships/image" Target="../media/image47.png"/><Relationship Id="rId10" Type="http://schemas.openxmlformats.org/officeDocument/2006/relationships/image" Target="../media/image3.png"/><Relationship Id="rId4" Type="http://schemas.openxmlformats.org/officeDocument/2006/relationships/hyperlink" Target="https://creativecommons.org/licenses/by-sa/4.0/legalcode.de" TargetMode="External"/><Relationship Id="rId9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creativecommons.org/licenses/by-sa/4.0/legalcode.de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7.xml"/><Relationship Id="rId6" Type="http://schemas.openxmlformats.org/officeDocument/2006/relationships/hyperlink" Target="https://www.synergie.uni-hamburg.de/media/sonderbaende/qualitaet-von-oer-2017.pdf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creativecommons.org/licenses/by-sa/4.0/legalcode.de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7.xml"/><Relationship Id="rId6" Type="http://schemas.openxmlformats.org/officeDocument/2006/relationships/hyperlink" Target="https://www.synergie.uni-hamburg.de/media/sonderbaende/qualitaet-von-oer-2017.pdf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creativecommons.org/licenses/by-sa/4.0/legalcode.de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7.xml"/><Relationship Id="rId6" Type="http://schemas.openxmlformats.org/officeDocument/2006/relationships/hyperlink" Target="https://www.synergie.uni-hamburg.de/media/sonderbaende/qualitaet-von-oer-2017.pdf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4.0/legalcode.de" TargetMode="External"/><Relationship Id="rId3" Type="http://schemas.openxmlformats.org/officeDocument/2006/relationships/image" Target="../media/image13.png"/><Relationship Id="rId7" Type="http://schemas.openxmlformats.org/officeDocument/2006/relationships/hyperlink" Target="https://www.synergie.uni-hamburg.de/media/sonderbaende/qualitaet-von-oer-2017.pdf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png"/><Relationship Id="rId5" Type="http://schemas.openxmlformats.org/officeDocument/2006/relationships/image" Target="../media/image63.emf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creativecommons.org/licenses/by-sa/4.0/legalcode.de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png"/><Relationship Id="rId5" Type="http://schemas.openxmlformats.org/officeDocument/2006/relationships/image" Target="../media/image64.png"/><Relationship Id="rId4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creativecommons.org/licenses/by-sa/4.0/legalcode.de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5.png"/><Relationship Id="rId5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creativecommons.org/licenses/by-sa/4.0/legalcode.de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png"/><Relationship Id="rId5" Type="http://schemas.openxmlformats.org/officeDocument/2006/relationships/image" Target="../media/image66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creativecommons.org/licenses/by-sa/4.0/legalcode.d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hyperlink" Target="https://creativecommons.org/licenses/by-sa/4.0/legalcode.de" TargetMode="Externa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4.0/legalcode.de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s://luipogym1.wordpress.com/verspatete-industralisierung-in-deutschland/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1.xml"/><Relationship Id="rId6" Type="http://schemas.openxmlformats.org/officeDocument/2006/relationships/hyperlink" Target="https://www.flickr.com/photos/samsaunders/27404205365" TargetMode="External"/><Relationship Id="rId5" Type="http://schemas.openxmlformats.org/officeDocument/2006/relationships/hyperlink" Target="https://cdn.netzpolitik.org/wp-upload/2018/02/koalitionsvertrag_2018-1.pdf" TargetMode="External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ontent.org/blog/archives/3821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s://www.synergie.uni-hamburg.de/media/sonderbaende/qualitaet-von-oer-2017.pdf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1.xml"/><Relationship Id="rId6" Type="http://schemas.openxmlformats.org/officeDocument/2006/relationships/hyperlink" Target="http://www.unesco.de/bildung/open-educational-resources.html" TargetMode="External"/><Relationship Id="rId5" Type="http://schemas.openxmlformats.org/officeDocument/2006/relationships/hyperlink" Target="http://time.com/4508252/hillary-clinton-epic-selfie/" TargetMode="External"/><Relationship Id="rId4" Type="http://schemas.openxmlformats.org/officeDocument/2006/relationships/image" Target="../media/image67.png"/><Relationship Id="rId9" Type="http://schemas.openxmlformats.org/officeDocument/2006/relationships/hyperlink" Target="https://creativecommons.org/licenses/by-sa/4.0/legalcode.de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hyperlink" Target="https://creativecommons.org/licenses/by-sa/4.0/legalcode.de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1.png"/><Relationship Id="rId5" Type="http://schemas.openxmlformats.org/officeDocument/2006/relationships/image" Target="../media/image9.png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creativecommons.org/licenses/by-sa/4.0/legalcode.d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6" Type="http://schemas.openxmlformats.org/officeDocument/2006/relationships/hyperlink" Target="https://creativecommons.org/licenses/by-sa/4.0/legalcode.de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creativecommons.org/licenses/by-sa/4.0/legalcode.d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4.png"/><Relationship Id="rId5" Type="http://schemas.openxmlformats.org/officeDocument/2006/relationships/hyperlink" Target="http://bit.ly/2bECe6n" TargetMode="External"/><Relationship Id="rId10" Type="http://schemas.openxmlformats.org/officeDocument/2006/relationships/hyperlink" Target="https://creativecommons.org/licenses/by-sa/4.0/legalcode.de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/>
        </p:nvSpPr>
        <p:spPr>
          <a:xfrm>
            <a:off x="179280" y="4084560"/>
            <a:ext cx="8781840" cy="9345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Shape 280"/>
          <p:cNvSpPr/>
          <p:nvPr/>
        </p:nvSpPr>
        <p:spPr>
          <a:xfrm>
            <a:off x="179280" y="990720"/>
            <a:ext cx="8637120" cy="198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OER: </a:t>
            </a:r>
            <a:endParaRPr lang="de-DE" sz="2800" b="1" i="0" u="none" strike="noStrike" cap="none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Qualität </a:t>
            </a:r>
            <a:r>
              <a:rPr lang="de-DE" sz="1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von </a:t>
            </a:r>
            <a:r>
              <a:rPr lang="de-DE" sz="1800" b="1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Lehr- </a:t>
            </a:r>
            <a:r>
              <a:rPr lang="de-DE" sz="1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und Lernmaterialien Prüfen und Sichern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Shape 281"/>
          <p:cNvSpPr/>
          <p:nvPr/>
        </p:nvSpPr>
        <p:spPr>
          <a:xfrm>
            <a:off x="324000" y="3019860"/>
            <a:ext cx="3671640" cy="93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000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David Eckhoff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Essen ￭  07. März 2018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Shape 2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4000" y="4341960"/>
            <a:ext cx="622080" cy="51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3" name="Shape 283"/>
          <p:cNvCxnSpPr/>
          <p:nvPr/>
        </p:nvCxnSpPr>
        <p:spPr>
          <a:xfrm>
            <a:off x="971280" y="4652640"/>
            <a:ext cx="1944720" cy="0"/>
          </a:xfrm>
          <a:prstGeom prst="straightConnector1">
            <a:avLst/>
          </a:prstGeom>
          <a:noFill/>
          <a:ln w="12600" cap="rnd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</p:cxnSp>
      <p:sp>
        <p:nvSpPr>
          <p:cNvPr id="284" name="Shape 284"/>
          <p:cNvSpPr/>
          <p:nvPr/>
        </p:nvSpPr>
        <p:spPr>
          <a:xfrm>
            <a:off x="922320" y="4643280"/>
            <a:ext cx="36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exploring the future of learning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Shape 285"/>
          <p:cNvSpPr/>
          <p:nvPr/>
        </p:nvSpPr>
        <p:spPr>
          <a:xfrm>
            <a:off x="922320" y="4338720"/>
            <a:ext cx="204264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Learning Lab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611900" y="490356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4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4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4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4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4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1" name="Bild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">
            <a:extLst>
              <a:ext uri="{FF2B5EF4-FFF2-40B4-BE49-F238E27FC236}">
                <a16:creationId xmlns="" xmlns:a16="http://schemas.microsoft.com/office/drawing/2014/main" id="{8A5076DF-3F13-4A6D-8A6A-EF58212ABE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908" y="3873142"/>
            <a:ext cx="1954212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="" xmlns:a16="http://schemas.microsoft.com/office/drawing/2014/main" id="{3C3EA12B-5870-419C-A20B-913E63CA08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0" y="183067"/>
            <a:ext cx="792000" cy="701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Shape 5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Shape 580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Shape 581"/>
          <p:cNvSpPr/>
          <p:nvPr/>
        </p:nvSpPr>
        <p:spPr>
          <a:xfrm>
            <a:off x="0" y="1231920"/>
            <a:ext cx="91436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Lernen im digitalen Wandel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Shape 584"/>
          <p:cNvSpPr/>
          <p:nvPr/>
        </p:nvSpPr>
        <p:spPr>
          <a:xfrm>
            <a:off x="8290080" y="7772400"/>
            <a:ext cx="3991428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50" tIns="50750" rIns="50750" bIns="507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9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cc by sa 4.0 - Elekes Andor </a:t>
            </a:r>
            <a:r>
              <a:rPr lang="de-DE" sz="9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http://bit.ly/2bECe6n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5" name="Shape 585"/>
          <p:cNvPicPr preferRelativeResize="0"/>
          <p:nvPr/>
        </p:nvPicPr>
        <p:blipFill rotWithShape="1">
          <a:blip r:embed="rId5">
            <a:alphaModFix/>
          </a:blip>
          <a:srcRect l="35571" t="18973" r="14863" b="6161"/>
          <a:stretch/>
        </p:blipFill>
        <p:spPr>
          <a:xfrm>
            <a:off x="4603680" y="1209600"/>
            <a:ext cx="4238280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Shape 58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4360" y="2494080"/>
            <a:ext cx="1476000" cy="147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Shape 58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440" y="4762305"/>
            <a:ext cx="1798560" cy="35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d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790776" y="4965814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9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9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9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9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9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Shape 5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Shape 594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Shape 595"/>
          <p:cNvSpPr/>
          <p:nvPr/>
        </p:nvSpPr>
        <p:spPr>
          <a:xfrm>
            <a:off x="0" y="1231920"/>
            <a:ext cx="91436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Lernen im digitalen Wandel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Shape 598"/>
          <p:cNvSpPr/>
          <p:nvPr/>
        </p:nvSpPr>
        <p:spPr>
          <a:xfrm>
            <a:off x="8290080" y="7772400"/>
            <a:ext cx="3991428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50" tIns="50750" rIns="50750" bIns="507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9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cc by sa 4.0 - Elekes Andor </a:t>
            </a:r>
            <a:r>
              <a:rPr lang="de-DE" sz="9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http://bit.ly/2bECe6n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Shape 599"/>
          <p:cNvSpPr/>
          <p:nvPr/>
        </p:nvSpPr>
        <p:spPr>
          <a:xfrm>
            <a:off x="0" y="1735200"/>
            <a:ext cx="914364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i="0" u="none" strike="noStrike" cap="none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Gesellschaftspolitische Herausforderungen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0" name="Shape 6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73600" y="2311560"/>
            <a:ext cx="4965480" cy="2653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Shape 60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052" y="4738435"/>
            <a:ext cx="1798560" cy="35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d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815486" y="4944072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8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8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8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8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8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Shape 6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Shape 608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Shape 609"/>
          <p:cNvSpPr/>
          <p:nvPr/>
        </p:nvSpPr>
        <p:spPr>
          <a:xfrm>
            <a:off x="0" y="1231920"/>
            <a:ext cx="91436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Lernen im digitalen Wandel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Shape 610"/>
          <p:cNvSpPr/>
          <p:nvPr/>
        </p:nvSpPr>
        <p:spPr>
          <a:xfrm>
            <a:off x="8290080" y="7772400"/>
            <a:ext cx="3991428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50" tIns="50750" rIns="50750" bIns="507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9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cc by sa 4.0 - Elekes Andor </a:t>
            </a:r>
            <a:r>
              <a:rPr lang="de-DE" sz="9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http://bit.ly/2bECe6n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Shape 611"/>
          <p:cNvSpPr/>
          <p:nvPr/>
        </p:nvSpPr>
        <p:spPr>
          <a:xfrm>
            <a:off x="0" y="1735200"/>
            <a:ext cx="914364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i="0" u="none" strike="noStrike" cap="none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Digitalisierung als…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2" name="Shape 6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49840" y="2057400"/>
            <a:ext cx="3822480" cy="28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Shape 6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6240" y="4694400"/>
            <a:ext cx="1798560" cy="35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611900" y="490356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8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8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8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8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8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Shape 6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Shape 620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Shape 621"/>
          <p:cNvSpPr/>
          <p:nvPr/>
        </p:nvSpPr>
        <p:spPr>
          <a:xfrm>
            <a:off x="0" y="1231920"/>
            <a:ext cx="91436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Lernen im digitalen Wandel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Shape 622"/>
          <p:cNvSpPr/>
          <p:nvPr/>
        </p:nvSpPr>
        <p:spPr>
          <a:xfrm>
            <a:off x="8290080" y="7772400"/>
            <a:ext cx="3991428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50" tIns="50750" rIns="50750" bIns="507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9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cc by sa 4.0 - Elekes Andor </a:t>
            </a:r>
            <a:r>
              <a:rPr lang="de-DE" sz="9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http://bit.ly/2bECe6n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Shape 623"/>
          <p:cNvSpPr/>
          <p:nvPr/>
        </p:nvSpPr>
        <p:spPr>
          <a:xfrm>
            <a:off x="0" y="1735200"/>
            <a:ext cx="914364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i="0" u="none" strike="noStrike" cap="none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Digitalisierung als…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4" name="Shape 6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49840" y="2057400"/>
            <a:ext cx="3822480" cy="28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Shape 6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6240" y="4694400"/>
            <a:ext cx="1798560" cy="35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850891" y="491873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8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8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8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8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8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Shape 6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Shape 632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Shape 633"/>
          <p:cNvSpPr/>
          <p:nvPr/>
        </p:nvSpPr>
        <p:spPr>
          <a:xfrm>
            <a:off x="-7920" y="1209600"/>
            <a:ext cx="914364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i="0" u="none" strike="noStrike" cap="none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Definition OER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Shape 634"/>
          <p:cNvSpPr/>
          <p:nvPr/>
        </p:nvSpPr>
        <p:spPr>
          <a:xfrm>
            <a:off x="1947960" y="1763640"/>
            <a:ext cx="2725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Shape 635"/>
          <p:cNvSpPr/>
          <p:nvPr/>
        </p:nvSpPr>
        <p:spPr>
          <a:xfrm>
            <a:off x="0" y="-31680"/>
            <a:ext cx="9143640" cy="333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 b="0" i="0" u="none" strike="noStrike" cap="none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By</a:t>
            </a:r>
            <a:r>
              <a:rPr lang="de-DE" sz="800" b="0" i="0" u="none" strike="noStrike" cap="non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0" i="0" u="none" strike="noStrike" cap="none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Jonathasmello</a:t>
            </a:r>
            <a:r>
              <a:rPr lang="de-DE" sz="800" b="0" i="0" u="none" strike="noStrike" cap="non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de-DE" sz="800" b="0" i="0" u="none" strike="noStrike" cap="none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Own</a:t>
            </a:r>
            <a:r>
              <a:rPr lang="de-DE" sz="800" b="0" i="0" u="none" strike="noStrike" cap="non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0" i="0" u="none" strike="noStrike" cap="none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work</a:t>
            </a:r>
            <a:r>
              <a:rPr lang="de-DE" sz="800" b="0" i="0" u="none" strike="noStrike" cap="non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) [CC BY 3.0 (http://creativecommons.org/licenses/by/3.0)], via Wikimedia </a:t>
            </a:r>
            <a:r>
              <a:rPr lang="de-DE" sz="800" b="0" i="0" u="none" strike="noStrike" cap="none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Commons</a:t>
            </a:r>
            <a:r>
              <a:rPr lang="de-DE" sz="800" b="0" i="0" u="none" strike="noStrike" cap="non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 b="0" i="0" u="none" strike="noStrike" cap="non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Deutsche UNESCO Kommission e.V. (2015) http://www.unesco.de/bildung/open-educational-resources.html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6" name="Shape 6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9240" y="1871640"/>
            <a:ext cx="4544640" cy="3031920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Shape 637"/>
          <p:cNvSpPr/>
          <p:nvPr/>
        </p:nvSpPr>
        <p:spPr>
          <a:xfrm>
            <a:off x="279000" y="1671480"/>
            <a:ext cx="3263400" cy="130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Open Educational Resources (OER) sind Bildungsmaterialien jeglicher Art und in jedem Medium, die unter einer offenen Lizenz veröffentlicht werden.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Shape 638"/>
          <p:cNvSpPr/>
          <p:nvPr/>
        </p:nvSpPr>
        <p:spPr>
          <a:xfrm>
            <a:off x="253440" y="2988720"/>
            <a:ext cx="3314520" cy="155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Eine solche offene Lizenz ermöglicht den freien Zugang sowie die Nutzung, Bearbeitung und Weiterverbreitung durch Andere ohne oder mit geringfügigen Einschränkungen.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9" name="Shape 6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6240" y="4694400"/>
            <a:ext cx="1798560" cy="35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d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822915" y="4943445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Shape 6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Shape 646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Shape 647"/>
          <p:cNvSpPr/>
          <p:nvPr/>
        </p:nvSpPr>
        <p:spPr>
          <a:xfrm>
            <a:off x="1947960" y="1763640"/>
            <a:ext cx="2725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8" name="Shape 6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240" y="4694400"/>
            <a:ext cx="1798560" cy="35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Shape 6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93818" y="92403"/>
            <a:ext cx="6192360" cy="46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1611900" y="490356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Shape 6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Shape 656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Shape 657"/>
          <p:cNvSpPr/>
          <p:nvPr/>
        </p:nvSpPr>
        <p:spPr>
          <a:xfrm>
            <a:off x="1947960" y="1763640"/>
            <a:ext cx="2725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8" name="Shape 6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240" y="4694400"/>
            <a:ext cx="1798560" cy="35928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59" name="Shape 659"/>
          <p:cNvGraphicFramePr/>
          <p:nvPr>
            <p:extLst>
              <p:ext uri="{D42A27DB-BD31-4B8C-83A1-F6EECF244321}">
                <p14:modId xmlns:p14="http://schemas.microsoft.com/office/powerpoint/2010/main" val="1213663973"/>
              </p:ext>
            </p:extLst>
          </p:nvPr>
        </p:nvGraphicFramePr>
        <p:xfrm>
          <a:off x="268688" y="86492"/>
          <a:ext cx="7679558" cy="4243228"/>
        </p:xfrm>
        <a:graphic>
          <a:graphicData uri="http://schemas.openxmlformats.org/drawingml/2006/table">
            <a:tbl>
              <a:tblPr>
                <a:noFill/>
                <a:tableStyleId>{CC0A0753-DBFD-42D8-8768-13E327CEFE59}</a:tableStyleId>
              </a:tblPr>
              <a:tblGrid>
                <a:gridCol w="12111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290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9631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0059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1769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2480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073312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000" b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de-DE" sz="1000" b="1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OFFENHEIT</a:t>
                      </a:r>
                      <a:endParaRPr sz="110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900" b="1" u="none" strike="noStrike" cap="none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DIDAKTISIERUNG </a:t>
                      </a:r>
                      <a:r>
                        <a:rPr lang="de-DE" sz="700" b="1" u="none" strike="noStrike" cap="none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</a:t>
                      </a:r>
                      <a:r>
                        <a:rPr lang="de-DE" sz="600" b="1" u="none" strike="noStrike" cap="none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                                                  </a:t>
                      </a:r>
                      <a:endParaRPr sz="110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600" b="1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Offene Inhalte +</a:t>
                      </a:r>
                      <a:endParaRPr sz="110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3080" marR="0" lvl="0" indent="-34272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Noto Sans Symbols"/>
                        <a:buChar char="∙"/>
                      </a:pPr>
                      <a:r>
                        <a:rPr lang="de-DE" sz="600" b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Frei bearbeitbar</a:t>
                      </a:r>
                      <a:endParaRPr sz="110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3080" marR="0" lvl="0" indent="-34272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Noto Sans Symbols"/>
                        <a:buChar char="∙"/>
                      </a:pPr>
                      <a:r>
                        <a:rPr lang="de-DE" sz="600" b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Frei kopierbar*</a:t>
                      </a:r>
                      <a:endParaRPr sz="110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3080" marR="0" lvl="0" indent="-34272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Noto Sans Symbols"/>
                        <a:buChar char="∙"/>
                      </a:pPr>
                      <a:r>
                        <a:rPr lang="de-DE" sz="600" b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Freie Standards</a:t>
                      </a:r>
                      <a:endParaRPr sz="110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300" b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*evtl. plus </a:t>
                      </a:r>
                      <a:r>
                        <a:rPr lang="de-DE" sz="300" b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</a:t>
                      </a:r>
                      <a:r>
                        <a:rPr lang="de-DE" sz="300" b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-Gebot</a:t>
                      </a:r>
                      <a:endParaRPr sz="110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600" b="1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(fast) offene Inhalte</a:t>
                      </a:r>
                      <a:endParaRPr sz="110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3080" marR="0" lvl="0" indent="-34272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Noto Sans Symbols"/>
                        <a:buChar char="∙"/>
                      </a:pPr>
                      <a:r>
                        <a:rPr lang="de-DE" sz="600" b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Frei bearbeitbar</a:t>
                      </a:r>
                      <a:endParaRPr sz="110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3080" marR="0" lvl="0" indent="-34272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Noto Sans Symbols"/>
                        <a:buChar char="∙"/>
                      </a:pPr>
                      <a:r>
                        <a:rPr lang="de-DE" sz="600" b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Frei kopierbar*</a:t>
                      </a:r>
                      <a:endParaRPr sz="110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3080" marR="0" lvl="0" indent="-34272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Noto Sans Symbols"/>
                        <a:buChar char="∙"/>
                      </a:pPr>
                      <a:r>
                        <a:rPr lang="de-DE" sz="600" b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Proprietäre Standards</a:t>
                      </a:r>
                      <a:endParaRPr sz="110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9000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300" b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*evtl. plus </a:t>
                      </a:r>
                      <a:r>
                        <a:rPr lang="de-DE" sz="300" b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nc</a:t>
                      </a:r>
                      <a:r>
                        <a:rPr lang="de-DE" sz="300" b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de-DE" sz="300" b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</a:t>
                      </a:r>
                      <a:r>
                        <a:rPr lang="de-DE" sz="300" b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-Gebot</a:t>
                      </a:r>
                      <a:endParaRPr sz="110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6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Frei kopierbar</a:t>
                      </a:r>
                      <a:endParaRPr sz="11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3080" marR="0" lvl="0" indent="-34272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Noto Sans Symbols"/>
                        <a:buChar char="∙"/>
                      </a:pPr>
                      <a:r>
                        <a:rPr lang="de-DE" sz="6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Keine Bearbeitung</a:t>
                      </a:r>
                      <a:endParaRPr sz="11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3080" marR="0" lvl="0" indent="-34272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Noto Sans Symbols"/>
                        <a:buChar char="∙"/>
                      </a:pPr>
                      <a:r>
                        <a:rPr lang="de-DE" sz="6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Frei kopierbar*</a:t>
                      </a:r>
                      <a:endParaRPr sz="11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3080" marR="0" lvl="0" indent="-34272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Noto Sans Symbols"/>
                        <a:buChar char="∙"/>
                      </a:pPr>
                      <a:r>
                        <a:rPr lang="de-DE" sz="6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Geschlossene Standards</a:t>
                      </a:r>
                      <a:endParaRPr sz="11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9000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3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*evtl. plus nc-Gebot</a:t>
                      </a:r>
                      <a:endParaRPr sz="11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600" b="1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Nicht frei </a:t>
                      </a:r>
                      <a:endParaRPr sz="110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3080" marR="0" lvl="0" indent="-34272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Noto Sans Symbols"/>
                        <a:buChar char="∙"/>
                      </a:pPr>
                      <a:r>
                        <a:rPr lang="de-DE" sz="600" b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Keine Bearbeitung</a:t>
                      </a:r>
                      <a:endParaRPr sz="110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3080" marR="0" lvl="0" indent="-34272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Noto Sans Symbols"/>
                        <a:buChar char="∙"/>
                      </a:pPr>
                      <a:r>
                        <a:rPr lang="de-DE" sz="600" b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Urheberrechtlich geschützt</a:t>
                      </a:r>
                      <a:endParaRPr sz="110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3080" marR="0" lvl="0" indent="-34272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Noto Sans Symbols"/>
                        <a:buChar char="∙"/>
                      </a:pPr>
                      <a:r>
                        <a:rPr lang="de-DE" sz="600" b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Geschlossene Standards</a:t>
                      </a:r>
                      <a:endParaRPr sz="110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9000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300" b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*evtl. durch </a:t>
                      </a:r>
                      <a:r>
                        <a:rPr lang="de-DE" sz="300" b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nd</a:t>
                      </a:r>
                      <a:r>
                        <a:rPr lang="de-DE" sz="300" b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-Gebot</a:t>
                      </a:r>
                      <a:endParaRPr sz="110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6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„Friss oder Stirb“</a:t>
                      </a:r>
                      <a:endParaRPr sz="11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3080" marR="0" lvl="0" indent="-34272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Noto Sans Symbols"/>
                        <a:buChar char="∙"/>
                      </a:pPr>
                      <a:r>
                        <a:rPr lang="de-DE" sz="6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Keine Bearbeitung</a:t>
                      </a:r>
                      <a:endParaRPr sz="11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3080" marR="0" lvl="0" indent="-34272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Noto Sans Symbols"/>
                        <a:buChar char="∙"/>
                      </a:pPr>
                      <a:r>
                        <a:rPr lang="de-DE" sz="6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Rechtlich + technisch geschützt</a:t>
                      </a:r>
                      <a:endParaRPr sz="11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3080" marR="0" lvl="0" indent="-34272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Noto Sans Symbols"/>
                        <a:buChar char="∙"/>
                      </a:pPr>
                      <a:r>
                        <a:rPr lang="de-DE" sz="6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Proprietäre Standards</a:t>
                      </a:r>
                      <a:endParaRPr sz="11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343080" marR="0" lvl="0" indent="-34272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Noto Sans Symbols"/>
                        <a:buChar char="∙"/>
                      </a:pPr>
                      <a:r>
                        <a:rPr lang="de-DE" sz="6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Plattform-gebunden</a:t>
                      </a:r>
                      <a:endParaRPr sz="11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711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600" b="1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Lehr- Lernmaterialien</a:t>
                      </a:r>
                      <a:endParaRPr sz="110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600" b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Materialien, die explizit dafür erstellt wurden, um von einem Lehrenden eingesetzt zu werden</a:t>
                      </a:r>
                      <a:endParaRPr sz="110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6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z.B. Vorlagen für Klassenarbeiten (z.B. im odt.-Format)</a:t>
                      </a:r>
                      <a:endParaRPr sz="11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6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z.B. Vorlagen für Klassenarbeiten (z.B. im doc-Format)</a:t>
                      </a:r>
                      <a:endParaRPr sz="11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600" b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z.B. Whiteboard-Materialien oder </a:t>
                      </a:r>
                      <a:r>
                        <a:rPr lang="de-DE" sz="600" b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pdf</a:t>
                      </a:r>
                      <a:r>
                        <a:rPr lang="de-DE" sz="600" b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-Präsentationen der </a:t>
                      </a:r>
                      <a:r>
                        <a:rPr lang="de-DE" sz="600" b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BpB</a:t>
                      </a:r>
                      <a:endParaRPr sz="110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6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z.B. Arbeitsblätter für den Unterricht von Stiftungen oder Lobby-Verbänden (z.B. im pdf-Format)</a:t>
                      </a:r>
                      <a:endParaRPr sz="11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6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z.B. Schulbücher im Flash-Format von digitale-schulbuecher.de (ggf. auch kostenfrei)</a:t>
                      </a:r>
                      <a:endParaRPr sz="11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6907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6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Selbstlernmaterialien</a:t>
                      </a:r>
                      <a:endParaRPr sz="11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6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Explizit für das Lernen gemachte Materialien, die nicht unbedingt eine Lehrperson vorsehen</a:t>
                      </a:r>
                      <a:endParaRPr sz="11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6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z.B. Mathe-Übungen auf serlo.org</a:t>
                      </a:r>
                      <a:endParaRPr sz="11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6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z.B. Arbeitsblätter auf lehrer-online.de (z.B. im doc-Format)</a:t>
                      </a:r>
                      <a:endParaRPr sz="11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600" b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z.B. Trainingsmaterialien für die Führerschein-prüfung im </a:t>
                      </a:r>
                      <a:r>
                        <a:rPr lang="de-DE" sz="600" b="0" u="none" strike="noStrike" cap="none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pdf</a:t>
                      </a:r>
                      <a:r>
                        <a:rPr lang="de-DE" sz="600" b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-Format</a:t>
                      </a:r>
                      <a:endParaRPr sz="110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6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z.B. Strick-Anleitungen als Video auf YouTube</a:t>
                      </a:r>
                      <a:endParaRPr sz="11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6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z.B. Selbstlernapps wie Vokabeltrainer oder Geographiequizzes für das Smartphone</a:t>
                      </a:r>
                      <a:endParaRPr sz="11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6482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6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Kuratierte Informationen</a:t>
                      </a:r>
                      <a:endParaRPr sz="11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6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Materialien, die nicht für Lernen gedacht, aber dafür geeignet sind</a:t>
                      </a:r>
                      <a:endParaRPr sz="11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6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z.B. Wikipedia oder OpenStreetMap</a:t>
                      </a:r>
                      <a:endParaRPr sz="11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6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z.B. Foto-Archive von Museen mit NC-Lizenz</a:t>
                      </a:r>
                      <a:endParaRPr sz="11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600" b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z.B. Informationsmaterial von Verbänden und Initiativen</a:t>
                      </a:r>
                      <a:endParaRPr sz="110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6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z.B. Infografiken mit Statistiken von statista.com</a:t>
                      </a:r>
                      <a:endParaRPr sz="11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6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z.B. Apps zur Pflanzenbestimmung mit dem iPad</a:t>
                      </a:r>
                      <a:endParaRPr sz="11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6482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600" b="1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Rohdaten</a:t>
                      </a:r>
                      <a:endParaRPr sz="110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600" b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Generische Daten, (noch) ganz ohne didaktischen „Verwendungszweck“</a:t>
                      </a:r>
                      <a:endParaRPr sz="110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6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z.B. Datensammlungen unter freier Lizenz, in freiem Format, z.B. nationale Karten</a:t>
                      </a:r>
                      <a:endParaRPr sz="11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6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z.B. Datensammlungen unter freier Lizenz, in proprietärem Format, z.B. lfd. Haushaltsausgaben</a:t>
                      </a:r>
                      <a:endParaRPr sz="11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600" b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z.B. Daten aus Planfeststellungsverfahren</a:t>
                      </a:r>
                      <a:endParaRPr sz="110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6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z.B. Echtzeitdaten der Deutschen Bahn</a:t>
                      </a:r>
                      <a:endParaRPr sz="11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600" b="0" u="none" strike="noStrike" cap="non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z.B. Auszüge aus dem Handelsregister</a:t>
                      </a:r>
                      <a:endParaRPr sz="1100" b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0125" marR="60125" marT="45725" marB="45725">
                    <a:lnL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60" name="Shape 660"/>
          <p:cNvSpPr txBox="1"/>
          <p:nvPr/>
        </p:nvSpPr>
        <p:spPr>
          <a:xfrm>
            <a:off x="156240" y="4329720"/>
            <a:ext cx="922212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900" b="0" i="1" u="none" strike="noStrike" cap="none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Die Grafik steht unter einer </a:t>
            </a:r>
            <a:r>
              <a:rPr lang="de-DE" sz="9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CC-BY 4.0 Lizenz</a:t>
            </a:r>
            <a:r>
              <a:rPr lang="de-DE" sz="900" b="0" i="1" u="none" strike="noStrike" cap="none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. Der Name des Autors ist </a:t>
            </a:r>
            <a:r>
              <a:rPr lang="de-DE" sz="900" b="0" i="1" u="none" strike="noStrike" cap="none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wiefolgt</a:t>
            </a:r>
            <a:r>
              <a:rPr lang="de-DE" sz="900" b="0" i="1" u="none" strike="noStrike" cap="none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zu nennen: </a:t>
            </a:r>
            <a:r>
              <a:rPr lang="de-DE" sz="900" b="0" i="1" u="none" strike="noStrike" cap="none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Jöran</a:t>
            </a:r>
            <a:r>
              <a:rPr lang="de-DE" sz="900" b="0" i="1" u="none" strike="noStrike" cap="none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900" b="0" i="1" u="none" strike="noStrike" cap="none" dirty="0" err="1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Muuß-Merholz</a:t>
            </a:r>
            <a:r>
              <a:rPr lang="de-DE" sz="900" b="0" i="1" u="none" strike="noStrike" cap="none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für pb21.de</a:t>
            </a:r>
            <a:r>
              <a:rPr lang="de-DE" sz="900" b="0" i="0" u="none" strike="noStrike" cap="none" dirty="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 (2014): OER-Matrix: eine Systematik zu den Ausprägungen von Open Educational Resources; online verfügbar unter http://pb21.de/2014/12/oer-matrix/ Zuletzt geprüft am 18.04.2017</a:t>
            </a:r>
            <a:endParaRPr sz="105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" name="Bild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611900" y="490356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Shape 666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Shape 667"/>
          <p:cNvSpPr/>
          <p:nvPr/>
        </p:nvSpPr>
        <p:spPr>
          <a:xfrm>
            <a:off x="1947960" y="1763640"/>
            <a:ext cx="2725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8" name="Shape 6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Shape 669"/>
          <p:cNvSpPr/>
          <p:nvPr/>
        </p:nvSpPr>
        <p:spPr>
          <a:xfrm>
            <a:off x="0" y="1735200"/>
            <a:ext cx="914364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i="0" u="none" strike="noStrike" cap="none" dirty="0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Die 5 </a:t>
            </a:r>
            <a:r>
              <a:rPr lang="de-DE" sz="2400" b="0" i="0" u="none" strike="noStrike" cap="none" dirty="0" err="1" smtClean="0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R‘s</a:t>
            </a:r>
            <a:r>
              <a:rPr lang="de-DE" sz="2400" b="0" i="0" u="none" strike="noStrike" cap="none" dirty="0" smtClean="0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2400" b="0" i="0" u="none" strike="noStrike" cap="none" dirty="0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der Offenheit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Shape 670"/>
          <p:cNvSpPr/>
          <p:nvPr/>
        </p:nvSpPr>
        <p:spPr>
          <a:xfrm>
            <a:off x="4460760" y="1746360"/>
            <a:ext cx="1439640" cy="547200"/>
          </a:xfrm>
          <a:prstGeom prst="rect">
            <a:avLst/>
          </a:prstGeom>
          <a:solidFill>
            <a:srgbClr val="1FA8DC"/>
          </a:solidFill>
          <a:ln>
            <a:noFill/>
          </a:ln>
          <a:effectLst>
            <a:outerShdw>
              <a:srgbClr val="000000">
                <a:alpha val="80000"/>
              </a:srgbClr>
            </a:outerShdw>
          </a:effectLst>
        </p:spPr>
        <p:txBody>
          <a:bodyPr spcFirstLastPara="1" wrap="square" lIns="50750" tIns="50750" rIns="50750" bIns="50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retain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Shape 671"/>
          <p:cNvSpPr/>
          <p:nvPr/>
        </p:nvSpPr>
        <p:spPr>
          <a:xfrm>
            <a:off x="4460760" y="2406600"/>
            <a:ext cx="1439640" cy="547200"/>
          </a:xfrm>
          <a:prstGeom prst="rect">
            <a:avLst/>
          </a:prstGeom>
          <a:solidFill>
            <a:srgbClr val="1FA8DC"/>
          </a:solidFill>
          <a:ln>
            <a:noFill/>
          </a:ln>
          <a:effectLst>
            <a:outerShdw>
              <a:srgbClr val="000000">
                <a:alpha val="80000"/>
              </a:srgbClr>
            </a:outerShdw>
          </a:effectLst>
        </p:spPr>
        <p:txBody>
          <a:bodyPr spcFirstLastPara="1" wrap="square" lIns="50750" tIns="50750" rIns="50750" bIns="50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reuse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Shape 672"/>
          <p:cNvSpPr/>
          <p:nvPr/>
        </p:nvSpPr>
        <p:spPr>
          <a:xfrm>
            <a:off x="4467240" y="3075120"/>
            <a:ext cx="1437840" cy="549000"/>
          </a:xfrm>
          <a:prstGeom prst="rect">
            <a:avLst/>
          </a:prstGeom>
          <a:solidFill>
            <a:srgbClr val="1FA8DC"/>
          </a:solidFill>
          <a:ln>
            <a:noFill/>
          </a:ln>
          <a:effectLst>
            <a:outerShdw>
              <a:srgbClr val="000000">
                <a:alpha val="80000"/>
              </a:srgbClr>
            </a:outerShdw>
          </a:effectLst>
        </p:spPr>
        <p:txBody>
          <a:bodyPr spcFirstLastPara="1" wrap="square" lIns="50750" tIns="50750" rIns="50750" bIns="50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revise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Shape 673"/>
          <p:cNvSpPr/>
          <p:nvPr/>
        </p:nvSpPr>
        <p:spPr>
          <a:xfrm>
            <a:off x="4460760" y="3727440"/>
            <a:ext cx="1439640" cy="549000"/>
          </a:xfrm>
          <a:prstGeom prst="rect">
            <a:avLst/>
          </a:prstGeom>
          <a:solidFill>
            <a:srgbClr val="1FA8DC"/>
          </a:solidFill>
          <a:ln>
            <a:noFill/>
          </a:ln>
          <a:effectLst>
            <a:outerShdw>
              <a:srgbClr val="000000">
                <a:alpha val="80000"/>
              </a:srgbClr>
            </a:outerShdw>
          </a:effectLst>
        </p:spPr>
        <p:txBody>
          <a:bodyPr spcFirstLastPara="1" wrap="square" lIns="50750" tIns="50750" rIns="50750" bIns="50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remix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Shape 674"/>
          <p:cNvSpPr/>
          <p:nvPr/>
        </p:nvSpPr>
        <p:spPr>
          <a:xfrm>
            <a:off x="4460760" y="4367160"/>
            <a:ext cx="1439640" cy="547200"/>
          </a:xfrm>
          <a:prstGeom prst="rect">
            <a:avLst/>
          </a:prstGeom>
          <a:solidFill>
            <a:srgbClr val="1FA8DC"/>
          </a:solidFill>
          <a:ln>
            <a:noFill/>
          </a:ln>
          <a:effectLst>
            <a:outerShdw>
              <a:srgbClr val="000000">
                <a:alpha val="80000"/>
              </a:srgbClr>
            </a:outerShdw>
          </a:effectLst>
        </p:spPr>
        <p:txBody>
          <a:bodyPr spcFirstLastPara="1" wrap="square" lIns="50750" tIns="50750" rIns="50750" bIns="50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redistribute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Shape 675"/>
          <p:cNvSpPr/>
          <p:nvPr/>
        </p:nvSpPr>
        <p:spPr>
          <a:xfrm>
            <a:off x="6188040" y="1703520"/>
            <a:ext cx="2653920" cy="547200"/>
          </a:xfrm>
          <a:prstGeom prst="rect">
            <a:avLst/>
          </a:prstGeom>
          <a:solidFill>
            <a:srgbClr val="A6C13E"/>
          </a:solidFill>
          <a:ln>
            <a:noFill/>
          </a:ln>
          <a:effectLst>
            <a:outerShdw>
              <a:srgbClr val="000000">
                <a:alpha val="80000"/>
              </a:srgbClr>
            </a:outerShdw>
          </a:effectLst>
        </p:spPr>
        <p:txBody>
          <a:bodyPr spcFirstLastPara="1" wrap="square" lIns="50750" tIns="50750" rIns="50750" bIns="50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kopieren und behalten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Shape 676"/>
          <p:cNvSpPr/>
          <p:nvPr/>
        </p:nvSpPr>
        <p:spPr>
          <a:xfrm>
            <a:off x="6188040" y="2371680"/>
            <a:ext cx="2653920" cy="547200"/>
          </a:xfrm>
          <a:prstGeom prst="rect">
            <a:avLst/>
          </a:prstGeom>
          <a:solidFill>
            <a:srgbClr val="A6C13E"/>
          </a:solidFill>
          <a:ln>
            <a:noFill/>
          </a:ln>
          <a:effectLst>
            <a:outerShdw>
              <a:srgbClr val="000000">
                <a:alpha val="80000"/>
              </a:srgbClr>
            </a:outerShdw>
          </a:effectLst>
        </p:spPr>
        <p:txBody>
          <a:bodyPr spcFirstLastPara="1" wrap="square" lIns="50750" tIns="50750" rIns="50750" bIns="50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verwenden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Shape 677"/>
          <p:cNvSpPr/>
          <p:nvPr/>
        </p:nvSpPr>
        <p:spPr>
          <a:xfrm>
            <a:off x="6188040" y="3038400"/>
            <a:ext cx="2653920" cy="549000"/>
          </a:xfrm>
          <a:prstGeom prst="rect">
            <a:avLst/>
          </a:prstGeom>
          <a:solidFill>
            <a:srgbClr val="A6C13E"/>
          </a:solidFill>
          <a:ln>
            <a:noFill/>
          </a:ln>
          <a:effectLst>
            <a:outerShdw>
              <a:srgbClr val="000000">
                <a:alpha val="80000"/>
              </a:srgbClr>
            </a:outerShdw>
          </a:effectLst>
        </p:spPr>
        <p:txBody>
          <a:bodyPr spcFirstLastPara="1" wrap="square" lIns="50750" tIns="50750" rIns="50750" bIns="50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anpassen und modifizieren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Shape 678"/>
          <p:cNvSpPr/>
          <p:nvPr/>
        </p:nvSpPr>
        <p:spPr>
          <a:xfrm>
            <a:off x="6188040" y="3706920"/>
            <a:ext cx="2653920" cy="547200"/>
          </a:xfrm>
          <a:prstGeom prst="rect">
            <a:avLst/>
          </a:prstGeom>
          <a:solidFill>
            <a:srgbClr val="A6C13E"/>
          </a:solidFill>
          <a:ln>
            <a:noFill/>
          </a:ln>
          <a:effectLst>
            <a:outerShdw>
              <a:srgbClr val="000000">
                <a:alpha val="80000"/>
              </a:srgbClr>
            </a:outerShdw>
          </a:effectLst>
        </p:spPr>
        <p:txBody>
          <a:bodyPr spcFirstLastPara="1" wrap="square" lIns="50750" tIns="50750" rIns="50750" bIns="50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verschiedene Materialien kombinieren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Shape 679"/>
          <p:cNvSpPr/>
          <p:nvPr/>
        </p:nvSpPr>
        <p:spPr>
          <a:xfrm>
            <a:off x="6188040" y="4373640"/>
            <a:ext cx="2653920" cy="549000"/>
          </a:xfrm>
          <a:prstGeom prst="rect">
            <a:avLst/>
          </a:prstGeom>
          <a:solidFill>
            <a:srgbClr val="A6C13E"/>
          </a:solidFill>
          <a:ln>
            <a:noFill/>
          </a:ln>
          <a:effectLst>
            <a:outerShdw>
              <a:srgbClr val="000000">
                <a:alpha val="80000"/>
              </a:srgbClr>
            </a:outerShdw>
          </a:effectLst>
        </p:spPr>
        <p:txBody>
          <a:bodyPr spcFirstLastPara="1" wrap="square" lIns="50750" tIns="50750" rIns="50750" bIns="50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teilen und an weitergeben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Shape 680"/>
          <p:cNvSpPr/>
          <p:nvPr/>
        </p:nvSpPr>
        <p:spPr>
          <a:xfrm>
            <a:off x="0" y="1231920"/>
            <a:ext cx="91436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Die praktische Arbeit mit Open Educational Resources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1" name="Shape 6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240" y="4694400"/>
            <a:ext cx="1798560" cy="35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Bild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1611900" y="490356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6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6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6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6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6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Shape 688"/>
          <p:cNvSpPr/>
          <p:nvPr/>
        </p:nvSpPr>
        <p:spPr>
          <a:xfrm>
            <a:off x="1947960" y="1763640"/>
            <a:ext cx="2725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9" name="Shape 6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Shape 6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240" y="4694400"/>
            <a:ext cx="1798560" cy="359280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Shape 691"/>
          <p:cNvSpPr/>
          <p:nvPr/>
        </p:nvSpPr>
        <p:spPr>
          <a:xfrm>
            <a:off x="0" y="1303200"/>
            <a:ext cx="914364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i="0" u="none" strike="noStrike" cap="none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Timeline zu OER in Deutschland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Shape 692"/>
          <p:cNvSpPr/>
          <p:nvPr/>
        </p:nvSpPr>
        <p:spPr>
          <a:xfrm>
            <a:off x="1050480" y="2163600"/>
            <a:ext cx="6024240" cy="913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u="sng" strike="noStrike" cap="non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https://synlloer.blogs.uni-hamburg.de/timeline-development-of-oer-in-germany/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Bild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611900" y="490356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 txBox="1"/>
          <p:nvPr/>
        </p:nvSpPr>
        <p:spPr>
          <a:xfrm>
            <a:off x="457200" y="206280"/>
            <a:ext cx="822924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0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8" name="Shape 6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400"/>
            <a:ext cx="9143640" cy="5143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Shape 2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53760" y="-30960"/>
            <a:ext cx="9797400" cy="5510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6534150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6372620" y="5217687"/>
            <a:ext cx="265970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>
                <a:solidFill>
                  <a:srgbClr val="FFFFFF"/>
                </a:solidFill>
                <a:latin typeface="GillSansMT"/>
              </a:rPr>
              <a:t>cc </a:t>
            </a:r>
            <a:r>
              <a:rPr lang="de-DE" sz="900" dirty="0" err="1">
                <a:solidFill>
                  <a:srgbClr val="FFFFFF"/>
                </a:solidFill>
                <a:latin typeface="GillSansMT"/>
              </a:rPr>
              <a:t>by</a:t>
            </a:r>
            <a:r>
              <a:rPr lang="de-DE" sz="900" dirty="0">
                <a:solidFill>
                  <a:srgbClr val="FFFFFF"/>
                </a:solidFill>
                <a:latin typeface="GillSansMT"/>
              </a:rPr>
              <a:t> </a:t>
            </a:r>
            <a:r>
              <a:rPr lang="de-DE" sz="900" dirty="0" err="1">
                <a:solidFill>
                  <a:srgbClr val="FFFFFF"/>
                </a:solidFill>
                <a:latin typeface="GillSansMT"/>
              </a:rPr>
              <a:t>sa</a:t>
            </a:r>
            <a:r>
              <a:rPr lang="de-DE" sz="900" dirty="0">
                <a:solidFill>
                  <a:srgbClr val="FFFFFF"/>
                </a:solidFill>
                <a:latin typeface="GillSansMT"/>
              </a:rPr>
              <a:t> 4.0 - </a:t>
            </a:r>
            <a:r>
              <a:rPr lang="de-DE" sz="900" dirty="0" err="1">
                <a:solidFill>
                  <a:srgbClr val="FFFFFF"/>
                </a:solidFill>
                <a:latin typeface="GillSansMT"/>
              </a:rPr>
              <a:t>Elekes</a:t>
            </a:r>
            <a:r>
              <a:rPr lang="de-DE" sz="900" dirty="0">
                <a:solidFill>
                  <a:srgbClr val="FFFFFF"/>
                </a:solidFill>
                <a:latin typeface="GillSansMT"/>
              </a:rPr>
              <a:t> Andor </a:t>
            </a:r>
            <a:r>
              <a:rPr lang="de-DE" sz="900" dirty="0">
                <a:solidFill>
                  <a:srgbClr val="3B5989"/>
                </a:solidFill>
                <a:latin typeface="GillSansMT"/>
              </a:rPr>
              <a:t>http://bit.ly/2bECe6n</a:t>
            </a:r>
            <a:endParaRPr lang="de-DE" sz="900" dirty="0"/>
          </a:p>
        </p:txBody>
      </p:sp>
      <p:sp>
        <p:nvSpPr>
          <p:cNvPr id="3" name="Rechteck 2"/>
          <p:cNvSpPr/>
          <p:nvPr/>
        </p:nvSpPr>
        <p:spPr>
          <a:xfrm>
            <a:off x="6372620" y="4986855"/>
            <a:ext cx="265970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900" dirty="0">
                <a:solidFill>
                  <a:srgbClr val="FFFFFF"/>
                </a:solidFill>
                <a:latin typeface="+mj-lt"/>
              </a:rPr>
              <a:t>cc </a:t>
            </a:r>
            <a:r>
              <a:rPr lang="de-DE" sz="900" dirty="0" err="1">
                <a:solidFill>
                  <a:srgbClr val="FFFFFF"/>
                </a:solidFill>
                <a:latin typeface="+mj-lt"/>
              </a:rPr>
              <a:t>by</a:t>
            </a:r>
            <a:r>
              <a:rPr lang="de-DE" sz="900" dirty="0">
                <a:solidFill>
                  <a:srgbClr val="FFFFFF"/>
                </a:solidFill>
                <a:latin typeface="+mj-lt"/>
              </a:rPr>
              <a:t> </a:t>
            </a:r>
            <a:r>
              <a:rPr lang="de-DE" sz="900" dirty="0" err="1">
                <a:solidFill>
                  <a:srgbClr val="FFFFFF"/>
                </a:solidFill>
                <a:latin typeface="+mj-lt"/>
              </a:rPr>
              <a:t>sa</a:t>
            </a:r>
            <a:r>
              <a:rPr lang="de-DE" sz="900" dirty="0">
                <a:solidFill>
                  <a:srgbClr val="FFFFFF"/>
                </a:solidFill>
                <a:latin typeface="+mj-lt"/>
              </a:rPr>
              <a:t> 4.0 - </a:t>
            </a:r>
            <a:r>
              <a:rPr lang="de-DE" sz="900" dirty="0" err="1">
                <a:solidFill>
                  <a:srgbClr val="FFFFFF"/>
                </a:solidFill>
                <a:latin typeface="+mj-lt"/>
              </a:rPr>
              <a:t>Elekes</a:t>
            </a:r>
            <a:r>
              <a:rPr lang="de-DE" sz="900" dirty="0">
                <a:solidFill>
                  <a:srgbClr val="FFFFFF"/>
                </a:solidFill>
                <a:latin typeface="+mj-lt"/>
              </a:rPr>
              <a:t> Andor </a:t>
            </a:r>
            <a:r>
              <a:rPr lang="de-DE" sz="900" dirty="0">
                <a:solidFill>
                  <a:srgbClr val="3B5989"/>
                </a:solidFill>
                <a:latin typeface="+mj-lt"/>
              </a:rPr>
              <a:t>http://bit.ly/2bECe6n</a:t>
            </a:r>
            <a:endParaRPr lang="de-DE" sz="9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Shape 704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Shape 705"/>
          <p:cNvSpPr/>
          <p:nvPr/>
        </p:nvSpPr>
        <p:spPr>
          <a:xfrm>
            <a:off x="1947960" y="1763640"/>
            <a:ext cx="2725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6" name="Shape 7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Shape 7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4000" y="446040"/>
            <a:ext cx="4387680" cy="4157640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Shape 708"/>
          <p:cNvSpPr/>
          <p:nvPr/>
        </p:nvSpPr>
        <p:spPr>
          <a:xfrm>
            <a:off x="0" y="-31680"/>
            <a:ext cx="9143640" cy="333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 b="0" strike="noStrik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Quelle: Ein neuer Aufbruch für Europa. Eine neue Dynamik für Deutschland. Ein neuer Zusammenhalt für unser Land. Koalitionsvertrag zwischen CDU,  CSU und SPD vom 07. Februar 2018; online verfügbar unter </a:t>
            </a:r>
            <a:r>
              <a:rPr lang="de-DE" sz="800" b="0" u="sng" strike="noStrik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https://cdn.netzpolitik.org/wp-upload/2018/02/koalitionsvertrag_2018-1.pdf</a:t>
            </a:r>
            <a:r>
              <a:rPr lang="de-DE" sz="800" b="0" strike="noStrik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Letzter Zugriff: 28.02.2018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9" name="Shape 7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6240" y="4694400"/>
            <a:ext cx="1798560" cy="35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611900" y="490356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8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8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8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8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8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Shape 715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Shape 716"/>
          <p:cNvSpPr/>
          <p:nvPr/>
        </p:nvSpPr>
        <p:spPr>
          <a:xfrm>
            <a:off x="1947960" y="1763640"/>
            <a:ext cx="2725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7" name="Shape 7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Shape 7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8280" y="1422360"/>
            <a:ext cx="3911400" cy="2209320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Shape 719"/>
          <p:cNvSpPr/>
          <p:nvPr/>
        </p:nvSpPr>
        <p:spPr>
          <a:xfrm>
            <a:off x="0" y="-31680"/>
            <a:ext cx="9143640" cy="333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 b="0" strike="noStrike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Kerres</a:t>
            </a:r>
            <a:r>
              <a:rPr lang="de-DE" sz="800" b="0" strike="noStrik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, Michael; Heinen, Richard; Getto, Barbara 2016: Alles open – alles gut? Informationelle Ökosysteme und ihr Beitrag zur Öffnung von Bildung. In: Synergie. Fachmagazin für Digitalisierung in der Lehre. Heft 2. Hamburg. 28-31. cc </a:t>
            </a:r>
            <a:r>
              <a:rPr lang="de-DE" sz="800" b="0" strike="noStrike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by</a:t>
            </a:r>
            <a:r>
              <a:rPr lang="de-DE" sz="800" b="0" strike="noStrik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0" strike="noStrike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sa</a:t>
            </a:r>
            <a:r>
              <a:rPr lang="de-DE" sz="800" b="0" strike="noStrik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4.0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Shape 720"/>
          <p:cNvSpPr/>
          <p:nvPr/>
        </p:nvSpPr>
        <p:spPr>
          <a:xfrm>
            <a:off x="460440" y="2163600"/>
            <a:ext cx="1017360" cy="793440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5550" cap="flat" cmpd="sng">
            <a:solidFill>
              <a:srgbClr val="3FAA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Shape 721"/>
          <p:cNvSpPr/>
          <p:nvPr/>
        </p:nvSpPr>
        <p:spPr>
          <a:xfrm>
            <a:off x="479520" y="2182680"/>
            <a:ext cx="979200" cy="75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875" tIns="20875" rIns="20875" bIns="208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Lehrende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Shape 722"/>
          <p:cNvSpPr/>
          <p:nvPr/>
        </p:nvSpPr>
        <p:spPr>
          <a:xfrm>
            <a:off x="1716120" y="2500200"/>
            <a:ext cx="504360" cy="360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sp>
      <p:sp>
        <p:nvSpPr>
          <p:cNvPr id="723" name="Shape 723"/>
          <p:cNvSpPr/>
          <p:nvPr/>
        </p:nvSpPr>
        <p:spPr>
          <a:xfrm>
            <a:off x="7093080" y="2163600"/>
            <a:ext cx="1017360" cy="793440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5550" cap="flat" cmpd="sng">
            <a:solidFill>
              <a:srgbClr val="3FAA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Shape 724"/>
          <p:cNvSpPr/>
          <p:nvPr/>
        </p:nvSpPr>
        <p:spPr>
          <a:xfrm>
            <a:off x="7112160" y="2182680"/>
            <a:ext cx="979200" cy="75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875" tIns="20875" rIns="20875" bIns="208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Lernende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Shape 725"/>
          <p:cNvSpPr/>
          <p:nvPr/>
        </p:nvSpPr>
        <p:spPr>
          <a:xfrm>
            <a:off x="6372360" y="2560680"/>
            <a:ext cx="502920" cy="360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sp>
      <p:sp>
        <p:nvSpPr>
          <p:cNvPr id="726" name="Shape 726"/>
          <p:cNvSpPr/>
          <p:nvPr/>
        </p:nvSpPr>
        <p:spPr>
          <a:xfrm>
            <a:off x="13680" y="1037880"/>
            <a:ext cx="914364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strike="noStrike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„Weak“ OER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7" name="Shape 7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6240" y="4694400"/>
            <a:ext cx="1798560" cy="35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Bild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1611900" y="490356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Shape 734"/>
          <p:cNvSpPr/>
          <p:nvPr/>
        </p:nvSpPr>
        <p:spPr>
          <a:xfrm>
            <a:off x="1947960" y="1763640"/>
            <a:ext cx="2725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5" name="Shape 7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Shape 7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1880" y="2717640"/>
            <a:ext cx="3847680" cy="2209320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Shape 737"/>
          <p:cNvSpPr/>
          <p:nvPr/>
        </p:nvSpPr>
        <p:spPr>
          <a:xfrm>
            <a:off x="0" y="-31680"/>
            <a:ext cx="9143640" cy="333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 b="0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Kerres, Michael; Heinen, Richard; Getto, Barbara 2016: Alles open – alles gut? Informationelle Ökosysteme und ihr Beitrag zur Öffnung von Bildung. In: Synergie. Fachmagazin für Digitalisierung in der Lehre. Heft 2. Hamburg. 28-31. cc by sa 4.0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Shape 738"/>
          <p:cNvSpPr/>
          <p:nvPr/>
        </p:nvSpPr>
        <p:spPr>
          <a:xfrm>
            <a:off x="7093080" y="2163600"/>
            <a:ext cx="1017360" cy="793440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5550" cap="flat" cmpd="sng">
            <a:solidFill>
              <a:srgbClr val="3FAA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Shape 739"/>
          <p:cNvSpPr/>
          <p:nvPr/>
        </p:nvSpPr>
        <p:spPr>
          <a:xfrm>
            <a:off x="7112160" y="2182680"/>
            <a:ext cx="979200" cy="75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875" tIns="20875" rIns="20875" bIns="208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Lernende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Shape 740"/>
          <p:cNvSpPr/>
          <p:nvPr/>
        </p:nvSpPr>
        <p:spPr>
          <a:xfrm>
            <a:off x="7112160" y="3630600"/>
            <a:ext cx="1017360" cy="791640"/>
          </a:xfrm>
          <a:prstGeom prst="roundRect">
            <a:avLst>
              <a:gd name="adj" fmla="val 10000"/>
            </a:avLst>
          </a:prstGeom>
          <a:solidFill>
            <a:srgbClr val="FFFFFF"/>
          </a:solidFill>
          <a:ln w="25550" cap="flat" cmpd="sng">
            <a:solidFill>
              <a:srgbClr val="3FAA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Shape 741"/>
          <p:cNvSpPr/>
          <p:nvPr/>
        </p:nvSpPr>
        <p:spPr>
          <a:xfrm>
            <a:off x="7130880" y="3648240"/>
            <a:ext cx="979200" cy="75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0875" tIns="20875" rIns="20875" bIns="208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Lehrende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Shape 742"/>
          <p:cNvSpPr/>
          <p:nvPr/>
        </p:nvSpPr>
        <p:spPr>
          <a:xfrm flipH="1">
            <a:off x="6296040" y="4027320"/>
            <a:ext cx="655200" cy="360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sp>
      <p:sp>
        <p:nvSpPr>
          <p:cNvPr id="743" name="Shape 743"/>
          <p:cNvSpPr/>
          <p:nvPr/>
        </p:nvSpPr>
        <p:spPr>
          <a:xfrm flipH="1">
            <a:off x="6296040" y="2573280"/>
            <a:ext cx="655200" cy="1186920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sp>
      <p:sp>
        <p:nvSpPr>
          <p:cNvPr id="744" name="Shape 744"/>
          <p:cNvSpPr/>
          <p:nvPr/>
        </p:nvSpPr>
        <p:spPr>
          <a:xfrm>
            <a:off x="0" y="1575000"/>
            <a:ext cx="914364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strike="noStrike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„Strong“ OER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5" name="Shape 7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6240" y="4694400"/>
            <a:ext cx="1798560" cy="35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Bild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1611900" y="490356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Shape 751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Shape 752"/>
          <p:cNvSpPr/>
          <p:nvPr/>
        </p:nvSpPr>
        <p:spPr>
          <a:xfrm>
            <a:off x="1947960" y="1763640"/>
            <a:ext cx="2725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3" name="Shape 7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Shape 754"/>
          <p:cNvSpPr/>
          <p:nvPr/>
        </p:nvSpPr>
        <p:spPr>
          <a:xfrm>
            <a:off x="0" y="-31680"/>
            <a:ext cx="9143640" cy="21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Weller, Martin (2010). Big </a:t>
            </a:r>
            <a:r>
              <a:rPr lang="de-DE" sz="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de-DE" sz="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little</a:t>
            </a:r>
            <a:r>
              <a:rPr lang="de-DE" sz="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OER. In: OpenED2010: </a:t>
            </a:r>
            <a:r>
              <a:rPr lang="de-DE" sz="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Seventh</a:t>
            </a:r>
            <a:r>
              <a:rPr lang="de-DE" sz="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Annual Open Education Conference, 2-4 November 2010, Barcelona, Spain., S.2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Shape 755"/>
          <p:cNvSpPr/>
          <p:nvPr/>
        </p:nvSpPr>
        <p:spPr>
          <a:xfrm>
            <a:off x="0" y="1575000"/>
            <a:ext cx="914364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strike="noStrike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„Big“ OER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6" name="Shape 7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240" y="4694400"/>
            <a:ext cx="1798560" cy="359280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Shape 757"/>
          <p:cNvSpPr/>
          <p:nvPr/>
        </p:nvSpPr>
        <p:spPr>
          <a:xfrm>
            <a:off x="51840" y="3055320"/>
            <a:ext cx="8820000" cy="1461960"/>
          </a:xfrm>
          <a:prstGeom prst="rect">
            <a:avLst/>
          </a:prstGeom>
          <a:gradFill>
            <a:gsLst>
              <a:gs pos="0">
                <a:srgbClr val="D0D0D0"/>
              </a:gs>
              <a:gs pos="100000">
                <a:srgbClr val="EDEDED"/>
              </a:gs>
            </a:gsLst>
            <a:lin ang="16200000" scaled="0"/>
          </a:gra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20160" dir="5400000">
              <a:srgbClr val="000000">
                <a:alpha val="37647"/>
              </a:srgbClr>
            </a:outerShdw>
          </a:effectLst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strike="noStrik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„</a:t>
            </a:r>
            <a:r>
              <a:rPr lang="de-DE" sz="1800" b="1" strike="noStrik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Big </a:t>
            </a:r>
            <a:r>
              <a:rPr lang="de-DE" sz="1800" b="1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OERs </a:t>
            </a:r>
            <a:r>
              <a:rPr lang="de-DE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de-DE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institutionally</a:t>
            </a:r>
            <a:r>
              <a:rPr lang="de-DE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generated</a:t>
            </a:r>
            <a:r>
              <a:rPr lang="de-DE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ones</a:t>
            </a:r>
            <a:r>
              <a:rPr lang="de-DE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de-DE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arise</a:t>
            </a:r>
            <a:r>
              <a:rPr lang="de-DE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from</a:t>
            </a:r>
            <a:r>
              <a:rPr lang="de-DE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projects</a:t>
            </a:r>
            <a:r>
              <a:rPr lang="de-DE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such </a:t>
            </a:r>
            <a:r>
              <a:rPr lang="de-DE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</a:t>
            </a:r>
            <a:r>
              <a:rPr lang="de-DE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OpenLearn</a:t>
            </a:r>
            <a:r>
              <a:rPr lang="de-DE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These </a:t>
            </a:r>
            <a:r>
              <a:rPr lang="de-DE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de-DE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usually</a:t>
            </a:r>
            <a:r>
              <a:rPr lang="de-DE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de-DE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800" b="1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 </a:t>
            </a:r>
            <a:r>
              <a:rPr lang="de-DE" sz="1800" b="1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quality</a:t>
            </a:r>
            <a:r>
              <a:rPr lang="de-DE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de-DE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contain</a:t>
            </a:r>
            <a:r>
              <a:rPr lang="de-DE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800" b="1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explicit </a:t>
            </a:r>
            <a:r>
              <a:rPr lang="de-DE" sz="1800" b="1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teaching</a:t>
            </a:r>
            <a:r>
              <a:rPr lang="de-DE" sz="1800" b="1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800" b="1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aims</a:t>
            </a:r>
            <a:r>
              <a:rPr lang="de-DE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de-DE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presented</a:t>
            </a:r>
            <a:r>
              <a:rPr lang="de-DE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a </a:t>
            </a:r>
            <a:r>
              <a:rPr lang="de-DE" sz="1800" b="1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uniform style </a:t>
            </a:r>
            <a:r>
              <a:rPr lang="de-DE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de-DE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form </a:t>
            </a:r>
            <a:r>
              <a:rPr lang="de-DE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part</a:t>
            </a:r>
            <a:r>
              <a:rPr lang="de-DE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de-DE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de-DE" sz="1800" b="1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time-limited, </a:t>
            </a:r>
            <a:r>
              <a:rPr lang="de-DE" sz="1800" b="1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focused</a:t>
            </a:r>
            <a:r>
              <a:rPr lang="de-DE" sz="1800" b="1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800" b="1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project</a:t>
            </a:r>
            <a:r>
              <a:rPr lang="de-DE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de-DE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portal</a:t>
            </a:r>
            <a:r>
              <a:rPr lang="de-DE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de-DE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800" b="1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associated</a:t>
            </a:r>
            <a:r>
              <a:rPr lang="de-DE" sz="1800" b="1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800" b="1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research</a:t>
            </a:r>
            <a:r>
              <a:rPr lang="de-DE" sz="1800" b="1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de-DE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de-DE" sz="18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r>
              <a:rPr lang="de-DE" sz="1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….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8" name="Shape 7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73960" y="1563840"/>
            <a:ext cx="1966320" cy="130248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59" name="Shape 759"/>
          <p:cNvSpPr/>
          <p:nvPr/>
        </p:nvSpPr>
        <p:spPr>
          <a:xfrm>
            <a:off x="6333840" y="1173960"/>
            <a:ext cx="2538360" cy="45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Martin Weller, Prof. Ed. Tech. Open University UK, 2010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Photo: Alan Levine via Flickr 2015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Bild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611900" y="490356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Shape 765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Shape 766"/>
          <p:cNvSpPr/>
          <p:nvPr/>
        </p:nvSpPr>
        <p:spPr>
          <a:xfrm>
            <a:off x="1947960" y="1763640"/>
            <a:ext cx="2725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7" name="Shape 7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Shape 768"/>
          <p:cNvSpPr/>
          <p:nvPr/>
        </p:nvSpPr>
        <p:spPr>
          <a:xfrm>
            <a:off x="0" y="-31680"/>
            <a:ext cx="9143640" cy="21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Weller, Martin (2010). Big and little OER. In: OpenED2010: Seventh Annual Open Education Conference, 2-4 November 2010, Barcelona, Spain., S.2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Shape 769"/>
          <p:cNvSpPr/>
          <p:nvPr/>
        </p:nvSpPr>
        <p:spPr>
          <a:xfrm>
            <a:off x="0" y="1575000"/>
            <a:ext cx="914364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strike="noStrike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„Little“ OER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0" name="Shape 7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240" y="4694400"/>
            <a:ext cx="1798560" cy="35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Shape 7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73960" y="1563840"/>
            <a:ext cx="1966320" cy="130248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72" name="Shape 772"/>
          <p:cNvSpPr/>
          <p:nvPr/>
        </p:nvSpPr>
        <p:spPr>
          <a:xfrm>
            <a:off x="6333840" y="1173960"/>
            <a:ext cx="2538360" cy="45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Martin Weller, Prof. Ed. Tech. Open University UK, 2010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Photo: Alan Levine via Flickr 2015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Shape 773"/>
          <p:cNvSpPr/>
          <p:nvPr/>
        </p:nvSpPr>
        <p:spPr>
          <a:xfrm>
            <a:off x="156240" y="2917800"/>
            <a:ext cx="7848360" cy="1461960"/>
          </a:xfrm>
          <a:prstGeom prst="rect">
            <a:avLst/>
          </a:prstGeom>
          <a:solidFill>
            <a:srgbClr val="C0504D"/>
          </a:solidFill>
          <a:ln w="25550" cap="flat" cmpd="sng">
            <a:solidFill>
              <a:srgbClr val="8E3B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r>
              <a:rPr lang="de-DE" sz="1800" b="1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Little OERs </a:t>
            </a:r>
            <a:r>
              <a:rPr lang="de-DE" sz="1800" b="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are the </a:t>
            </a:r>
            <a:r>
              <a:rPr lang="de-DE" sz="1800" b="1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individually produced</a:t>
            </a:r>
            <a:r>
              <a:rPr lang="de-DE" sz="1800" b="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de-DE" sz="1800" b="1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low cost </a:t>
            </a:r>
            <a:r>
              <a:rPr lang="de-DE" sz="1800" b="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resources. They are </a:t>
            </a:r>
            <a:r>
              <a:rPr lang="de-DE" sz="1800" b="1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produced by anyone</a:t>
            </a:r>
            <a:r>
              <a:rPr lang="de-DE" sz="1800" b="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not just educators, may not have explicit educational aims, have </a:t>
            </a:r>
            <a:r>
              <a:rPr lang="de-DE" sz="1800" b="1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low production quality</a:t>
            </a:r>
            <a:r>
              <a:rPr lang="de-DE" sz="1800" b="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and are shared through a range of third party sites and services.” (Weller 2010, 2)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Bild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611900" y="490356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Shape 779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Shape 780"/>
          <p:cNvSpPr/>
          <p:nvPr/>
        </p:nvSpPr>
        <p:spPr>
          <a:xfrm>
            <a:off x="1947960" y="1763640"/>
            <a:ext cx="2725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1" name="Shape 7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Shape 782"/>
          <p:cNvSpPr/>
          <p:nvPr/>
        </p:nvSpPr>
        <p:spPr>
          <a:xfrm>
            <a:off x="0" y="1575000"/>
            <a:ext cx="914364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strike="noStrike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Big oder Little OER?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3" name="Shape 7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240" y="4694400"/>
            <a:ext cx="1798560" cy="35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Shape 7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73960" y="1563840"/>
            <a:ext cx="1966320" cy="130248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85" name="Shape 785"/>
          <p:cNvSpPr/>
          <p:nvPr/>
        </p:nvSpPr>
        <p:spPr>
          <a:xfrm>
            <a:off x="6333840" y="1173960"/>
            <a:ext cx="2538360" cy="45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Martin Weller, Prof. Ed. Tech. Open University UK, 2010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Photo: Alan Levine via Flickr 2015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6" name="Shape 78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50760" y="2283120"/>
            <a:ext cx="3265920" cy="207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1611900" y="490356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8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8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8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8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8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Shape 792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Shape 793"/>
          <p:cNvSpPr/>
          <p:nvPr/>
        </p:nvSpPr>
        <p:spPr>
          <a:xfrm>
            <a:off x="0" y="1231920"/>
            <a:ext cx="91436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Die praktische Arbeit mit OER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Shape 794"/>
          <p:cNvSpPr/>
          <p:nvPr/>
        </p:nvSpPr>
        <p:spPr>
          <a:xfrm>
            <a:off x="1947960" y="1763640"/>
            <a:ext cx="2725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5" name="Shape 7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Shape 796"/>
          <p:cNvSpPr/>
          <p:nvPr/>
        </p:nvSpPr>
        <p:spPr>
          <a:xfrm>
            <a:off x="0" y="-31680"/>
            <a:ext cx="9143640" cy="333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 b="0" strike="noStrike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Kerres</a:t>
            </a:r>
            <a:r>
              <a:rPr lang="de-DE" sz="800" b="0" strike="noStrik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, Michael; Heinen, Richard; Getto, Barbara 2016: Alles open – alles gut? Informationelle Ökosysteme und ihr Beitrag zur Öffnung von Bildung. In: Synergie. Fachmagazin für Digitalisierung in der Lehre. Heft 2. Hamburg. 28-31. cc </a:t>
            </a:r>
            <a:r>
              <a:rPr lang="de-DE" sz="800" b="0" strike="noStrike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by</a:t>
            </a:r>
            <a:r>
              <a:rPr lang="de-DE" sz="800" b="0" strike="noStrik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e-DE" sz="800" b="0" strike="noStrike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sa</a:t>
            </a:r>
            <a:r>
              <a:rPr lang="de-DE" sz="800" b="0" strike="noStrik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4.0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Shape 797"/>
          <p:cNvSpPr/>
          <p:nvPr/>
        </p:nvSpPr>
        <p:spPr>
          <a:xfrm>
            <a:off x="3133800" y="2822400"/>
            <a:ext cx="1747440" cy="7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Lernen sichtbar und relevant machen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8" name="Shape 798"/>
          <p:cNvPicPr preferRelativeResize="0"/>
          <p:nvPr/>
        </p:nvPicPr>
        <p:blipFill rotWithShape="1">
          <a:blip r:embed="rId4">
            <a:alphaModFix/>
          </a:blip>
          <a:srcRect l="45837" t="15872"/>
          <a:stretch/>
        </p:blipFill>
        <p:spPr>
          <a:xfrm>
            <a:off x="5845320" y="1320840"/>
            <a:ext cx="3028680" cy="3526920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Shape 799"/>
          <p:cNvSpPr/>
          <p:nvPr/>
        </p:nvSpPr>
        <p:spPr>
          <a:xfrm rot="-5400000">
            <a:off x="3035160" y="1641600"/>
            <a:ext cx="1944360" cy="2887200"/>
          </a:xfrm>
          <a:prstGeom prst="rect">
            <a:avLst/>
          </a:prstGeom>
          <a:noFill/>
          <a:ln w="25550" cap="flat" cmpd="sng">
            <a:solidFill>
              <a:srgbClr val="3FAAD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00" name="Shape 8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6240" y="4694400"/>
            <a:ext cx="1798560" cy="35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d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611900" y="490356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0" y="215207"/>
            <a:ext cx="82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</a:rPr>
              <a:t>Richard Heinen (2016): Perspektivwechsel - Lernen im digitalen Wandel. Url: </a:t>
            </a:r>
            <a:r>
              <a:rPr lang="de-DE" sz="800" dirty="0">
                <a:solidFill>
                  <a:schemeClr val="bg1">
                    <a:lumMod val="75000"/>
                  </a:schemeClr>
                </a:solidFill>
                <a:hlinkClick r:id="rId8"/>
              </a:rPr>
              <a:t>https://de.slideshare.net/richard_he/perspektivwechsel-lernen-im-digitalen-wandel</a:t>
            </a:r>
            <a:r>
              <a:rPr lang="de-DE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br>
              <a:rPr lang="de-DE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de-DE" sz="800" dirty="0">
                <a:solidFill>
                  <a:schemeClr val="bg1">
                    <a:lumMod val="75000"/>
                  </a:schemeClr>
                </a:solidFill>
              </a:rPr>
              <a:t>Richard Heinen (2017): Wovon wir reden (sollten), wenn wir von digitaler Bildung reden. Url: </a:t>
            </a:r>
            <a:r>
              <a:rPr lang="de-DE" sz="800" dirty="0">
                <a:solidFill>
                  <a:schemeClr val="bg1">
                    <a:lumMod val="75000"/>
                  </a:schemeClr>
                </a:solidFill>
                <a:hlinkClick r:id="rId9"/>
              </a:rPr>
              <a:t>https://de.slideshare.net/richard_he/wovon-wir-reden-sollten-wenn-wir-von-digitaler-bildung-reden</a:t>
            </a:r>
            <a:endParaRPr lang="de-DE" sz="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6" name="Shape 8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Shape 807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Shape 808"/>
          <p:cNvSpPr/>
          <p:nvPr/>
        </p:nvSpPr>
        <p:spPr>
          <a:xfrm>
            <a:off x="0" y="-31680"/>
            <a:ext cx="9143640" cy="333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 b="0" strike="noStrike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Baecker</a:t>
            </a:r>
            <a:r>
              <a:rPr lang="de-DE" sz="800" b="0" strike="noStrik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, Dirk 2007: Studien zur nächsten Gesellschaft. Frankfurt am Main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 b="0" strike="noStrike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Schiefner-Rohs</a:t>
            </a:r>
            <a:r>
              <a:rPr lang="de-DE" sz="800" b="0" strike="noStrik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, Mandy 2017: Digitale Medien in der Lehrer*</a:t>
            </a:r>
            <a:r>
              <a:rPr lang="de-DE" sz="800" b="0" strike="noStrike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innenbildung</a:t>
            </a:r>
            <a:r>
              <a:rPr lang="de-DE" sz="800" b="0" strike="noStrik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. Vortrag auf dem </a:t>
            </a:r>
            <a:r>
              <a:rPr lang="de-DE" sz="800" b="0" strike="noStrike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ElearningNRW</a:t>
            </a:r>
            <a:r>
              <a:rPr lang="de-DE" sz="800" b="0" strike="noStrik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-Workshop E-Learning in der Lehrerbildung am 15.12.2017 in Köln.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9" name="Shape 8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8340" y="984960"/>
            <a:ext cx="2723760" cy="3889080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Shape 810"/>
          <p:cNvSpPr/>
          <p:nvPr/>
        </p:nvSpPr>
        <p:spPr>
          <a:xfrm>
            <a:off x="0" y="1735200"/>
            <a:ext cx="914364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strike="noStrike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Lernen mit neuen Medien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Shape 811"/>
          <p:cNvSpPr/>
          <p:nvPr/>
        </p:nvSpPr>
        <p:spPr>
          <a:xfrm>
            <a:off x="0" y="1231920"/>
            <a:ext cx="91436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zu guter Letzt …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2" name="Shape 8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6240" y="4694400"/>
            <a:ext cx="1798560" cy="35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611900" y="490356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0" y="215207"/>
            <a:ext cx="82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</a:rPr>
              <a:t>Richard Heinen (2016): Perspektivwechsel - Lernen im digitalen Wandel. Url: </a:t>
            </a:r>
            <a:r>
              <a:rPr lang="de-DE" sz="800" dirty="0">
                <a:solidFill>
                  <a:schemeClr val="bg1">
                    <a:lumMod val="75000"/>
                  </a:schemeClr>
                </a:solidFill>
                <a:hlinkClick r:id="rId8"/>
              </a:rPr>
              <a:t>https://de.slideshare.net/richard_he/perspektivwechsel-lernen-im-digitalen-wandel</a:t>
            </a:r>
            <a:r>
              <a:rPr lang="de-DE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br>
              <a:rPr lang="de-DE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de-DE" sz="800" dirty="0">
                <a:solidFill>
                  <a:schemeClr val="bg1">
                    <a:lumMod val="75000"/>
                  </a:schemeClr>
                </a:solidFill>
              </a:rPr>
              <a:t>Richard Heinen (2017): Wovon wir reden (sollten), wenn wir von digitaler Bildung reden. Url: </a:t>
            </a:r>
            <a:r>
              <a:rPr lang="de-DE" sz="800" dirty="0">
                <a:solidFill>
                  <a:schemeClr val="bg1">
                    <a:lumMod val="75000"/>
                  </a:schemeClr>
                </a:solidFill>
                <a:hlinkClick r:id="rId9"/>
              </a:rPr>
              <a:t>https://de.slideshare.net/richard_he/wovon-wir-reden-sollten-wenn-wir-von-digitaler-bildung-reden</a:t>
            </a:r>
            <a:endParaRPr lang="de-DE" sz="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Shape 8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Shape 819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" name="Shape 820"/>
          <p:cNvSpPr/>
          <p:nvPr/>
        </p:nvSpPr>
        <p:spPr>
          <a:xfrm>
            <a:off x="0" y="-31680"/>
            <a:ext cx="9143640" cy="333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 b="0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Baecker, Dirk 2007: Studien zur nächsten Gesellschaft. Frankfurt am Main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 b="0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Schiefner-Rohs, Mandy 2017: Digitale Medien in der Lehrer*innenbildung. Vortrag auf dem ElearningNRW-Workshop E-Learning in der Lehrerbildung am 15.12.2017 in Köln.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1" name="Shape 8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8340" y="984960"/>
            <a:ext cx="2723760" cy="3889080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Shape 822"/>
          <p:cNvSpPr/>
          <p:nvPr/>
        </p:nvSpPr>
        <p:spPr>
          <a:xfrm>
            <a:off x="0" y="1231920"/>
            <a:ext cx="91436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zu guter Letzt …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Shape 823"/>
          <p:cNvSpPr/>
          <p:nvPr/>
        </p:nvSpPr>
        <p:spPr>
          <a:xfrm>
            <a:off x="443520" y="2026440"/>
            <a:ext cx="4427640" cy="821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strike="sngStrike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Lernen mit neuen Medien 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strike="noStrike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→ Neues Lernen mit Medien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4" name="Shape 8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6240" y="4694400"/>
            <a:ext cx="1798560" cy="35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611900" y="490356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0" y="215207"/>
            <a:ext cx="82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bg1">
                    <a:lumMod val="75000"/>
                  </a:schemeClr>
                </a:solidFill>
              </a:rPr>
              <a:t>Richard Heinen (2016): Perspektivwechsel - Lernen im digitalen Wandel. Url: </a:t>
            </a:r>
            <a:r>
              <a:rPr lang="de-DE" sz="800" dirty="0">
                <a:solidFill>
                  <a:schemeClr val="bg1">
                    <a:lumMod val="75000"/>
                  </a:schemeClr>
                </a:solidFill>
                <a:hlinkClick r:id="rId8"/>
              </a:rPr>
              <a:t>https://de.slideshare.net/richard_he/perspektivwechsel-lernen-im-digitalen-wandel</a:t>
            </a:r>
            <a:r>
              <a:rPr lang="de-DE" sz="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br>
              <a:rPr lang="de-DE" sz="8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de-DE" sz="800" dirty="0">
                <a:solidFill>
                  <a:schemeClr val="bg1">
                    <a:lumMod val="75000"/>
                  </a:schemeClr>
                </a:solidFill>
              </a:rPr>
              <a:t>Richard Heinen (2017): Wovon wir reden (sollten), wenn wir von digitaler Bildung reden. Url: </a:t>
            </a:r>
            <a:r>
              <a:rPr lang="de-DE" sz="800" dirty="0">
                <a:solidFill>
                  <a:schemeClr val="bg1">
                    <a:lumMod val="75000"/>
                  </a:schemeClr>
                </a:solidFill>
                <a:hlinkClick r:id="rId9"/>
              </a:rPr>
              <a:t>https://de.slideshare.net/richard_he/wovon-wir-reden-sollten-wenn-wir-von-digitaler-bildung-reden</a:t>
            </a:r>
            <a:endParaRPr lang="de-DE" sz="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Shape 1242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43" name="Shape 12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4" name="Shape 1244"/>
          <p:cNvSpPr/>
          <p:nvPr/>
        </p:nvSpPr>
        <p:spPr>
          <a:xfrm>
            <a:off x="-26940" y="673173"/>
            <a:ext cx="9143640" cy="82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strike="noStrike" dirty="0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Entstehung „herkömmlicher“ gegenüber offenen Bildungsmaterialien 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5" name="Shape 12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840" y="4659840"/>
            <a:ext cx="1798200" cy="35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6" name="Shape 12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71760" y="1679139"/>
            <a:ext cx="1250640" cy="292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1459" r="22056"/>
          <a:stretch/>
        </p:blipFill>
        <p:spPr>
          <a:xfrm>
            <a:off x="5155860" y="1200625"/>
            <a:ext cx="2778099" cy="3638855"/>
          </a:xfrm>
          <a:prstGeom prst="rect">
            <a:avLst/>
          </a:prstGeom>
        </p:spPr>
      </p:pic>
      <p:pic>
        <p:nvPicPr>
          <p:cNvPr id="8" name="Bild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1257"/>
          <p:cNvSpPr/>
          <p:nvPr/>
        </p:nvSpPr>
        <p:spPr>
          <a:xfrm>
            <a:off x="0" y="-31680"/>
            <a:ext cx="9143640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 b="0" strike="noStrike" dirty="0" err="1" smtClean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Zeichung</a:t>
            </a:r>
            <a:r>
              <a:rPr lang="de-DE" sz="800" b="0" strike="noStrike" dirty="0" smtClean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 basiert auf: Ist-Analyse </a:t>
            </a:r>
            <a:r>
              <a:rPr lang="de-DE" sz="800" b="0" strike="noStrik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zu freien Bildungsmaterialien (OER). Die Situation von freien Bildungsmaterialien (OER) in Deutschland in den Bildungsbereichen Schule, Hochschule, berufliche Bildung und Weiterbildung von Ebner, M., Köpf, E., </a:t>
            </a:r>
            <a:r>
              <a:rPr lang="de-DE" sz="800" b="0" strike="noStrike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Muuß-Merholz</a:t>
            </a:r>
            <a:r>
              <a:rPr lang="de-DE" sz="800" b="0" strike="noStrik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, J., Schön, M., Schön, S., &amp; Weichert, N. ist lizenziert unter einer Creative Commons Namensnennung - Weitergabe unter gleichen Bedingungen 4.0 International Lizenz</a:t>
            </a:r>
            <a:r>
              <a:rPr lang="de-DE" sz="8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611900" y="490356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9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9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9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9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9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Shape 2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Shape 298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Shape 301"/>
          <p:cNvSpPr/>
          <p:nvPr/>
        </p:nvSpPr>
        <p:spPr>
          <a:xfrm>
            <a:off x="1947960" y="1763640"/>
            <a:ext cx="2725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Shape 302"/>
          <p:cNvSpPr/>
          <p:nvPr/>
        </p:nvSpPr>
        <p:spPr>
          <a:xfrm>
            <a:off x="2100240" y="1916280"/>
            <a:ext cx="2725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Shape 303"/>
          <p:cNvSpPr/>
          <p:nvPr/>
        </p:nvSpPr>
        <p:spPr>
          <a:xfrm>
            <a:off x="2743200" y="2489040"/>
            <a:ext cx="2725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Shape 304"/>
          <p:cNvSpPr/>
          <p:nvPr/>
        </p:nvSpPr>
        <p:spPr>
          <a:xfrm>
            <a:off x="2895480" y="2641680"/>
            <a:ext cx="2725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Shape 305"/>
          <p:cNvSpPr/>
          <p:nvPr/>
        </p:nvSpPr>
        <p:spPr>
          <a:xfrm>
            <a:off x="3564000" y="3135240"/>
            <a:ext cx="2743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Shape 306"/>
          <p:cNvSpPr/>
          <p:nvPr/>
        </p:nvSpPr>
        <p:spPr>
          <a:xfrm>
            <a:off x="3716280" y="3287880"/>
            <a:ext cx="2743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Shape 307"/>
          <p:cNvSpPr/>
          <p:nvPr/>
        </p:nvSpPr>
        <p:spPr>
          <a:xfrm>
            <a:off x="4384800" y="3813120"/>
            <a:ext cx="2743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Shape 308"/>
          <p:cNvSpPr/>
          <p:nvPr/>
        </p:nvSpPr>
        <p:spPr>
          <a:xfrm>
            <a:off x="4537080" y="3965400"/>
            <a:ext cx="2743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Shape 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760" y="210600"/>
            <a:ext cx="1047240" cy="928080"/>
          </a:xfrm>
          <a:prstGeom prst="rect">
            <a:avLst/>
          </a:prstGeom>
          <a:noFill/>
          <a:ln w="889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  <a:effectLst>
            <a:outerShdw>
              <a:srgbClr val="000000">
                <a:alpha val="20000"/>
              </a:srgbClr>
            </a:outerShdw>
          </a:effectLst>
        </p:spPr>
      </p:pic>
      <p:pic>
        <p:nvPicPr>
          <p:cNvPr id="310" name="Shape 3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440" y="1530000"/>
            <a:ext cx="1465200" cy="1433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1" name="Shape 311"/>
          <p:cNvSpPr/>
          <p:nvPr/>
        </p:nvSpPr>
        <p:spPr>
          <a:xfrm>
            <a:off x="-104040" y="3035520"/>
            <a:ext cx="244512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692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 i="0" u="none" strike="noStrike" cap="none">
                <a:solidFill>
                  <a:srgbClr val="7C7C7A"/>
                </a:solidFill>
                <a:latin typeface="Arial"/>
                <a:ea typeface="Arial"/>
                <a:cs typeface="Arial"/>
                <a:sym typeface="Arial"/>
              </a:rPr>
              <a:t>Dr. Bettina Waffner</a:t>
            </a:r>
            <a:br>
              <a:rPr lang="de-DE" sz="1200" b="1" i="0" u="none" strike="noStrike" cap="none">
                <a:solidFill>
                  <a:srgbClr val="7C7C7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de-DE" sz="1200" b="1" i="0" u="none" strike="noStrike" cap="none">
                <a:solidFill>
                  <a:srgbClr val="7C7C7A"/>
                </a:solidFill>
                <a:latin typeface="Arial"/>
                <a:ea typeface="Arial"/>
                <a:cs typeface="Arial"/>
                <a:sym typeface="Arial"/>
              </a:rPr>
              <a:t>Projektleitung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Shape 312"/>
          <p:cNvSpPr/>
          <p:nvPr/>
        </p:nvSpPr>
        <p:spPr>
          <a:xfrm>
            <a:off x="1954800" y="3035520"/>
            <a:ext cx="2445120" cy="547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692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 i="0" u="none" strike="noStrike" cap="none">
                <a:solidFill>
                  <a:srgbClr val="7C7C7A"/>
                </a:solidFill>
                <a:latin typeface="Arial"/>
                <a:ea typeface="Arial"/>
                <a:cs typeface="Arial"/>
                <a:sym typeface="Arial"/>
              </a:rPr>
              <a:t>David Eckhoff</a:t>
            </a:r>
            <a:br>
              <a:rPr lang="de-DE" sz="1200" b="1" i="0" u="none" strike="noStrike" cap="none">
                <a:solidFill>
                  <a:srgbClr val="7C7C7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de-DE" sz="1200" b="1" i="0" u="none" strike="noStrike" cap="none">
                <a:solidFill>
                  <a:srgbClr val="7C7C7A"/>
                </a:solidFill>
                <a:latin typeface="Arial"/>
                <a:ea typeface="Arial"/>
                <a:cs typeface="Arial"/>
                <a:sym typeface="Arial"/>
              </a:rPr>
              <a:t>Projektmitarbeiter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692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 i="0" u="none" strike="noStrike" cap="none">
                <a:solidFill>
                  <a:srgbClr val="7C7C7A"/>
                </a:solidFill>
                <a:latin typeface="Arial"/>
                <a:ea typeface="Arial"/>
                <a:cs typeface="Arial"/>
                <a:sym typeface="Arial"/>
              </a:rPr>
              <a:t>david.eckhoff@uni-due.de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Shape 3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71600" y="1535760"/>
            <a:ext cx="1433160" cy="1433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4" name="Shape 314"/>
          <p:cNvSpPr/>
          <p:nvPr/>
        </p:nvSpPr>
        <p:spPr>
          <a:xfrm>
            <a:off x="1532520" y="617400"/>
            <a:ext cx="394596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100" b="0" i="0" u="none" strike="noStrike" cap="none">
                <a:solidFill>
                  <a:srgbClr val="A3C13C"/>
                </a:solidFill>
                <a:latin typeface="Arial"/>
                <a:ea typeface="Arial"/>
                <a:cs typeface="Arial"/>
                <a:sym typeface="Arial"/>
              </a:rPr>
              <a:t>Bildungsbereich Hochschule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Shape 3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16200" y="3277440"/>
            <a:ext cx="2087280" cy="137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Shape 3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5917" y="4738435"/>
            <a:ext cx="1798560" cy="35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Shape 3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20000" y="1235160"/>
            <a:ext cx="2190240" cy="13618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/>
          <p:cNvSpPr txBox="1"/>
          <p:nvPr/>
        </p:nvSpPr>
        <p:spPr>
          <a:xfrm>
            <a:off x="1815442" y="4962857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10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10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10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10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10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4" name="Bild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Shape 1242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43" name="Shape 12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4" name="Shape 1244"/>
          <p:cNvSpPr/>
          <p:nvPr/>
        </p:nvSpPr>
        <p:spPr>
          <a:xfrm>
            <a:off x="-36360" y="979560"/>
            <a:ext cx="9143640" cy="82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dirty="0" smtClean="0">
                <a:solidFill>
                  <a:srgbClr val="3FA9DC"/>
                </a:solidFill>
              </a:rPr>
              <a:t>Aufgabe: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strike="noStrike" dirty="0" smtClean="0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Wo finden Sie im Netz Materialien für die Lehre, für das Lernen?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de-DE" sz="2400" b="0" strike="noStrike" dirty="0" smtClean="0">
              <a:solidFill>
                <a:srgbClr val="3FA9D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dirty="0" smtClean="0">
                <a:solidFill>
                  <a:srgbClr val="3FA9DC"/>
                </a:solidFill>
              </a:rPr>
              <a:t>Woran erkennen Sie „gute Qualität“?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5" name="Shape 12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840" y="4659840"/>
            <a:ext cx="1798200" cy="35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6" name="Shape 12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81360" y="1728000"/>
            <a:ext cx="1250640" cy="292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1611900" y="490356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439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Shape 1252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Shape 1253"/>
          <p:cNvSpPr/>
          <p:nvPr/>
        </p:nvSpPr>
        <p:spPr>
          <a:xfrm>
            <a:off x="1947960" y="1763640"/>
            <a:ext cx="2725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4" name="Shape 12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5" name="Shape 1255"/>
          <p:cNvSpPr/>
          <p:nvPr/>
        </p:nvSpPr>
        <p:spPr>
          <a:xfrm>
            <a:off x="0" y="1194002"/>
            <a:ext cx="914364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strike="noStrike" dirty="0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Qualität offener Bildungsmaterialien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7" name="Shape 1257"/>
          <p:cNvSpPr/>
          <p:nvPr/>
        </p:nvSpPr>
        <p:spPr>
          <a:xfrm>
            <a:off x="23167" y="2577721"/>
            <a:ext cx="9143640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lvl="0"/>
            <a:r>
              <a:rPr lang="de-DE" sz="1000" b="0" strike="noStrike" dirty="0" smtClean="0">
                <a:solidFill>
                  <a:schemeClr val="tx1"/>
                </a:solidFill>
                <a:latin typeface="+mj-lt"/>
                <a:sym typeface="Arial"/>
              </a:rPr>
              <a:t>Siehe: Ist-Analyse </a:t>
            </a:r>
            <a:r>
              <a:rPr lang="de-DE" sz="1000" b="0" strike="noStrike" dirty="0">
                <a:solidFill>
                  <a:schemeClr val="tx1"/>
                </a:solidFill>
                <a:latin typeface="+mj-lt"/>
                <a:sym typeface="Arial"/>
              </a:rPr>
              <a:t>zu freien Bildungsmaterialien (OER). Die Situation von freien Bildungsmaterialien (OER) in Deutschland in den Bildungsbereichen Schule, Hochschule, berufliche Bildung und Weiterbildung von Ebner, M., Köpf, E., </a:t>
            </a:r>
            <a:r>
              <a:rPr lang="de-DE" sz="1000" b="0" strike="noStrike" dirty="0" err="1">
                <a:solidFill>
                  <a:schemeClr val="tx1"/>
                </a:solidFill>
                <a:latin typeface="+mj-lt"/>
                <a:sym typeface="Arial"/>
              </a:rPr>
              <a:t>Muuß-Merholz</a:t>
            </a:r>
            <a:r>
              <a:rPr lang="de-DE" sz="1000" b="0" strike="noStrike" dirty="0">
                <a:solidFill>
                  <a:schemeClr val="tx1"/>
                </a:solidFill>
                <a:latin typeface="+mj-lt"/>
                <a:sym typeface="Arial"/>
              </a:rPr>
              <a:t>, J., Schön, M., Schön, S., &amp; Weichert, N. ist lizenziert unter einer Creative Commons Namensnennung - Weitergabe unter gleichen Bedingungen 4.0 International </a:t>
            </a:r>
            <a:r>
              <a:rPr lang="de-DE" sz="1000" b="0" strike="noStrike" dirty="0" smtClean="0">
                <a:solidFill>
                  <a:schemeClr val="tx1"/>
                </a:solidFill>
                <a:latin typeface="+mj-lt"/>
                <a:sym typeface="Arial"/>
              </a:rPr>
              <a:t>Lizenz. </a:t>
            </a:r>
            <a:r>
              <a:rPr lang="de-DE" sz="1000" dirty="0">
                <a:solidFill>
                  <a:schemeClr val="tx1"/>
                </a:solidFill>
                <a:latin typeface="+mj-lt"/>
              </a:rPr>
              <a:t>URL: http://l3t.eu/oer/images/band10.pdf</a:t>
            </a:r>
            <a:r>
              <a:rPr lang="de-DE" sz="1000" b="0" strike="noStrike" dirty="0" smtClean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.</a:t>
            </a:r>
            <a:endParaRPr sz="2400" b="0" strike="noStrike" dirty="0">
              <a:solidFill>
                <a:schemeClr val="tx1"/>
              </a:solidFill>
              <a:latin typeface="+mj-lt"/>
              <a:sym typeface="Arial"/>
            </a:endParaRPr>
          </a:p>
        </p:txBody>
      </p:sp>
      <p:pic>
        <p:nvPicPr>
          <p:cNvPr id="1258" name="Shape 12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840" y="4659840"/>
            <a:ext cx="1798200" cy="35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1611900" y="490356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6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6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6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6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6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Shape 1265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Shape 1266"/>
          <p:cNvSpPr/>
          <p:nvPr/>
        </p:nvSpPr>
        <p:spPr>
          <a:xfrm>
            <a:off x="1947960" y="1763640"/>
            <a:ext cx="2725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7" name="Shape 12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Shape 1268"/>
          <p:cNvSpPr/>
          <p:nvPr/>
        </p:nvSpPr>
        <p:spPr>
          <a:xfrm>
            <a:off x="0" y="1735200"/>
            <a:ext cx="914364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strike="noStrike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Qualität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9" name="Shape 1269"/>
          <p:cNvSpPr/>
          <p:nvPr/>
        </p:nvSpPr>
        <p:spPr>
          <a:xfrm>
            <a:off x="0" y="-31680"/>
            <a:ext cx="9143640" cy="21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 b="0" strike="noStrik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Bülow-Schramm, M. (2006). Qualitätsmanagement in Bildungseinrichtungen. Münster: </a:t>
            </a:r>
            <a:r>
              <a:rPr lang="de-DE" sz="800" b="0" strike="noStrike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Waxmann</a:t>
            </a:r>
            <a:r>
              <a:rPr lang="de-DE" sz="800" b="0" strike="noStrik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., S.16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0" name="Shape 12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840" y="4659840"/>
            <a:ext cx="1798200" cy="359280"/>
          </a:xfrm>
          <a:prstGeom prst="rect">
            <a:avLst/>
          </a:prstGeom>
          <a:noFill/>
          <a:ln>
            <a:noFill/>
          </a:ln>
        </p:spPr>
      </p:pic>
      <p:sp>
        <p:nvSpPr>
          <p:cNvPr id="1271" name="Shape 1271"/>
          <p:cNvSpPr/>
          <p:nvPr/>
        </p:nvSpPr>
        <p:spPr>
          <a:xfrm>
            <a:off x="2395080" y="1964520"/>
            <a:ext cx="4571640" cy="22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1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Definition Qualität (DIN ISO) 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Qualität  ist  das  Vermögen  einer  Gesamtheit  inhärenter  Merkmale  eines  Produktes,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Systems  oder  Prozesses  zur  Erfüllung  von  Forderungen  von  Kunden  und  anderen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interessierten Parteien. 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Bild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611900" y="490356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6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6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6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6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6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Shape 1277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Shape 1278"/>
          <p:cNvSpPr/>
          <p:nvPr/>
        </p:nvSpPr>
        <p:spPr>
          <a:xfrm>
            <a:off x="1947960" y="1763640"/>
            <a:ext cx="2725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9" name="Shape 12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0" name="Shape 1280"/>
          <p:cNvSpPr/>
          <p:nvPr/>
        </p:nvSpPr>
        <p:spPr>
          <a:xfrm>
            <a:off x="0" y="1735200"/>
            <a:ext cx="914364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strike="noStrike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Stop saying high quality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1" name="Shape 12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07040" y="1990800"/>
            <a:ext cx="3634920" cy="2701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82" name="Shape 1282"/>
          <p:cNvSpPr/>
          <p:nvPr/>
        </p:nvSpPr>
        <p:spPr>
          <a:xfrm>
            <a:off x="345960" y="2759040"/>
            <a:ext cx="4571640" cy="10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„We don‘t want high quality educational materials – we want effective educational materials.“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3" name="Shape 1283"/>
          <p:cNvSpPr/>
          <p:nvPr/>
        </p:nvSpPr>
        <p:spPr>
          <a:xfrm>
            <a:off x="0" y="-31680"/>
            <a:ext cx="9143640" cy="21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 b="0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David Wiley cc by Celine Morton URL: https://www.flickr.com/photos/davidwiley/15147776963/in/photostream/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4" name="Shape 12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5840" y="4659840"/>
            <a:ext cx="1798200" cy="3592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/>
          <p:cNvSpPr/>
          <p:nvPr/>
        </p:nvSpPr>
        <p:spPr>
          <a:xfrm>
            <a:off x="285840" y="4087451"/>
            <a:ext cx="2678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de-DE" sz="900" dirty="0" err="1">
                <a:solidFill>
                  <a:schemeClr val="tx1"/>
                </a:solidFill>
              </a:rPr>
              <a:t>Wiley</a:t>
            </a:r>
            <a:r>
              <a:rPr lang="de-DE" altLang="de-DE" sz="900" dirty="0">
                <a:solidFill>
                  <a:schemeClr val="tx1"/>
                </a:solidFill>
              </a:rPr>
              <a:t>, David (2015): </a:t>
            </a:r>
            <a:r>
              <a:rPr lang="de-DE" altLang="de-DE" sz="900" dirty="0" err="1">
                <a:solidFill>
                  <a:schemeClr val="tx1"/>
                </a:solidFill>
              </a:rPr>
              <a:t>Stop</a:t>
            </a:r>
            <a:r>
              <a:rPr lang="de-DE" altLang="de-DE" sz="900" dirty="0">
                <a:solidFill>
                  <a:schemeClr val="tx1"/>
                </a:solidFill>
              </a:rPr>
              <a:t> </a:t>
            </a:r>
            <a:r>
              <a:rPr lang="de-DE" altLang="de-DE" sz="900" dirty="0" err="1">
                <a:solidFill>
                  <a:schemeClr val="tx1"/>
                </a:solidFill>
              </a:rPr>
              <a:t>Saying</a:t>
            </a:r>
            <a:r>
              <a:rPr lang="de-DE" altLang="de-DE" sz="900" dirty="0">
                <a:solidFill>
                  <a:schemeClr val="tx1"/>
                </a:solidFill>
              </a:rPr>
              <a:t> “High Quality”. </a:t>
            </a:r>
            <a:endParaRPr lang="de-DE" altLang="de-DE" sz="900" dirty="0" smtClean="0">
              <a:solidFill>
                <a:schemeClr val="tx1"/>
              </a:solidFill>
            </a:endParaRPr>
          </a:p>
          <a:p>
            <a:r>
              <a:rPr lang="de-DE" sz="900" dirty="0" smtClean="0"/>
              <a:t>URL: https</a:t>
            </a:r>
            <a:r>
              <a:rPr lang="de-DE" sz="900" dirty="0"/>
              <a:t>://opencontent.org/blog/archives/3821</a:t>
            </a:r>
          </a:p>
        </p:txBody>
      </p:sp>
      <p:pic>
        <p:nvPicPr>
          <p:cNvPr id="11" name="Bild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611900" y="490356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Shape 1290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Shape 1291"/>
          <p:cNvSpPr/>
          <p:nvPr/>
        </p:nvSpPr>
        <p:spPr>
          <a:xfrm>
            <a:off x="1947960" y="1763640"/>
            <a:ext cx="2725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2" name="Shape 12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3" name="Shape 1293"/>
          <p:cNvSpPr/>
          <p:nvPr/>
        </p:nvSpPr>
        <p:spPr>
          <a:xfrm>
            <a:off x="-36360" y="979560"/>
            <a:ext cx="914364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strike="noStrike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Granularität offener Bildungsmaterialien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4" name="Shape 1294"/>
          <p:cNvSpPr/>
          <p:nvPr/>
        </p:nvSpPr>
        <p:spPr>
          <a:xfrm>
            <a:off x="0" y="-31680"/>
            <a:ext cx="9143640" cy="6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 b="0" strike="noStrike" dirty="0" err="1" smtClean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Kerres</a:t>
            </a:r>
            <a:r>
              <a:rPr lang="de-DE" sz="800" b="0" strike="noStrik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, Michael; Heinen, Richard; Getto, Barbara: Alles open – Alles gut? Informationelle Ökosysteme und ihr Beitrag zur Öffnung von Bildung In: Synergie : Fachmagazin für Digitalisierung in der Lehre, Jg. 1 (2016), Heft 2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5" name="Shape 12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840" y="4659840"/>
            <a:ext cx="1798200" cy="35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Shape 12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55720" y="1707480"/>
            <a:ext cx="6751080" cy="29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Bild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611900" y="490356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Shape 1302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Shape 1303"/>
          <p:cNvSpPr/>
          <p:nvPr/>
        </p:nvSpPr>
        <p:spPr>
          <a:xfrm>
            <a:off x="1947960" y="1763640"/>
            <a:ext cx="2725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4" name="Shape 13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5" name="Shape 1305"/>
          <p:cNvSpPr/>
          <p:nvPr/>
        </p:nvSpPr>
        <p:spPr>
          <a:xfrm>
            <a:off x="309968" y="435708"/>
            <a:ext cx="914364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strike="noStrike" dirty="0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Aufgabe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6" name="Shape 13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840" y="4659840"/>
            <a:ext cx="1798200" cy="359280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Shape 1307"/>
          <p:cNvSpPr/>
          <p:nvPr/>
        </p:nvSpPr>
        <p:spPr>
          <a:xfrm>
            <a:off x="4383720" y="2175480"/>
            <a:ext cx="1052280" cy="1052280"/>
          </a:xfrm>
          <a:prstGeom prst="ellipse">
            <a:avLst/>
          </a:prstGeom>
          <a:solidFill>
            <a:srgbClr val="A3C13C"/>
          </a:solidFill>
          <a:ln w="381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0160" dir="5400000">
              <a:srgbClr val="000000">
                <a:alpha val="37647"/>
              </a:srgbClr>
            </a:outerShdw>
          </a:effectLst>
        </p:spPr>
        <p:txBody>
          <a:bodyPr spcFirstLastPara="1" wrap="square" lIns="15100" tIns="15100" rIns="15100" bIns="151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Wer darf Qualität bewerten?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8" name="Shape 1308"/>
          <p:cNvSpPr/>
          <p:nvPr/>
        </p:nvSpPr>
        <p:spPr>
          <a:xfrm rot="-5400000">
            <a:off x="4798440" y="1792800"/>
            <a:ext cx="222840" cy="357480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C0504D"/>
          </a:solidFill>
          <a:ln>
            <a:noFill/>
          </a:ln>
          <a:effectLst>
            <a:outerShdw dist="2016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Shape 1309"/>
          <p:cNvSpPr/>
          <p:nvPr/>
        </p:nvSpPr>
        <p:spPr>
          <a:xfrm>
            <a:off x="4383720" y="702000"/>
            <a:ext cx="1052280" cy="1052280"/>
          </a:xfrm>
          <a:prstGeom prst="ellipse">
            <a:avLst/>
          </a:prstGeom>
          <a:solidFill>
            <a:srgbClr val="C0504D"/>
          </a:solidFill>
          <a:ln w="381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016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Shape 1310"/>
          <p:cNvSpPr/>
          <p:nvPr/>
        </p:nvSpPr>
        <p:spPr>
          <a:xfrm rot="-1800000">
            <a:off x="5430960" y="2157480"/>
            <a:ext cx="222840" cy="357480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BF6F4F"/>
          </a:solidFill>
          <a:ln>
            <a:noFill/>
          </a:ln>
          <a:effectLst>
            <a:outerShdw dist="2016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Shape 1311"/>
          <p:cNvSpPr/>
          <p:nvPr/>
        </p:nvSpPr>
        <p:spPr>
          <a:xfrm>
            <a:off x="5659920" y="1438560"/>
            <a:ext cx="1052280" cy="1052280"/>
          </a:xfrm>
          <a:prstGeom prst="ellipse">
            <a:avLst/>
          </a:prstGeom>
          <a:solidFill>
            <a:srgbClr val="BF6F4F"/>
          </a:solidFill>
          <a:ln w="381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016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Shape 1312"/>
          <p:cNvSpPr/>
          <p:nvPr/>
        </p:nvSpPr>
        <p:spPr>
          <a:xfrm rot="1800000">
            <a:off x="5431320" y="2887920"/>
            <a:ext cx="222840" cy="357480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BE8D52"/>
          </a:solidFill>
          <a:ln>
            <a:noFill/>
          </a:ln>
          <a:effectLst>
            <a:outerShdw dist="2016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Shape 1313"/>
          <p:cNvSpPr/>
          <p:nvPr/>
        </p:nvSpPr>
        <p:spPr>
          <a:xfrm>
            <a:off x="5659920" y="2912400"/>
            <a:ext cx="1052280" cy="1052280"/>
          </a:xfrm>
          <a:prstGeom prst="ellipse">
            <a:avLst/>
          </a:prstGeom>
          <a:solidFill>
            <a:srgbClr val="BE8D52"/>
          </a:solidFill>
          <a:ln w="381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016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Shape 1314"/>
          <p:cNvSpPr/>
          <p:nvPr/>
        </p:nvSpPr>
        <p:spPr>
          <a:xfrm rot="5400000">
            <a:off x="4798800" y="3253680"/>
            <a:ext cx="222840" cy="357480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BDA954"/>
          </a:solidFill>
          <a:ln>
            <a:noFill/>
          </a:ln>
          <a:effectLst>
            <a:outerShdw dist="2016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Shape 1315"/>
          <p:cNvSpPr/>
          <p:nvPr/>
        </p:nvSpPr>
        <p:spPr>
          <a:xfrm>
            <a:off x="4383720" y="3649320"/>
            <a:ext cx="1052280" cy="1052280"/>
          </a:xfrm>
          <a:prstGeom prst="ellipse">
            <a:avLst/>
          </a:prstGeom>
          <a:solidFill>
            <a:srgbClr val="BDA954"/>
          </a:solidFill>
          <a:ln w="381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016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Shape 1316"/>
          <p:cNvSpPr/>
          <p:nvPr/>
        </p:nvSpPr>
        <p:spPr>
          <a:xfrm rot="9000000">
            <a:off x="4166280" y="2888280"/>
            <a:ext cx="222840" cy="357480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B5BC57"/>
          </a:solidFill>
          <a:ln>
            <a:noFill/>
          </a:ln>
          <a:effectLst>
            <a:outerShdw dist="2016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Shape 1317"/>
          <p:cNvSpPr/>
          <p:nvPr/>
        </p:nvSpPr>
        <p:spPr>
          <a:xfrm>
            <a:off x="3107520" y="2912400"/>
            <a:ext cx="1052280" cy="1052280"/>
          </a:xfrm>
          <a:prstGeom prst="ellipse">
            <a:avLst/>
          </a:prstGeom>
          <a:solidFill>
            <a:srgbClr val="B5BC57"/>
          </a:solidFill>
          <a:ln w="381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016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Shape 1318"/>
          <p:cNvSpPr/>
          <p:nvPr/>
        </p:nvSpPr>
        <p:spPr>
          <a:xfrm rot="-9000000">
            <a:off x="4165920" y="2157840"/>
            <a:ext cx="222840" cy="357480"/>
          </a:xfrm>
          <a:prstGeom prst="rightArrow">
            <a:avLst>
              <a:gd name="adj1" fmla="val 60000"/>
              <a:gd name="adj2" fmla="val 50000"/>
            </a:avLst>
          </a:prstGeom>
          <a:solidFill>
            <a:srgbClr val="9BBB59"/>
          </a:solidFill>
          <a:ln>
            <a:noFill/>
          </a:ln>
          <a:effectLst>
            <a:outerShdw dist="2016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Shape 1319"/>
          <p:cNvSpPr/>
          <p:nvPr/>
        </p:nvSpPr>
        <p:spPr>
          <a:xfrm>
            <a:off x="3107520" y="1438560"/>
            <a:ext cx="1052280" cy="1052280"/>
          </a:xfrm>
          <a:prstGeom prst="ellipse">
            <a:avLst/>
          </a:prstGeom>
          <a:solidFill>
            <a:srgbClr val="9BBB59"/>
          </a:solidFill>
          <a:ln w="381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dist="20160" dir="540000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Bild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1611900" y="490356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6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6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6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6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6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Shape 1302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Shape 1303"/>
          <p:cNvSpPr/>
          <p:nvPr/>
        </p:nvSpPr>
        <p:spPr>
          <a:xfrm>
            <a:off x="1947960" y="1763640"/>
            <a:ext cx="2725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4" name="Shape 13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5" name="Shape 1305"/>
          <p:cNvSpPr/>
          <p:nvPr/>
        </p:nvSpPr>
        <p:spPr>
          <a:xfrm>
            <a:off x="285840" y="446040"/>
            <a:ext cx="914364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strike="noStrike" dirty="0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Aufgabe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6" name="Shape 13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840" y="4659840"/>
            <a:ext cx="1798200" cy="35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Bild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6"/>
          <a:srcRect l="20818" r="22758"/>
          <a:stretch/>
        </p:blipFill>
        <p:spPr>
          <a:xfrm>
            <a:off x="3015426" y="146583"/>
            <a:ext cx="3339198" cy="4438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feld 22"/>
          <p:cNvSpPr txBox="1"/>
          <p:nvPr/>
        </p:nvSpPr>
        <p:spPr>
          <a:xfrm>
            <a:off x="1611900" y="490356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165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Shape 1325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Shape 1326"/>
          <p:cNvSpPr/>
          <p:nvPr/>
        </p:nvSpPr>
        <p:spPr>
          <a:xfrm>
            <a:off x="1947960" y="1763640"/>
            <a:ext cx="2725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7" name="Shape 13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8" name="Shape 1328"/>
          <p:cNvSpPr/>
          <p:nvPr/>
        </p:nvSpPr>
        <p:spPr>
          <a:xfrm>
            <a:off x="0" y="1735200"/>
            <a:ext cx="914364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strike="noStrike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Qualität offener Bildungsmaterialien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9" name="Shape 1329"/>
          <p:cNvSpPr/>
          <p:nvPr/>
        </p:nvSpPr>
        <p:spPr>
          <a:xfrm>
            <a:off x="5603760" y="2465280"/>
            <a:ext cx="3238200" cy="2036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„Materialien, die in dezentralen Strukturen entwickelt und im Prinzip von jedermann verändert werden können, sind nicht generell qualitativ minderwertiger oder die Qualität lasse sich nicht dauerhaft erhalten.“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0" name="Shape 1330"/>
          <p:cNvSpPr/>
          <p:nvPr/>
        </p:nvSpPr>
        <p:spPr>
          <a:xfrm>
            <a:off x="0" y="-31680"/>
            <a:ext cx="9143640" cy="35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 b="0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Drei Mythen über Open Educational Resources von Til Kreutzer  ist lizenziert unter einer Creative Commons Namensnennung-Keine Bearbeitung Lizenz 2.0 Germany.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1" name="Shape 13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840" y="4659840"/>
            <a:ext cx="1798200" cy="35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611900" y="490356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6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6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6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6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6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Shape 1337"/>
          <p:cNvSpPr/>
          <p:nvPr/>
        </p:nvSpPr>
        <p:spPr>
          <a:xfrm>
            <a:off x="2634840" y="1038240"/>
            <a:ext cx="521712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100" b="0" strike="noStrike">
                <a:solidFill>
                  <a:srgbClr val="A3C13C"/>
                </a:solidFill>
                <a:latin typeface="Arial"/>
                <a:ea typeface="Arial"/>
                <a:cs typeface="Arial"/>
                <a:sym typeface="Arial"/>
              </a:rPr>
              <a:t>Sterne als Qualitätsbewertung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8" name="Shape 13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960" y="439920"/>
            <a:ext cx="1047240" cy="928080"/>
          </a:xfrm>
          <a:prstGeom prst="rect">
            <a:avLst/>
          </a:prstGeom>
          <a:noFill/>
          <a:ln w="889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  <a:effectLst>
            <a:outerShdw>
              <a:srgbClr val="000000">
                <a:alpha val="20000"/>
              </a:srgbClr>
            </a:outerShdw>
          </a:effectLst>
        </p:spPr>
      </p:pic>
      <p:pic>
        <p:nvPicPr>
          <p:cNvPr id="1339" name="Shape 13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5040" y="4900680"/>
            <a:ext cx="487800" cy="168840"/>
          </a:xfrm>
          <a:prstGeom prst="rect">
            <a:avLst/>
          </a:prstGeom>
          <a:noFill/>
          <a:ln>
            <a:noFill/>
          </a:ln>
        </p:spPr>
      </p:pic>
      <p:sp>
        <p:nvSpPr>
          <p:cNvPr id="1340" name="Shape 1340"/>
          <p:cNvSpPr/>
          <p:nvPr/>
        </p:nvSpPr>
        <p:spPr>
          <a:xfrm>
            <a:off x="6572160" y="4317120"/>
            <a:ext cx="798840" cy="407160"/>
          </a:xfrm>
          <a:prstGeom prst="ellipse">
            <a:avLst/>
          </a:prstGeom>
          <a:noFill/>
          <a:ln w="255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Shape 1341"/>
          <p:cNvSpPr/>
          <p:nvPr/>
        </p:nvSpPr>
        <p:spPr>
          <a:xfrm>
            <a:off x="6035760" y="4753440"/>
            <a:ext cx="181584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68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Quelle: </a:t>
            </a:r>
            <a:r>
              <a:rPr lang="de-DE" sz="680" b="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informatikstandards.de</a:t>
            </a:r>
            <a:r>
              <a:rPr lang="de-DE" sz="68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Screenshot vom 04.05.2017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2" name="Shape 13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35760" y="3595680"/>
            <a:ext cx="1708560" cy="1157400"/>
          </a:xfrm>
          <a:prstGeom prst="rect">
            <a:avLst/>
          </a:prstGeom>
          <a:noFill/>
          <a:ln w="25550" cap="flat" cmpd="sng">
            <a:solidFill>
              <a:srgbClr val="DFE4F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43" name="Shape 13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19000" y="1650600"/>
            <a:ext cx="3331080" cy="1791000"/>
          </a:xfrm>
          <a:prstGeom prst="rect">
            <a:avLst/>
          </a:prstGeom>
          <a:noFill/>
          <a:ln w="19075" cap="flat" cmpd="sng">
            <a:solidFill>
              <a:srgbClr val="DFE4F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344" name="Shape 1344"/>
          <p:cNvCxnSpPr/>
          <p:nvPr/>
        </p:nvCxnSpPr>
        <p:spPr>
          <a:xfrm>
            <a:off x="4419000" y="3441600"/>
            <a:ext cx="2030400" cy="1283040"/>
          </a:xfrm>
          <a:prstGeom prst="straightConnector1">
            <a:avLst/>
          </a:prstGeom>
          <a:noFill/>
          <a:ln w="19075" cap="flat" cmpd="sng">
            <a:solidFill>
              <a:srgbClr val="DFE4F2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345" name="Shape 1345"/>
          <p:cNvCxnSpPr/>
          <p:nvPr/>
        </p:nvCxnSpPr>
        <p:spPr>
          <a:xfrm flipH="1">
            <a:off x="7639200" y="3441600"/>
            <a:ext cx="111240" cy="1236600"/>
          </a:xfrm>
          <a:prstGeom prst="straightConnector1">
            <a:avLst/>
          </a:prstGeom>
          <a:noFill/>
          <a:ln w="19075" cap="flat" cmpd="sng">
            <a:solidFill>
              <a:srgbClr val="DFE4F2"/>
            </a:solidFill>
            <a:prstDash val="dashDot"/>
            <a:round/>
            <a:headEnd type="none" w="sm" len="sm"/>
            <a:tailEnd type="none" w="sm" len="sm"/>
          </a:ln>
        </p:spPr>
      </p:cxnSp>
      <p:sp>
        <p:nvSpPr>
          <p:cNvPr id="1346" name="Shape 1346"/>
          <p:cNvSpPr/>
          <p:nvPr/>
        </p:nvSpPr>
        <p:spPr>
          <a:xfrm>
            <a:off x="6920280" y="2308320"/>
            <a:ext cx="851040" cy="475560"/>
          </a:xfrm>
          <a:prstGeom prst="ellipse">
            <a:avLst/>
          </a:prstGeom>
          <a:noFill/>
          <a:ln w="255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Shape 1347"/>
          <p:cNvSpPr/>
          <p:nvPr/>
        </p:nvSpPr>
        <p:spPr>
          <a:xfrm>
            <a:off x="6769440" y="1790280"/>
            <a:ext cx="955080" cy="342000"/>
          </a:xfrm>
          <a:prstGeom prst="ellipse">
            <a:avLst/>
          </a:prstGeom>
          <a:noFill/>
          <a:ln w="255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Shape 1348"/>
          <p:cNvSpPr/>
          <p:nvPr/>
        </p:nvSpPr>
        <p:spPr>
          <a:xfrm>
            <a:off x="1715760" y="4854960"/>
            <a:ext cx="4246560" cy="25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50" tIns="38150" rIns="38150" bIns="38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6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cc by </a:t>
            </a:r>
            <a:r>
              <a:rPr lang="de-DE" sz="6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</a:t>
            </a:r>
            <a:r>
              <a:rPr lang="de-DE" sz="6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OER-Einsatz in der Schule – Eine Frage der Qualität vom Projekt „MINT-L-OER-amt“ der RWTH Aachen bearbeitet von Petra </a:t>
            </a:r>
            <a:r>
              <a:rPr lang="de-DE" sz="6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Danielczyk</a:t>
            </a:r>
            <a:r>
              <a:rPr lang="de-DE" sz="6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für MainstreamingOER </a:t>
            </a:r>
            <a:r>
              <a:rPr lang="de-DE" sz="600" b="0" u="sng" strike="noStrik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creativecommons.org/licenses/by-sa/4.0/legalcode.de</a:t>
            </a:r>
            <a:r>
              <a:rPr lang="de-DE" sz="6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9" name="Shape 134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26320" y="1523880"/>
            <a:ext cx="2126160" cy="3187440"/>
          </a:xfrm>
          <a:prstGeom prst="rect">
            <a:avLst/>
          </a:prstGeom>
          <a:noFill/>
          <a:ln>
            <a:noFill/>
          </a:ln>
        </p:spPr>
      </p:pic>
      <p:sp>
        <p:nvSpPr>
          <p:cNvPr id="1350" name="Shape 1350"/>
          <p:cNvSpPr/>
          <p:nvPr/>
        </p:nvSpPr>
        <p:spPr>
          <a:xfrm>
            <a:off x="1981080" y="3356280"/>
            <a:ext cx="653400" cy="478440"/>
          </a:xfrm>
          <a:prstGeom prst="ellipse">
            <a:avLst/>
          </a:prstGeom>
          <a:noFill/>
          <a:ln w="255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Bild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343" y="38689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1313762" y="126412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8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8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8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8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8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Shape 1356"/>
          <p:cNvSpPr/>
          <p:nvPr/>
        </p:nvSpPr>
        <p:spPr>
          <a:xfrm>
            <a:off x="2634840" y="1038240"/>
            <a:ext cx="521712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100" b="0" strike="noStrike">
                <a:solidFill>
                  <a:srgbClr val="A3C13C"/>
                </a:solidFill>
                <a:latin typeface="Arial"/>
                <a:ea typeface="Arial"/>
                <a:cs typeface="Arial"/>
                <a:sym typeface="Arial"/>
              </a:rPr>
              <a:t>„Gefällt mir“ als Qualitätsbewertung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7" name="Shape 13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960" y="439920"/>
            <a:ext cx="1047240" cy="928080"/>
          </a:xfrm>
          <a:prstGeom prst="rect">
            <a:avLst/>
          </a:prstGeom>
          <a:noFill/>
          <a:ln w="889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  <a:effectLst>
            <a:outerShdw>
              <a:srgbClr val="000000">
                <a:alpha val="20000"/>
              </a:srgbClr>
            </a:outerShdw>
          </a:effectLst>
        </p:spPr>
      </p:pic>
      <p:pic>
        <p:nvPicPr>
          <p:cNvPr id="1358" name="Shape 13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5040" y="4900680"/>
            <a:ext cx="487800" cy="168840"/>
          </a:xfrm>
          <a:prstGeom prst="rect">
            <a:avLst/>
          </a:prstGeom>
          <a:noFill/>
          <a:ln>
            <a:noFill/>
          </a:ln>
        </p:spPr>
      </p:pic>
      <p:sp>
        <p:nvSpPr>
          <p:cNvPr id="1359" name="Shape 1359"/>
          <p:cNvSpPr/>
          <p:nvPr/>
        </p:nvSpPr>
        <p:spPr>
          <a:xfrm>
            <a:off x="1715760" y="4854960"/>
            <a:ext cx="6284880" cy="25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50" tIns="38150" rIns="38150" bIns="38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6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cc by sa OER-Einsatz in der Schule – Eine Frage der Qualität vom Projekt „MINT-L-OER-amt“ der RWTH Aachen bearbeitet von Petra Danielczyk für MainstreamingOER </a:t>
            </a:r>
            <a:r>
              <a:rPr lang="de-DE" sz="600" b="0" u="sng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creativecommons.org/licenses/by-sa/4.0/legalcode.de</a:t>
            </a:r>
            <a:r>
              <a:rPr lang="de-DE" sz="6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0" name="Shape 136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22360" y="1753920"/>
            <a:ext cx="1632240" cy="1256760"/>
          </a:xfrm>
          <a:prstGeom prst="rect">
            <a:avLst/>
          </a:prstGeom>
          <a:noFill/>
          <a:ln w="25550" cap="flat" cmpd="sng">
            <a:solidFill>
              <a:srgbClr val="DFE4F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61" name="Shape 1361"/>
          <p:cNvSpPr/>
          <p:nvPr/>
        </p:nvSpPr>
        <p:spPr>
          <a:xfrm>
            <a:off x="1941480" y="2005560"/>
            <a:ext cx="757080" cy="399600"/>
          </a:xfrm>
          <a:prstGeom prst="ellipse">
            <a:avLst/>
          </a:prstGeom>
          <a:noFill/>
          <a:ln w="255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Shape 1362"/>
          <p:cNvSpPr/>
          <p:nvPr/>
        </p:nvSpPr>
        <p:spPr>
          <a:xfrm>
            <a:off x="1422360" y="3014280"/>
            <a:ext cx="166752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68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Quelle: </a:t>
            </a:r>
            <a:r>
              <a:rPr lang="de-DE" sz="680" b="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teachingchannel.org</a:t>
            </a:r>
            <a:r>
              <a:rPr lang="de-DE" sz="68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Screenshot vom 02.05.2017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3" name="Shape 136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20200" y="3406320"/>
            <a:ext cx="2019600" cy="972360"/>
          </a:xfrm>
          <a:prstGeom prst="rect">
            <a:avLst/>
          </a:prstGeom>
          <a:noFill/>
          <a:ln w="25550" cap="flat" cmpd="sng">
            <a:solidFill>
              <a:srgbClr val="DFE4F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364" name="Shape 1364"/>
          <p:cNvCxnSpPr/>
          <p:nvPr/>
        </p:nvCxnSpPr>
        <p:spPr>
          <a:xfrm>
            <a:off x="2284200" y="2205360"/>
            <a:ext cx="35640" cy="1190160"/>
          </a:xfrm>
          <a:prstGeom prst="straightConnector1">
            <a:avLst/>
          </a:prstGeom>
          <a:noFill/>
          <a:ln w="19075" cap="flat" cmpd="sng">
            <a:solidFill>
              <a:srgbClr val="DFE4F2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365" name="Shape 1365"/>
          <p:cNvCxnSpPr/>
          <p:nvPr/>
        </p:nvCxnSpPr>
        <p:spPr>
          <a:xfrm>
            <a:off x="2646360" y="2235600"/>
            <a:ext cx="1693440" cy="1170720"/>
          </a:xfrm>
          <a:prstGeom prst="straightConnector1">
            <a:avLst/>
          </a:prstGeom>
          <a:noFill/>
          <a:ln w="19075" cap="flat" cmpd="sng">
            <a:solidFill>
              <a:srgbClr val="DFE4F2"/>
            </a:solidFill>
            <a:prstDash val="dashDot"/>
            <a:round/>
            <a:headEnd type="none" w="sm" len="sm"/>
            <a:tailEnd type="none" w="sm" len="sm"/>
          </a:ln>
        </p:spPr>
      </p:cxnSp>
      <p:pic>
        <p:nvPicPr>
          <p:cNvPr id="1366" name="Shape 136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649840" y="2919960"/>
            <a:ext cx="1746000" cy="1372680"/>
          </a:xfrm>
          <a:prstGeom prst="rect">
            <a:avLst/>
          </a:prstGeom>
          <a:noFill/>
          <a:ln w="25550" cap="flat" cmpd="sng">
            <a:solidFill>
              <a:srgbClr val="DFE4F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67" name="Shape 1367"/>
          <p:cNvSpPr/>
          <p:nvPr/>
        </p:nvSpPr>
        <p:spPr>
          <a:xfrm>
            <a:off x="6360840" y="3606480"/>
            <a:ext cx="794160" cy="389160"/>
          </a:xfrm>
          <a:prstGeom prst="ellipse">
            <a:avLst/>
          </a:prstGeom>
          <a:noFill/>
          <a:ln w="255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Shape 1368"/>
          <p:cNvSpPr/>
          <p:nvPr/>
        </p:nvSpPr>
        <p:spPr>
          <a:xfrm>
            <a:off x="5649840" y="4293000"/>
            <a:ext cx="1817640" cy="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68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Quelle: </a:t>
            </a:r>
            <a:r>
              <a:rPr lang="de-DE" sz="680" b="0" u="sng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oercommons.org</a:t>
            </a:r>
            <a:r>
              <a:rPr lang="de-DE" sz="68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Screenshot vom 02.05.2017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9" name="Shape 136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480920" y="1753920"/>
            <a:ext cx="2272320" cy="900720"/>
          </a:xfrm>
          <a:prstGeom prst="rect">
            <a:avLst/>
          </a:prstGeom>
          <a:noFill/>
          <a:ln w="25550" cap="flat" cmpd="sng">
            <a:solidFill>
              <a:srgbClr val="DFE4F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370" name="Shape 1370"/>
          <p:cNvCxnSpPr/>
          <p:nvPr/>
        </p:nvCxnSpPr>
        <p:spPr>
          <a:xfrm>
            <a:off x="4480560" y="2670480"/>
            <a:ext cx="2147760" cy="1137240"/>
          </a:xfrm>
          <a:prstGeom prst="straightConnector1">
            <a:avLst/>
          </a:prstGeom>
          <a:noFill/>
          <a:ln w="19075" cap="flat" cmpd="sng">
            <a:solidFill>
              <a:srgbClr val="DFE4F2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371" name="Shape 1371"/>
          <p:cNvCxnSpPr/>
          <p:nvPr/>
        </p:nvCxnSpPr>
        <p:spPr>
          <a:xfrm>
            <a:off x="6753600" y="2670480"/>
            <a:ext cx="208440" cy="1137240"/>
          </a:xfrm>
          <a:prstGeom prst="straightConnector1">
            <a:avLst/>
          </a:prstGeom>
          <a:noFill/>
          <a:ln w="19075" cap="flat" cmpd="sng">
            <a:solidFill>
              <a:srgbClr val="DFE4F2"/>
            </a:solidFill>
            <a:prstDash val="dashDot"/>
            <a:round/>
            <a:headEnd type="none" w="sm" len="sm"/>
            <a:tailEnd type="none" w="sm" len="sm"/>
          </a:ln>
        </p:spPr>
      </p:cxnSp>
      <p:pic>
        <p:nvPicPr>
          <p:cNvPr id="18" name="Bild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0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1491000" y="66493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5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5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5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5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5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Shape 3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Shape 336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7" name="Shape 337"/>
          <p:cNvCxnSpPr/>
          <p:nvPr/>
        </p:nvCxnSpPr>
        <p:spPr>
          <a:xfrm>
            <a:off x="1908000" y="4903560"/>
            <a:ext cx="360" cy="12564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8" name="Shape 338"/>
          <p:cNvCxnSpPr/>
          <p:nvPr/>
        </p:nvCxnSpPr>
        <p:spPr>
          <a:xfrm>
            <a:off x="2657160" y="4903560"/>
            <a:ext cx="360" cy="12564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9" name="Shape 339"/>
          <p:cNvSpPr/>
          <p:nvPr/>
        </p:nvSpPr>
        <p:spPr>
          <a:xfrm>
            <a:off x="1947960" y="1763640"/>
            <a:ext cx="2725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Shape 340"/>
          <p:cNvSpPr/>
          <p:nvPr/>
        </p:nvSpPr>
        <p:spPr>
          <a:xfrm>
            <a:off x="2100240" y="1916280"/>
            <a:ext cx="2725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Shape 341"/>
          <p:cNvSpPr/>
          <p:nvPr/>
        </p:nvSpPr>
        <p:spPr>
          <a:xfrm>
            <a:off x="2743200" y="2489040"/>
            <a:ext cx="2725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Shape 342"/>
          <p:cNvSpPr/>
          <p:nvPr/>
        </p:nvSpPr>
        <p:spPr>
          <a:xfrm>
            <a:off x="2895480" y="2641680"/>
            <a:ext cx="2725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Shape 343"/>
          <p:cNvSpPr/>
          <p:nvPr/>
        </p:nvSpPr>
        <p:spPr>
          <a:xfrm>
            <a:off x="3564000" y="3135240"/>
            <a:ext cx="2743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Shape 344"/>
          <p:cNvSpPr/>
          <p:nvPr/>
        </p:nvSpPr>
        <p:spPr>
          <a:xfrm>
            <a:off x="3716280" y="3287880"/>
            <a:ext cx="2743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Shape 345"/>
          <p:cNvSpPr/>
          <p:nvPr/>
        </p:nvSpPr>
        <p:spPr>
          <a:xfrm>
            <a:off x="4384800" y="3813120"/>
            <a:ext cx="2743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Shape 346"/>
          <p:cNvSpPr/>
          <p:nvPr/>
        </p:nvSpPr>
        <p:spPr>
          <a:xfrm>
            <a:off x="4537080" y="3965400"/>
            <a:ext cx="274320" cy="39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7" name="Shape 3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760" y="210600"/>
            <a:ext cx="1047240" cy="928080"/>
          </a:xfrm>
          <a:prstGeom prst="rect">
            <a:avLst/>
          </a:prstGeom>
          <a:noFill/>
          <a:ln w="889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  <a:effectLst>
            <a:outerShdw>
              <a:srgbClr val="000000">
                <a:alpha val="20000"/>
              </a:srgbClr>
            </a:outerShdw>
          </a:effectLst>
        </p:spPr>
      </p:pic>
      <p:sp>
        <p:nvSpPr>
          <p:cNvPr id="348" name="Shape 348"/>
          <p:cNvSpPr/>
          <p:nvPr/>
        </p:nvSpPr>
        <p:spPr>
          <a:xfrm>
            <a:off x="1532520" y="617400"/>
            <a:ext cx="394596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100" b="0" i="0" u="none" strike="noStrike" cap="none">
                <a:solidFill>
                  <a:srgbClr val="A3C13C"/>
                </a:solidFill>
                <a:latin typeface="Arial"/>
                <a:ea typeface="Arial"/>
                <a:cs typeface="Arial"/>
                <a:sym typeface="Arial"/>
              </a:rPr>
              <a:t>Fahrplan für heute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" name="Shape 3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5660" y="4607100"/>
            <a:ext cx="1798560" cy="35928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50" name="Shape 350"/>
          <p:cNvGraphicFramePr/>
          <p:nvPr/>
        </p:nvGraphicFramePr>
        <p:xfrm>
          <a:off x="1464840" y="1312920"/>
          <a:ext cx="7143475" cy="2394350"/>
        </p:xfrm>
        <a:graphic>
          <a:graphicData uri="http://schemas.openxmlformats.org/drawingml/2006/table">
            <a:tbl>
              <a:tblPr>
                <a:noFill/>
                <a:tableStyleId>{CC0A0753-DBFD-42D8-8768-13E327CEFE59}</a:tableStyleId>
              </a:tblPr>
              <a:tblGrid>
                <a:gridCol w="4762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67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788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800" b="1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Ankommen, Kennenlernen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88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Die Idee hinter OER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88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Qualität von Bildungsmaterialien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88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Was bedeutet Qualität im OER-Kontext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D8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915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de-DE" sz="1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Feedback und Abschluss</a:t>
                      </a:r>
                      <a:endParaRPr sz="1800" b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4F81B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CF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8" name="Bild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1611900" y="490356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7" name="Shape 13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92520" y="1530000"/>
            <a:ext cx="3174480" cy="3190320"/>
          </a:xfrm>
          <a:prstGeom prst="rect">
            <a:avLst/>
          </a:prstGeom>
          <a:noFill/>
          <a:ln w="25550" cap="flat" cmpd="sng">
            <a:solidFill>
              <a:srgbClr val="DFE4F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78" name="Shape 13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9240" y="2017080"/>
            <a:ext cx="2486880" cy="1871280"/>
          </a:xfrm>
          <a:prstGeom prst="rect">
            <a:avLst/>
          </a:prstGeom>
          <a:noFill/>
          <a:ln w="25550" cap="flat" cmpd="sng">
            <a:solidFill>
              <a:srgbClr val="DFE4F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79" name="Shape 1379"/>
          <p:cNvSpPr/>
          <p:nvPr/>
        </p:nvSpPr>
        <p:spPr>
          <a:xfrm>
            <a:off x="3598920" y="4127760"/>
            <a:ext cx="957960" cy="5950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FE4F2"/>
          </a:solidFill>
          <a:ln w="25550" cap="flat" cmpd="sng">
            <a:solidFill>
              <a:srgbClr val="A4A8B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0" name="Shape 13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97240" y="4130280"/>
            <a:ext cx="1166040" cy="590040"/>
          </a:xfrm>
          <a:prstGeom prst="rect">
            <a:avLst/>
          </a:prstGeom>
          <a:noFill/>
          <a:ln w="25550" cap="flat" cmpd="sng">
            <a:solidFill>
              <a:srgbClr val="DFE4F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381" name="Shape 1381"/>
          <p:cNvCxnSpPr/>
          <p:nvPr/>
        </p:nvCxnSpPr>
        <p:spPr>
          <a:xfrm flipH="1">
            <a:off x="2397240" y="3714840"/>
            <a:ext cx="747000" cy="392400"/>
          </a:xfrm>
          <a:prstGeom prst="straightConnector1">
            <a:avLst/>
          </a:prstGeom>
          <a:noFill/>
          <a:ln w="19075" cap="flat" cmpd="sng">
            <a:solidFill>
              <a:srgbClr val="DFE4F2"/>
            </a:solidFill>
            <a:prstDash val="dashDot"/>
            <a:round/>
            <a:headEnd type="none" w="sm" len="sm"/>
            <a:tailEnd type="none" w="sm" len="sm"/>
          </a:ln>
        </p:spPr>
      </p:cxnSp>
      <p:cxnSp>
        <p:nvCxnSpPr>
          <p:cNvPr id="1382" name="Shape 1382"/>
          <p:cNvCxnSpPr/>
          <p:nvPr/>
        </p:nvCxnSpPr>
        <p:spPr>
          <a:xfrm>
            <a:off x="3506400" y="3763800"/>
            <a:ext cx="66240" cy="361080"/>
          </a:xfrm>
          <a:prstGeom prst="straightConnector1">
            <a:avLst/>
          </a:prstGeom>
          <a:noFill/>
          <a:ln w="19075" cap="flat" cmpd="sng">
            <a:solidFill>
              <a:srgbClr val="DFE4F2"/>
            </a:solidFill>
            <a:prstDash val="dashDot"/>
            <a:round/>
            <a:headEnd type="none" w="sm" len="sm"/>
            <a:tailEnd type="none" w="sm" len="sm"/>
          </a:ln>
        </p:spPr>
      </p:cxnSp>
      <p:sp>
        <p:nvSpPr>
          <p:cNvPr id="1383" name="Shape 1383"/>
          <p:cNvSpPr/>
          <p:nvPr/>
        </p:nvSpPr>
        <p:spPr>
          <a:xfrm>
            <a:off x="2634840" y="1038240"/>
            <a:ext cx="593316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100" b="0" strike="noStrike">
                <a:solidFill>
                  <a:srgbClr val="A3C13C"/>
                </a:solidFill>
                <a:latin typeface="Arial"/>
                <a:ea typeface="Arial"/>
                <a:cs typeface="Arial"/>
                <a:sym typeface="Arial"/>
              </a:rPr>
              <a:t>OERCommons: Evaluation durch die User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4" name="Shape 138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960" y="439920"/>
            <a:ext cx="1047240" cy="928080"/>
          </a:xfrm>
          <a:prstGeom prst="rect">
            <a:avLst/>
          </a:prstGeom>
          <a:noFill/>
          <a:ln w="889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  <a:effectLst>
            <a:outerShdw>
              <a:srgbClr val="000000">
                <a:alpha val="20000"/>
              </a:srgbClr>
            </a:outerShdw>
          </a:effectLst>
        </p:spPr>
      </p:pic>
      <p:pic>
        <p:nvPicPr>
          <p:cNvPr id="1385" name="Shape 138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75040" y="4900680"/>
            <a:ext cx="487800" cy="168840"/>
          </a:xfrm>
          <a:prstGeom prst="rect">
            <a:avLst/>
          </a:prstGeom>
          <a:noFill/>
          <a:ln>
            <a:noFill/>
          </a:ln>
        </p:spPr>
      </p:pic>
      <p:sp>
        <p:nvSpPr>
          <p:cNvPr id="1386" name="Shape 1386"/>
          <p:cNvSpPr/>
          <p:nvPr/>
        </p:nvSpPr>
        <p:spPr>
          <a:xfrm>
            <a:off x="1715760" y="4854960"/>
            <a:ext cx="6284880" cy="25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50" tIns="38150" rIns="38150" bIns="38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6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cc by sa OER-Einsatz in der Schule – Eine Frage der Qualität vom Projekt „MINT-L-OER-amt“ der RWTH Aachen bearbeitet von Petra Danielczyk für MainstreamingOER </a:t>
            </a:r>
            <a:r>
              <a:rPr lang="de-DE" sz="600" b="0" u="sng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creativecommons.org/licenses/by-sa/4.0/legalcode.de</a:t>
            </a:r>
            <a:r>
              <a:rPr lang="de-DE" sz="6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Bild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0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1524960" y="5274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8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8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8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8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8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Shape 1392"/>
          <p:cNvSpPr txBox="1"/>
          <p:nvPr/>
        </p:nvSpPr>
        <p:spPr>
          <a:xfrm>
            <a:off x="1277640" y="4774680"/>
            <a:ext cx="653868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 strike="noStrik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93" name="Shape 1393"/>
          <p:cNvSpPr/>
          <p:nvPr/>
        </p:nvSpPr>
        <p:spPr>
          <a:xfrm>
            <a:off x="3000240" y="1038240"/>
            <a:ext cx="4851360" cy="63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100" b="0" strike="noStrike">
                <a:solidFill>
                  <a:srgbClr val="A3C13C"/>
                </a:solidFill>
                <a:latin typeface="Arial"/>
                <a:ea typeface="Arial"/>
                <a:cs typeface="Arial"/>
                <a:sym typeface="Arial"/>
              </a:rPr>
              <a:t>Social Tagging als Qualitätsbewertung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4" name="Shape 13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960" y="439920"/>
            <a:ext cx="1047240" cy="928080"/>
          </a:xfrm>
          <a:prstGeom prst="rect">
            <a:avLst/>
          </a:prstGeom>
          <a:noFill/>
          <a:ln w="889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  <a:effectLst>
            <a:outerShdw>
              <a:srgbClr val="000000">
                <a:alpha val="20000"/>
              </a:srgbClr>
            </a:outerShdw>
          </a:effectLst>
        </p:spPr>
      </p:pic>
      <p:sp>
        <p:nvSpPr>
          <p:cNvPr id="1395" name="Shape 1395"/>
          <p:cNvSpPr/>
          <p:nvPr/>
        </p:nvSpPr>
        <p:spPr>
          <a:xfrm>
            <a:off x="1765440" y="4901040"/>
            <a:ext cx="3802320" cy="16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50" tIns="38150" rIns="38150" bIns="38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6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cc by </a:t>
            </a:r>
            <a:r>
              <a:rPr lang="de-DE" sz="6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</a:t>
            </a:r>
            <a:r>
              <a:rPr lang="de-DE" sz="6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4.0  Bettina </a:t>
            </a:r>
            <a:r>
              <a:rPr lang="de-DE" sz="600" b="0" strike="noStrik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Waffner</a:t>
            </a:r>
            <a:r>
              <a:rPr lang="de-DE" sz="6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für MainstreamingOER </a:t>
            </a:r>
            <a:r>
              <a:rPr lang="de-DE" sz="600" b="0" u="sng" strike="noStrike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creativecommons.org/licenses/by-sa/4.0/legalcode.de</a:t>
            </a:r>
            <a:r>
              <a:rPr lang="de-DE" sz="600" b="0" strike="noStrik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6" name="Shape 13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75040" y="4900680"/>
            <a:ext cx="487800" cy="168840"/>
          </a:xfrm>
          <a:prstGeom prst="rect">
            <a:avLst/>
          </a:prstGeom>
          <a:noFill/>
          <a:ln>
            <a:noFill/>
          </a:ln>
        </p:spPr>
      </p:pic>
      <p:sp>
        <p:nvSpPr>
          <p:cNvPr id="1397" name="Shape 1397"/>
          <p:cNvSpPr/>
          <p:nvPr/>
        </p:nvSpPr>
        <p:spPr>
          <a:xfrm>
            <a:off x="1419120" y="1659960"/>
            <a:ext cx="4161960" cy="214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5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Bildungsmaterial wird frei verschlagwortet: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28760" marR="0" lvl="0" indent="-428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•"/>
            </a:pPr>
            <a:r>
              <a:rPr lang="de-DE" sz="135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Gruppentags (“OERMaterialkoffer”)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28760" marR="0" lvl="0" indent="-428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•"/>
            </a:pPr>
            <a:r>
              <a:rPr lang="de-DE" sz="135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Art (z. B. Website, Software, Video)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28760" marR="0" lvl="0" indent="-428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•"/>
            </a:pPr>
            <a:r>
              <a:rPr lang="de-DE" sz="135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Bereich (z. B. Unterricht)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28760" marR="0" lvl="0" indent="-428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•"/>
            </a:pPr>
            <a:r>
              <a:rPr lang="de-DE" sz="135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Didaktischer Zugang (z. B. Projekartbeit, Arbeitsblatt, Experiment)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28760" marR="0" lvl="0" indent="-428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•"/>
            </a:pPr>
            <a:r>
              <a:rPr lang="de-DE" sz="135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Lehrkontext (z. B.  Sek I, Sek II, Gesamtschule)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28760" marR="0" lvl="0" indent="-428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Char char="•"/>
            </a:pPr>
            <a:r>
              <a:rPr lang="de-DE" sz="135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Weitere veranschaulichende Tags 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8" name="Shape 139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323800">
            <a:off x="5218200" y="2223720"/>
            <a:ext cx="2478240" cy="1432440"/>
          </a:xfrm>
          <a:prstGeom prst="rect">
            <a:avLst/>
          </a:prstGeom>
          <a:noFill/>
          <a:ln>
            <a:noFill/>
          </a:ln>
          <a:effectLst>
            <a:outerShdw dist="139498" dir="2700000">
              <a:srgbClr val="333333">
                <a:alpha val="64705"/>
              </a:srgbClr>
            </a:outerShdw>
          </a:effectLst>
        </p:spPr>
      </p:pic>
      <p:pic>
        <p:nvPicPr>
          <p:cNvPr id="9" name="Bild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0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496927" y="108288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4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4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4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4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4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Shape 1404"/>
          <p:cNvSpPr txBox="1"/>
          <p:nvPr/>
        </p:nvSpPr>
        <p:spPr>
          <a:xfrm>
            <a:off x="1277640" y="4774680"/>
            <a:ext cx="653868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30" b="0" strike="noStrike">
                <a:solidFill>
                  <a:srgbClr val="1FA7DA"/>
                </a:solidFill>
                <a:latin typeface="Arial"/>
                <a:ea typeface="Arial"/>
                <a:cs typeface="Arial"/>
                <a:sym typeface="Arial"/>
              </a:rPr>
              <a:t>Dr. Bettina Waffner</a:t>
            </a:r>
            <a:endParaRPr sz="9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30" b="0" strike="noStrike">
                <a:solidFill>
                  <a:srgbClr val="1FA7DA"/>
                </a:solidFill>
                <a:latin typeface="Arial"/>
                <a:ea typeface="Arial"/>
                <a:cs typeface="Arial"/>
                <a:sym typeface="Arial"/>
              </a:rPr>
              <a:t>Learning Lab – Universität Duisburg-Essen</a:t>
            </a:r>
            <a:endParaRPr sz="900" b="0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05" name="Shape 14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960" y="439920"/>
            <a:ext cx="1047240" cy="928080"/>
          </a:xfrm>
          <a:prstGeom prst="rect">
            <a:avLst/>
          </a:prstGeom>
          <a:noFill/>
          <a:ln w="889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  <a:effectLst>
            <a:outerShdw>
              <a:srgbClr val="000000">
                <a:alpha val="20000"/>
              </a:srgbClr>
            </a:outerShdw>
          </a:effectLst>
        </p:spPr>
      </p:pic>
      <p:sp>
        <p:nvSpPr>
          <p:cNvPr id="1406" name="Shape 1406"/>
          <p:cNvSpPr/>
          <p:nvPr/>
        </p:nvSpPr>
        <p:spPr>
          <a:xfrm>
            <a:off x="1500480" y="4930200"/>
            <a:ext cx="3802320" cy="16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50" tIns="38150" rIns="38150" bIns="38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6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cc by sa 4.0  Bettina Waffner für MainstreamingOER </a:t>
            </a:r>
            <a:r>
              <a:rPr lang="de-DE" sz="600" b="0" u="sng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creativecommons.org/licenses/by-sa/4.0/legalcode.de</a:t>
            </a:r>
            <a:r>
              <a:rPr lang="de-DE" sz="6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7" name="Shape 14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75040" y="4900680"/>
            <a:ext cx="487800" cy="168840"/>
          </a:xfrm>
          <a:prstGeom prst="rect">
            <a:avLst/>
          </a:prstGeom>
          <a:noFill/>
          <a:ln>
            <a:noFill/>
          </a:ln>
        </p:spPr>
      </p:pic>
      <p:sp>
        <p:nvSpPr>
          <p:cNvPr id="1408" name="Shape 1408"/>
          <p:cNvSpPr/>
          <p:nvPr/>
        </p:nvSpPr>
        <p:spPr>
          <a:xfrm>
            <a:off x="1419120" y="1659960"/>
            <a:ext cx="4161960" cy="27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09" name="Shape 140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02000" y="1422720"/>
            <a:ext cx="1420200" cy="3237480"/>
          </a:xfrm>
          <a:prstGeom prst="rect">
            <a:avLst/>
          </a:prstGeom>
          <a:noFill/>
          <a:ln>
            <a:noFill/>
          </a:ln>
          <a:effectLst>
            <a:outerShdw dist="139498" dir="2700000">
              <a:srgbClr val="333333">
                <a:alpha val="64705"/>
              </a:srgbClr>
            </a:outerShdw>
          </a:effectLst>
        </p:spPr>
      </p:pic>
      <p:pic>
        <p:nvPicPr>
          <p:cNvPr id="1410" name="Shape 14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38840" y="1492920"/>
            <a:ext cx="1614960" cy="3268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1" name="Shape 14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81080" y="1523520"/>
            <a:ext cx="1591920" cy="33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Shape 14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07800">
            <a:off x="3005640" y="1050120"/>
            <a:ext cx="1114200" cy="3467880"/>
          </a:xfrm>
          <a:prstGeom prst="rect">
            <a:avLst/>
          </a:prstGeom>
          <a:noFill/>
          <a:ln>
            <a:noFill/>
          </a:ln>
          <a:effectLst>
            <a:outerShdw dist="139498" dir="2700000">
              <a:srgbClr val="333333">
                <a:alpha val="64705"/>
              </a:srgbClr>
            </a:outerShdw>
          </a:effectLst>
        </p:spPr>
      </p:pic>
      <p:sp>
        <p:nvSpPr>
          <p:cNvPr id="1413" name="Shape 1413"/>
          <p:cNvSpPr/>
          <p:nvPr/>
        </p:nvSpPr>
        <p:spPr>
          <a:xfrm>
            <a:off x="3619800" y="789120"/>
            <a:ext cx="4598280" cy="57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strike="noStrike">
                <a:solidFill>
                  <a:srgbClr val="A3C13C"/>
                </a:solidFill>
                <a:latin typeface="Arial"/>
                <a:ea typeface="Arial"/>
                <a:cs typeface="Arial"/>
                <a:sym typeface="Arial"/>
              </a:rPr>
              <a:t>Kommentare als Qualitätsbewertung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Bild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-2933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1639200" y="4373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4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4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4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4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4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Shape 1419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0" name="Shape 14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1" name="Shape 1421"/>
          <p:cNvSpPr/>
          <p:nvPr/>
        </p:nvSpPr>
        <p:spPr>
          <a:xfrm>
            <a:off x="72000" y="1296000"/>
            <a:ext cx="914364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strike="noStrike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Ansätze zur Qualitätssicherung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2" name="Shape 14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840" y="4659840"/>
            <a:ext cx="1798200" cy="35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72000" y="2003760"/>
            <a:ext cx="825054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dirty="0">
              <a:solidFill>
                <a:schemeClr val="tx1"/>
              </a:solidFill>
            </a:endParaRPr>
          </a:p>
          <a:p>
            <a:r>
              <a:rPr lang="de-DE" dirty="0">
                <a:solidFill>
                  <a:schemeClr val="tx1"/>
                </a:solidFill>
              </a:rPr>
              <a:t>Mayrberger, K., Zawacki-Richter, O. (2017): Qualität von </a:t>
            </a:r>
            <a:r>
              <a:rPr lang="de-DE" dirty="0" smtClean="0">
                <a:solidFill>
                  <a:schemeClr val="tx1"/>
                </a:solidFill>
              </a:rPr>
              <a:t>OER: Internationale </a:t>
            </a:r>
            <a:r>
              <a:rPr lang="de-DE" dirty="0">
                <a:solidFill>
                  <a:schemeClr val="tx1"/>
                </a:solidFill>
              </a:rPr>
              <a:t>Bestandsaufnahme von Instrumenten zur Qualitätssicherung von Open Educational Resources (OER) – Schritte zu einem deutschen Modell am Beispiel der Hamburg Open Online University Sonderband zum Fachmagazin Synergie. Online verfügbar unter: </a:t>
            </a:r>
            <a:r>
              <a:rPr lang="de-DE" dirty="0">
                <a:solidFill>
                  <a:schemeClr val="tx1"/>
                </a:solidFill>
                <a:hlinkClick r:id="rId6"/>
              </a:rPr>
              <a:t>https://www.synergie.uni-hamburg.de/media/sonderbaende/qualitaet-von-oer-2017.pdf</a:t>
            </a:r>
            <a:r>
              <a:rPr lang="de-DE" dirty="0">
                <a:solidFill>
                  <a:schemeClr val="tx1"/>
                </a:solidFill>
              </a:rPr>
              <a:t> Letzter Zugriff: 14.05.2018 </a:t>
            </a:r>
          </a:p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1611900" y="490356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618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Shape 1419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0" name="Shape 14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1" name="Shape 1421"/>
          <p:cNvSpPr/>
          <p:nvPr/>
        </p:nvSpPr>
        <p:spPr>
          <a:xfrm>
            <a:off x="89585" y="981540"/>
            <a:ext cx="914364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strike="noStrike" dirty="0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Ansätze zur Qualitätssicherung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2" name="Shape 14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840" y="4659840"/>
            <a:ext cx="1798200" cy="3592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/>
          <p:cNvSpPr txBox="1"/>
          <p:nvPr/>
        </p:nvSpPr>
        <p:spPr>
          <a:xfrm>
            <a:off x="844062" y="1802423"/>
            <a:ext cx="67964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Grundlage: Evaluation von „Interactive Multimedia“ (z. B. Reeves &amp; Harmon 1994)</a:t>
            </a:r>
          </a:p>
          <a:p>
            <a:endParaRPr lang="de-DE" dirty="0"/>
          </a:p>
          <a:p>
            <a:r>
              <a:rPr lang="de-DE" dirty="0" smtClean="0"/>
              <a:t>Didaktisches Design und Usability</a:t>
            </a:r>
          </a:p>
          <a:p>
            <a:endParaRPr lang="de-DE" dirty="0"/>
          </a:p>
        </p:txBody>
      </p:sp>
      <p:pic>
        <p:nvPicPr>
          <p:cNvPr id="7" name="Bild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0" y="26680"/>
            <a:ext cx="82505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dirty="0"/>
          </a:p>
          <a:p>
            <a:r>
              <a:rPr lang="de-DE" sz="800" dirty="0">
                <a:solidFill>
                  <a:srgbClr val="BFBFBF"/>
                </a:solidFill>
              </a:rPr>
              <a:t>Mayrberger, K., Zawacki-Richter, O. (2017): Qualität von </a:t>
            </a:r>
            <a:r>
              <a:rPr lang="de-DE" sz="800" dirty="0" smtClean="0">
                <a:solidFill>
                  <a:srgbClr val="BFBFBF"/>
                </a:solidFill>
              </a:rPr>
              <a:t>OER: Internationale </a:t>
            </a:r>
            <a:r>
              <a:rPr lang="de-DE" sz="800" dirty="0">
                <a:solidFill>
                  <a:srgbClr val="BFBFBF"/>
                </a:solidFill>
              </a:rPr>
              <a:t>Bestandsaufnahme von Instrumenten zur Qualitätssicherung von Open Educational Resources (OER) – Schritte zu einem deutschen Modell am Beispiel der Hamburg Open Online University Sonderband zum Fachmagazin Synergie. Online verfügbar unter: </a:t>
            </a:r>
            <a:r>
              <a:rPr lang="de-DE" sz="800" dirty="0">
                <a:solidFill>
                  <a:srgbClr val="BFBFBF"/>
                </a:solidFill>
                <a:hlinkClick r:id="rId6"/>
              </a:rPr>
              <a:t>https://www.synergie.uni-hamburg.de/media/sonderbaende/qualitaet-von-oer-2017.pdf</a:t>
            </a:r>
            <a:r>
              <a:rPr lang="de-DE" sz="800" dirty="0">
                <a:solidFill>
                  <a:srgbClr val="BFBFBF"/>
                </a:solidFill>
              </a:rPr>
              <a:t> Letzter Zugriff: 14.05.2018 </a:t>
            </a:r>
          </a:p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1611900" y="490356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89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Shape 1419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0" name="Shape 14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1" name="Shape 1421"/>
          <p:cNvSpPr/>
          <p:nvPr/>
        </p:nvSpPr>
        <p:spPr>
          <a:xfrm>
            <a:off x="89585" y="981540"/>
            <a:ext cx="914364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strike="noStrike" dirty="0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Ansätze zur Qualitätssicherung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2" name="Shape 14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840" y="4659840"/>
            <a:ext cx="1798200" cy="3592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/>
          <p:cNvSpPr txBox="1"/>
          <p:nvPr/>
        </p:nvSpPr>
        <p:spPr>
          <a:xfrm>
            <a:off x="729762" y="1668366"/>
            <a:ext cx="679645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 Gruppen von Qualitätsmessungsinstrumenten:</a:t>
            </a:r>
          </a:p>
          <a:p>
            <a:endParaRPr lang="de-DE" dirty="0"/>
          </a:p>
          <a:p>
            <a:pPr marL="342900" indent="-342900">
              <a:buAutoNum type="arabicPeriod"/>
            </a:pPr>
            <a:r>
              <a:rPr lang="de-DE" dirty="0" smtClean="0"/>
              <a:t>Kriterienkataloge, Checklisten</a:t>
            </a:r>
          </a:p>
          <a:p>
            <a:pPr marL="342900" indent="-342900">
              <a:buAutoNum type="arabicPeriod"/>
            </a:pPr>
            <a:r>
              <a:rPr lang="de-DE" dirty="0" smtClean="0"/>
              <a:t>Instrumente zur skalierten Bewertung</a:t>
            </a:r>
          </a:p>
          <a:p>
            <a:pPr marL="342900" indent="-342900">
              <a:buAutoNum type="arabicPeriod"/>
            </a:pPr>
            <a:endParaRPr lang="de-DE" dirty="0"/>
          </a:p>
          <a:p>
            <a:endParaRPr lang="de-DE" dirty="0" smtClean="0"/>
          </a:p>
          <a:p>
            <a:endParaRPr lang="de-DE" dirty="0"/>
          </a:p>
        </p:txBody>
      </p:sp>
      <p:pic>
        <p:nvPicPr>
          <p:cNvPr id="7" name="Bild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0" y="26680"/>
            <a:ext cx="82505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dirty="0"/>
          </a:p>
          <a:p>
            <a:r>
              <a:rPr lang="de-DE" sz="800" dirty="0">
                <a:solidFill>
                  <a:srgbClr val="BFBFBF"/>
                </a:solidFill>
              </a:rPr>
              <a:t>Mayrberger, K., Zawacki-Richter, O. (2017): Qualität von </a:t>
            </a:r>
            <a:r>
              <a:rPr lang="de-DE" sz="800" dirty="0" smtClean="0">
                <a:solidFill>
                  <a:srgbClr val="BFBFBF"/>
                </a:solidFill>
              </a:rPr>
              <a:t>OER: Internationale </a:t>
            </a:r>
            <a:r>
              <a:rPr lang="de-DE" sz="800" dirty="0">
                <a:solidFill>
                  <a:srgbClr val="BFBFBF"/>
                </a:solidFill>
              </a:rPr>
              <a:t>Bestandsaufnahme von Instrumenten zur Qualitätssicherung von Open Educational Resources (OER) – Schritte zu einem deutschen Modell am Beispiel der Hamburg Open Online University Sonderband zum Fachmagazin Synergie. Online verfügbar unter: </a:t>
            </a:r>
            <a:r>
              <a:rPr lang="de-DE" sz="800" dirty="0">
                <a:solidFill>
                  <a:srgbClr val="BFBFBF"/>
                </a:solidFill>
                <a:hlinkClick r:id="rId6"/>
              </a:rPr>
              <a:t>https://www.synergie.uni-hamburg.de/media/sonderbaende/qualitaet-von-oer-2017.pdf</a:t>
            </a:r>
            <a:r>
              <a:rPr lang="de-DE" sz="800" dirty="0">
                <a:solidFill>
                  <a:srgbClr val="BFBFBF"/>
                </a:solidFill>
              </a:rPr>
              <a:t> Letzter Zugriff: 14.05.2018 </a:t>
            </a:r>
          </a:p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1611900" y="490356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697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Shape 1419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0" name="Shape 14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2" name="Shape 14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840" y="4659840"/>
            <a:ext cx="1798200" cy="35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8211" y="363697"/>
            <a:ext cx="6652389" cy="4895918"/>
          </a:xfrm>
          <a:prstGeom prst="rect">
            <a:avLst/>
          </a:prstGeom>
        </p:spPr>
      </p:pic>
      <p:sp>
        <p:nvSpPr>
          <p:cNvPr id="1421" name="Shape 1421"/>
          <p:cNvSpPr/>
          <p:nvPr/>
        </p:nvSpPr>
        <p:spPr>
          <a:xfrm>
            <a:off x="360" y="321308"/>
            <a:ext cx="914364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strike="noStrike" dirty="0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Ansätze zur Qualitätssicherung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Bild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0" y="-232780"/>
            <a:ext cx="825054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dirty="0"/>
          </a:p>
          <a:p>
            <a:r>
              <a:rPr lang="de-DE" sz="800" dirty="0">
                <a:solidFill>
                  <a:srgbClr val="BFBFBF"/>
                </a:solidFill>
              </a:rPr>
              <a:t>Mayrberger, K., Zawacki-Richter, O. (2017): Qualität von </a:t>
            </a:r>
            <a:r>
              <a:rPr lang="de-DE" sz="800" dirty="0" smtClean="0">
                <a:solidFill>
                  <a:srgbClr val="BFBFBF"/>
                </a:solidFill>
              </a:rPr>
              <a:t>OER: Internationale </a:t>
            </a:r>
            <a:r>
              <a:rPr lang="de-DE" sz="800" dirty="0">
                <a:solidFill>
                  <a:srgbClr val="BFBFBF"/>
                </a:solidFill>
              </a:rPr>
              <a:t>Bestandsaufnahme von Instrumenten zur Qualitätssicherung von Open Educational Resources (OER) – Schritte zu einem deutschen Modell am Beispiel der Hamburg Open Online University Sonderband zum Fachmagazin Synergie. Online verfügbar unter: </a:t>
            </a:r>
            <a:r>
              <a:rPr lang="de-DE" sz="800" dirty="0">
                <a:solidFill>
                  <a:srgbClr val="BFBFBF"/>
                </a:solidFill>
                <a:hlinkClick r:id="rId7"/>
              </a:rPr>
              <a:t>https://www.synergie.uni-hamburg.de/media/sonderbaende/qualitaet-von-oer-2017.pdf</a:t>
            </a:r>
            <a:r>
              <a:rPr lang="de-DE" sz="800" dirty="0">
                <a:solidFill>
                  <a:srgbClr val="BFBFBF"/>
                </a:solidFill>
              </a:rPr>
              <a:t> Letzter Zugriff: 14.05.2018 </a:t>
            </a:r>
          </a:p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8096977" y="3330684"/>
            <a:ext cx="9772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8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8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8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8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8"/>
              </a:rPr>
              <a:t>/4.0/</a:t>
            </a:r>
            <a:r>
              <a:rPr lang="de-DE" altLang="de-DE" sz="700" dirty="0" err="1" smtClean="0">
                <a:latin typeface="+mn-lt"/>
                <a:sym typeface="Lucida Grande"/>
                <a:hlinkClick r:id="rId8"/>
              </a:rPr>
              <a:t>legalcode.de</a:t>
            </a:r>
            <a:r>
              <a:rPr lang="de-DE" altLang="de-DE" sz="700" dirty="0" err="1" smtClean="0">
                <a:latin typeface="+mn-lt"/>
                <a:sym typeface="Lucida Grande"/>
              </a:rPr>
              <a:t>Änderungen</a:t>
            </a:r>
            <a:r>
              <a:rPr lang="de-DE" altLang="de-DE" sz="700" dirty="0" smtClean="0">
                <a:latin typeface="+mn-lt"/>
                <a:sym typeface="Lucida Grande"/>
              </a:rPr>
              <a:t>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089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Shape 1429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0" name="Shape 14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1" name="Shape 1431"/>
          <p:cNvSpPr/>
          <p:nvPr/>
        </p:nvSpPr>
        <p:spPr>
          <a:xfrm>
            <a:off x="72000" y="1296000"/>
            <a:ext cx="914364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strike="noStrike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Debatte Pro/Contra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2" name="Shape 14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840" y="4659840"/>
            <a:ext cx="1798200" cy="35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" name="Shape 14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43240" y="1209600"/>
            <a:ext cx="5067360" cy="3562920"/>
          </a:xfrm>
          <a:prstGeom prst="rect">
            <a:avLst/>
          </a:prstGeom>
          <a:noFill/>
          <a:ln>
            <a:noFill/>
          </a:ln>
        </p:spPr>
      </p:pic>
      <p:sp>
        <p:nvSpPr>
          <p:cNvPr id="1434" name="Shape 1434"/>
          <p:cNvSpPr/>
          <p:nvPr/>
        </p:nvSpPr>
        <p:spPr>
          <a:xfrm>
            <a:off x="0" y="-31680"/>
            <a:ext cx="9143640" cy="35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 b="0" strike="noStrik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Von Unbekannt - Atlas des </a:t>
            </a:r>
            <a:r>
              <a:rPr lang="de-DE" sz="800" b="0" strike="noStrike" dirty="0" err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Croisades</a:t>
            </a:r>
            <a:r>
              <a:rPr lang="de-DE" sz="800" b="0" strike="noStrik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, Jonathan Riley-Smith, Gemeinfrei, https://commons.wikimedia.org/w/index.php?curid=2761004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5" name="Shape 1435"/>
          <p:cNvSpPr txBox="1"/>
          <p:nvPr/>
        </p:nvSpPr>
        <p:spPr>
          <a:xfrm>
            <a:off x="360000" y="1944000"/>
            <a:ext cx="2520000" cy="1431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Braucht OER eine Qualitätssicherung oder würde das der Idee der Offenheit widersprechen?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Bild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611900" y="490356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Shape 1429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0" name="Shape 14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1" name="Shape 1431"/>
          <p:cNvSpPr/>
          <p:nvPr/>
        </p:nvSpPr>
        <p:spPr>
          <a:xfrm>
            <a:off x="360" y="191340"/>
            <a:ext cx="914364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strike="noStrike" dirty="0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Debatte Pro/Contra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2" name="Shape 14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840" y="4659840"/>
            <a:ext cx="1798200" cy="359280"/>
          </a:xfrm>
          <a:prstGeom prst="rect">
            <a:avLst/>
          </a:prstGeom>
          <a:noFill/>
          <a:ln>
            <a:noFill/>
          </a:ln>
        </p:spPr>
      </p:pic>
      <p:sp>
        <p:nvSpPr>
          <p:cNvPr id="1435" name="Shape 1435"/>
          <p:cNvSpPr txBox="1"/>
          <p:nvPr/>
        </p:nvSpPr>
        <p:spPr>
          <a:xfrm>
            <a:off x="137160" y="771334"/>
            <a:ext cx="2520000" cy="1431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Braucht OER eine Qualitätssicherung oder würde das der Idee der Offenheit widersprechen?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Bild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1684" y="419400"/>
            <a:ext cx="5270571" cy="3952928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611900" y="490356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407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Shape 1441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42" name="Shape 14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3" name="Shape 1443"/>
          <p:cNvSpPr/>
          <p:nvPr/>
        </p:nvSpPr>
        <p:spPr>
          <a:xfrm>
            <a:off x="72000" y="1296000"/>
            <a:ext cx="914364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strike="noStrike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Transfer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4" name="Shape 14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840" y="4659840"/>
            <a:ext cx="1798200" cy="359280"/>
          </a:xfrm>
          <a:prstGeom prst="rect">
            <a:avLst/>
          </a:prstGeom>
          <a:noFill/>
          <a:ln>
            <a:noFill/>
          </a:ln>
        </p:spPr>
      </p:pic>
      <p:sp>
        <p:nvSpPr>
          <p:cNvPr id="1445" name="Shape 1445"/>
          <p:cNvSpPr/>
          <p:nvPr/>
        </p:nvSpPr>
        <p:spPr>
          <a:xfrm>
            <a:off x="0" y="-31680"/>
            <a:ext cx="9143640" cy="47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 b="0" strike="noStrike" dirty="0" smtClean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Grafik aus: MAYRBERGER</a:t>
            </a:r>
            <a:r>
              <a:rPr lang="de-DE" sz="800" b="0" strike="noStrik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, Kerstin, ZAWACKI-RICHTER, Olaf (2018): Qualität von OER. Sonderband zum Fachmagazin Synergie. Online verfügbar unter https://www.synergie.uni-hamburg.de/media/sonderbaende/qualitaet-von-oer-2017.pdf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6" name="Shape 14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59778" y="524340"/>
            <a:ext cx="6131520" cy="4266360"/>
          </a:xfrm>
          <a:prstGeom prst="rect">
            <a:avLst/>
          </a:prstGeom>
          <a:noFill/>
          <a:ln>
            <a:noFill/>
          </a:ln>
        </p:spPr>
      </p:pic>
      <p:sp>
        <p:nvSpPr>
          <p:cNvPr id="1447" name="Shape 1447"/>
          <p:cNvSpPr txBox="1"/>
          <p:nvPr/>
        </p:nvSpPr>
        <p:spPr>
          <a:xfrm>
            <a:off x="72000" y="1941840"/>
            <a:ext cx="2520000" cy="1431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Welche Kriterien erscheinen Euch sinnvoll, um OER in Eurer Institution zu etablieren?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Bild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611900" y="490356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Shape 5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Shape 511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Shape 512"/>
          <p:cNvSpPr/>
          <p:nvPr/>
        </p:nvSpPr>
        <p:spPr>
          <a:xfrm>
            <a:off x="0" y="1231920"/>
            <a:ext cx="91436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Lernen im digitalen Wandel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5" name="Shape 5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5800" y="1346040"/>
            <a:ext cx="4701960" cy="359856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Shape 516"/>
          <p:cNvSpPr/>
          <p:nvPr/>
        </p:nvSpPr>
        <p:spPr>
          <a:xfrm>
            <a:off x="360" y="0"/>
            <a:ext cx="9143640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 b="0" i="0" u="none" strike="noStrike" cap="none" dirty="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Krupp Stahlfabrik in Essen, (1912) Gemälde von Otto </a:t>
            </a:r>
            <a:r>
              <a:rPr lang="de-DE" sz="800" b="0" i="0" u="none" strike="noStrike" cap="none" dirty="0" err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Bollhagen</a:t>
            </a:r>
            <a:r>
              <a:rPr lang="de-DE" sz="800" b="0" i="0" u="none" strike="noStrike" cap="none" dirty="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/Bremen Quelle: https://luipogym1.wordpress.com/verspatete-industralisierung-in-deutschland/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7" name="Shape 5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483" y="4694551"/>
            <a:ext cx="1798560" cy="35928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Shape 518"/>
          <p:cNvSpPr/>
          <p:nvPr/>
        </p:nvSpPr>
        <p:spPr>
          <a:xfrm>
            <a:off x="0" y="1735200"/>
            <a:ext cx="9143640" cy="456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0" i="0" u="none" strike="noStrike" cap="none">
                <a:solidFill>
                  <a:srgbClr val="3FA9DC"/>
                </a:solidFill>
                <a:latin typeface="Arial"/>
                <a:ea typeface="Arial"/>
                <a:cs typeface="Arial"/>
                <a:sym typeface="Arial"/>
              </a:rPr>
              <a:t>Die Idee hinter OER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Bild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899043" y="4953803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Shape 1464"/>
          <p:cNvSpPr/>
          <p:nvPr/>
        </p:nvSpPr>
        <p:spPr>
          <a:xfrm>
            <a:off x="179280" y="4084560"/>
            <a:ext cx="8781840" cy="9345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Shape 1465"/>
          <p:cNvSpPr/>
          <p:nvPr/>
        </p:nvSpPr>
        <p:spPr>
          <a:xfrm>
            <a:off x="324000" y="1131840"/>
            <a:ext cx="8637120" cy="198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800" b="1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Herzlichen Dank!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David Eckhoff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6" name="Shape 1466"/>
          <p:cNvSpPr/>
          <p:nvPr/>
        </p:nvSpPr>
        <p:spPr>
          <a:xfrm>
            <a:off x="468360" y="2355840"/>
            <a:ext cx="5277960" cy="13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000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Mail: david.eckhoff@uni-due.de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strike="noStrik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Twitter</a:t>
            </a:r>
            <a:r>
              <a:rPr lang="de-DE" sz="1800" b="0" strike="noStrik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 @</a:t>
            </a:r>
            <a:r>
              <a:rPr lang="de-DE" sz="1800" b="0" strike="noStrik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eckhoffnung</a:t>
            </a: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7" name="Shape 14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4000" y="4341960"/>
            <a:ext cx="622080" cy="5155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8" name="Shape 1468"/>
          <p:cNvCxnSpPr/>
          <p:nvPr/>
        </p:nvCxnSpPr>
        <p:spPr>
          <a:xfrm>
            <a:off x="971280" y="4652640"/>
            <a:ext cx="1944720" cy="0"/>
          </a:xfrm>
          <a:prstGeom prst="straightConnector1">
            <a:avLst/>
          </a:prstGeom>
          <a:noFill/>
          <a:ln w="12600" cap="rnd" cmpd="sng">
            <a:solidFill>
              <a:srgbClr val="000000"/>
            </a:solidFill>
            <a:prstDash val="dashDot"/>
            <a:round/>
            <a:headEnd type="none" w="sm" len="sm"/>
            <a:tailEnd type="none" w="sm" len="sm"/>
          </a:ln>
        </p:spPr>
      </p:cxnSp>
      <p:sp>
        <p:nvSpPr>
          <p:cNvPr id="1469" name="Shape 1469"/>
          <p:cNvSpPr/>
          <p:nvPr/>
        </p:nvSpPr>
        <p:spPr>
          <a:xfrm>
            <a:off x="922320" y="4643280"/>
            <a:ext cx="36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exploring the future of learning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0" name="Shape 1470"/>
          <p:cNvSpPr/>
          <p:nvPr/>
        </p:nvSpPr>
        <p:spPr>
          <a:xfrm>
            <a:off x="922320" y="4338720"/>
            <a:ext cx="2042640" cy="3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Learning Lab</a:t>
            </a: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Bild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843012" y="497304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5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5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5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5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5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11" name="Grafik 1">
            <a:extLst>
              <a:ext uri="{FF2B5EF4-FFF2-40B4-BE49-F238E27FC236}">
                <a16:creationId xmlns="" xmlns:a16="http://schemas.microsoft.com/office/drawing/2014/main" id="{8A5076DF-3F13-4A6D-8A6A-EF58212ABE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908" y="3873142"/>
            <a:ext cx="1954212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3C3EA12B-5870-419C-A20B-913E63CA08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0" y="183067"/>
            <a:ext cx="1044460" cy="92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Shape 6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847" y="439846"/>
            <a:ext cx="1047546" cy="928281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  <a:effectLst>
            <a:outerShdw blurRad="76200" sy="23000" kx="-1200000" ky="-1200000" algn="bl" rotWithShape="0">
              <a:srgbClr val="000000">
                <a:alpha val="20000"/>
              </a:srgbClr>
            </a:outerShdw>
          </a:effectLst>
        </p:spPr>
      </p:pic>
      <p:sp>
        <p:nvSpPr>
          <p:cNvPr id="608" name="Shape 608"/>
          <p:cNvSpPr txBox="1"/>
          <p:nvPr/>
        </p:nvSpPr>
        <p:spPr>
          <a:xfrm>
            <a:off x="3299223" y="1062038"/>
            <a:ext cx="2401490" cy="392906"/>
          </a:xfrm>
          <a:prstGeom prst="rect">
            <a:avLst/>
          </a:prstGeom>
          <a:noFill/>
          <a:ln>
            <a:noFill/>
          </a:ln>
        </p:spPr>
        <p:txBody>
          <a:bodyPr wrap="square" lIns="68569" tIns="34275" rIns="68569" bIns="34275" anchor="t" anchorCtr="0">
            <a:noAutofit/>
          </a:bodyPr>
          <a:lstStyle/>
          <a:p>
            <a:pPr algn="ctr" defTabSz="685800">
              <a:buClr>
                <a:srgbClr val="A3C13C"/>
              </a:buClr>
            </a:pPr>
            <a:r>
              <a:rPr lang="de-DE" sz="2100">
                <a:solidFill>
                  <a:srgbClr val="A3C13C"/>
                </a:solidFill>
              </a:rPr>
              <a:t>Nachweise</a:t>
            </a:r>
          </a:p>
        </p:txBody>
      </p:sp>
      <p:pic>
        <p:nvPicPr>
          <p:cNvPr id="609" name="Shape 6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4685" y="4930378"/>
            <a:ext cx="366713" cy="128588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Shape 611"/>
          <p:cNvSpPr/>
          <p:nvPr/>
        </p:nvSpPr>
        <p:spPr>
          <a:xfrm>
            <a:off x="238125" y="3507865"/>
            <a:ext cx="7677150" cy="13890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68569" tIns="34275" rIns="68569" bIns="34275" anchor="ctr" anchorCtr="0">
            <a:noAutofit/>
          </a:bodyPr>
          <a:lstStyle/>
          <a:p>
            <a:pPr lvl="0"/>
            <a:endParaRPr lang="de-DE" sz="800" dirty="0">
              <a:solidFill>
                <a:schemeClr val="tx1"/>
              </a:solidFill>
            </a:endParaRPr>
          </a:p>
          <a:p>
            <a:pPr lvl="0"/>
            <a:r>
              <a:rPr lang="de-DE" sz="800" dirty="0" err="1">
                <a:solidFill>
                  <a:schemeClr val="tx1"/>
                </a:solidFill>
              </a:rPr>
              <a:t>Baecker</a:t>
            </a:r>
            <a:r>
              <a:rPr lang="de-DE" sz="800" dirty="0">
                <a:solidFill>
                  <a:schemeClr val="tx1"/>
                </a:solidFill>
              </a:rPr>
              <a:t>, Dirk 2007: Studien zur nächsten Gesellschaft. Frankfurt am Main</a:t>
            </a:r>
          </a:p>
          <a:p>
            <a:pPr lvl="0"/>
            <a:r>
              <a:rPr lang="de-DE" sz="800" dirty="0" err="1">
                <a:solidFill>
                  <a:schemeClr val="tx1"/>
                </a:solidFill>
              </a:rPr>
              <a:t>Schiefner-Rohs</a:t>
            </a:r>
            <a:r>
              <a:rPr lang="de-DE" sz="800" dirty="0">
                <a:solidFill>
                  <a:schemeClr val="tx1"/>
                </a:solidFill>
              </a:rPr>
              <a:t>, Mandy 2017: Digitale Medien in der Lehrer*</a:t>
            </a:r>
            <a:r>
              <a:rPr lang="de-DE" sz="800" dirty="0" err="1">
                <a:solidFill>
                  <a:schemeClr val="tx1"/>
                </a:solidFill>
              </a:rPr>
              <a:t>innenbildung</a:t>
            </a:r>
            <a:r>
              <a:rPr lang="de-DE" sz="800" dirty="0">
                <a:solidFill>
                  <a:schemeClr val="tx1"/>
                </a:solidFill>
              </a:rPr>
              <a:t>. Vortrag auf dem </a:t>
            </a:r>
            <a:r>
              <a:rPr lang="de-DE" sz="800" dirty="0" err="1">
                <a:solidFill>
                  <a:schemeClr val="tx1"/>
                </a:solidFill>
              </a:rPr>
              <a:t>ElearningNRW</a:t>
            </a:r>
            <a:r>
              <a:rPr lang="de-DE" sz="800" dirty="0">
                <a:solidFill>
                  <a:schemeClr val="tx1"/>
                </a:solidFill>
              </a:rPr>
              <a:t>-Workshop E-Learning in der Lehrerbildung am 15.12.2017 in Köln</a:t>
            </a:r>
            <a:r>
              <a:rPr lang="de-DE" sz="800" dirty="0" smtClean="0">
                <a:solidFill>
                  <a:schemeClr val="tx1"/>
                </a:solidFill>
              </a:rPr>
              <a:t>.</a:t>
            </a:r>
          </a:p>
          <a:p>
            <a:pPr lvl="0"/>
            <a:endParaRPr lang="de-DE" sz="800" dirty="0">
              <a:solidFill>
                <a:schemeClr val="tx1"/>
              </a:solidFill>
            </a:endParaRPr>
          </a:p>
          <a:p>
            <a:r>
              <a:rPr lang="de-DE" sz="800" dirty="0">
                <a:solidFill>
                  <a:schemeClr val="tx1"/>
                </a:solidFill>
              </a:rPr>
              <a:t>Bülow-Schramm, M. (2006). Qualitätsmanagement in Bildungseinrichtungen. Münster: </a:t>
            </a:r>
            <a:r>
              <a:rPr lang="de-DE" sz="800" dirty="0" err="1">
                <a:solidFill>
                  <a:schemeClr val="tx1"/>
                </a:solidFill>
              </a:rPr>
              <a:t>Waxmann</a:t>
            </a:r>
            <a:r>
              <a:rPr lang="de-DE" sz="800" dirty="0">
                <a:solidFill>
                  <a:schemeClr val="tx1"/>
                </a:solidFill>
              </a:rPr>
              <a:t>., </a:t>
            </a:r>
            <a:r>
              <a:rPr lang="de-DE" sz="800" dirty="0" smtClean="0">
                <a:solidFill>
                  <a:schemeClr val="tx1"/>
                </a:solidFill>
              </a:rPr>
              <a:t>S.16.</a:t>
            </a:r>
          </a:p>
          <a:p>
            <a:endParaRPr lang="de-DE" sz="800" dirty="0" smtClean="0">
              <a:solidFill>
                <a:schemeClr val="tx1"/>
              </a:solidFill>
            </a:endParaRPr>
          </a:p>
          <a:p>
            <a:r>
              <a:rPr lang="de-DE" sz="800" dirty="0" smtClean="0">
                <a:solidFill>
                  <a:schemeClr val="tx1"/>
                </a:solidFill>
              </a:rPr>
              <a:t>Ein </a:t>
            </a:r>
            <a:r>
              <a:rPr lang="de-DE" sz="800" dirty="0">
                <a:solidFill>
                  <a:schemeClr val="tx1"/>
                </a:solidFill>
              </a:rPr>
              <a:t>neuer Aufbruch für Europa. Eine neue Dynamik für Deutschland. Ein neuer Zusammenhalt für unser Land. Koalitionsvertrag zwischen CDU,  CSU und SPD vom 07. Februar 2018; online verfügbar unter </a:t>
            </a:r>
            <a:r>
              <a:rPr lang="de-DE" sz="800" u="sng" dirty="0">
                <a:solidFill>
                  <a:schemeClr val="tx1"/>
                </a:solidFill>
                <a:hlinkClick r:id="rId5"/>
              </a:rPr>
              <a:t>https://cdn.netzpolitik.org/wp-upload/2018/02/koalitionsvertrag_2018-1.pdf</a:t>
            </a:r>
            <a:r>
              <a:rPr lang="de-DE" sz="800" dirty="0">
                <a:solidFill>
                  <a:schemeClr val="tx1"/>
                </a:solidFill>
              </a:rPr>
              <a:t> Letzter Zugriff: </a:t>
            </a:r>
            <a:r>
              <a:rPr lang="de-DE" sz="800" dirty="0" smtClean="0">
                <a:solidFill>
                  <a:schemeClr val="tx1"/>
                </a:solidFill>
              </a:rPr>
              <a:t>28.02.2018.</a:t>
            </a:r>
            <a:endParaRPr lang="de-DE" sz="800" dirty="0">
              <a:solidFill>
                <a:schemeClr val="tx1"/>
              </a:solidFill>
            </a:endParaRPr>
          </a:p>
          <a:p>
            <a:endParaRPr lang="de-DE" sz="800" dirty="0" smtClean="0">
              <a:solidFill>
                <a:schemeClr val="tx1"/>
              </a:solidFill>
            </a:endParaRPr>
          </a:p>
          <a:p>
            <a:r>
              <a:rPr lang="de-DE" sz="8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Foodora</a:t>
            </a:r>
            <a:r>
              <a:rPr lang="de-DE" sz="8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Fahrer: </a:t>
            </a:r>
            <a:r>
              <a:rPr lang="de-DE" sz="800" dirty="0">
                <a:solidFill>
                  <a:schemeClr val="tx1"/>
                </a:solidFill>
                <a:ea typeface="Calibri"/>
                <a:cs typeface="Calibri"/>
                <a:sym typeface="Calibri"/>
                <a:hlinkClick r:id="rId6"/>
              </a:rPr>
              <a:t>https://www.flickr.com/photos/samsaunders/27404205365</a:t>
            </a:r>
            <a:endParaRPr lang="de-DE" sz="800" dirty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endParaRPr lang="de-DE" sz="800" dirty="0" smtClean="0">
              <a:solidFill>
                <a:schemeClr val="tx1"/>
              </a:solidFill>
            </a:endParaRPr>
          </a:p>
          <a:p>
            <a:r>
              <a:rPr lang="de-DE" sz="800" dirty="0" err="1">
                <a:solidFill>
                  <a:schemeClr val="tx1"/>
                </a:solidFill>
              </a:rPr>
              <a:t>Jonathasmello</a:t>
            </a:r>
            <a:r>
              <a:rPr lang="de-DE" sz="800" dirty="0">
                <a:solidFill>
                  <a:schemeClr val="tx1"/>
                </a:solidFill>
              </a:rPr>
              <a:t>: Open Educational Resources.</a:t>
            </a:r>
          </a:p>
          <a:p>
            <a:pPr lvl="0"/>
            <a:endParaRPr lang="de-DE" sz="800" i="1" dirty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pPr lvl="0"/>
            <a:r>
              <a:rPr lang="de-DE" sz="800" i="1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Jöran</a:t>
            </a:r>
            <a:r>
              <a:rPr lang="de-DE" sz="800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de-DE" sz="800" i="1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Muuß-Merholz</a:t>
            </a:r>
            <a:r>
              <a:rPr lang="de-DE" sz="800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für pb21.de</a:t>
            </a:r>
            <a:r>
              <a:rPr lang="de-DE" sz="8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(2014): OER-Matrix: eine Systematik zu den Ausprägungen von Open Educational Resources; online verfügbar unter http://pb21.de/2014/12/oer-matrix/ Zuletzt geprüft am 18.04.2017</a:t>
            </a:r>
          </a:p>
          <a:p>
            <a:endParaRPr lang="de-DE" sz="800" dirty="0" smtClean="0">
              <a:solidFill>
                <a:schemeClr val="tx1"/>
              </a:solidFill>
            </a:endParaRPr>
          </a:p>
          <a:p>
            <a:endParaRPr lang="de-DE" sz="800" dirty="0">
              <a:solidFill>
                <a:schemeClr val="tx1"/>
              </a:solidFill>
            </a:endParaRPr>
          </a:p>
          <a:p>
            <a:r>
              <a:rPr lang="de-DE" sz="800" dirty="0" err="1" smtClean="0">
                <a:solidFill>
                  <a:schemeClr val="tx1"/>
                </a:solidFill>
              </a:rPr>
              <a:t>Kerres</a:t>
            </a:r>
            <a:r>
              <a:rPr lang="de-DE" sz="800" dirty="0">
                <a:solidFill>
                  <a:schemeClr val="tx1"/>
                </a:solidFill>
              </a:rPr>
              <a:t>, Michael; Heinen, Richard; Getto, Barbara 2016: Alles open – alles gut? Informationelle Ökosysteme und ihr Beitrag zur Öffnung von Bildung. In: Synergie. Fachmagazin für Digitalisierung in der Lehre. Heft 2. Hamburg. 28-31.</a:t>
            </a:r>
          </a:p>
          <a:p>
            <a:endParaRPr lang="de-DE" sz="800" dirty="0">
              <a:solidFill>
                <a:schemeClr val="tx1"/>
              </a:solidFill>
            </a:endParaRPr>
          </a:p>
          <a:p>
            <a:pPr lvl="0"/>
            <a:endParaRPr lang="de-DE" sz="800" dirty="0">
              <a:solidFill>
                <a:schemeClr val="tx1"/>
              </a:solidFill>
            </a:endParaRPr>
          </a:p>
          <a:p>
            <a:pPr lvl="0"/>
            <a:r>
              <a:rPr lang="de-DE" sz="800" dirty="0" smtClean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Krupp </a:t>
            </a:r>
            <a:r>
              <a:rPr lang="de-DE" sz="8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Stahlfabrik in Essen, (1912) Gemälde von Otto </a:t>
            </a:r>
            <a:r>
              <a:rPr lang="de-DE" sz="800" dirty="0" err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Bollhagen</a:t>
            </a:r>
            <a:r>
              <a:rPr lang="de-DE" sz="8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/Bremen Quelle: </a:t>
            </a:r>
            <a:r>
              <a:rPr lang="de-DE" sz="8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  <a:hlinkClick r:id="rId7"/>
              </a:rPr>
              <a:t>https://luipogym1.wordpress.com/verspatete-industralisierung-in-deutschland</a:t>
            </a:r>
            <a:r>
              <a:rPr lang="de-DE" sz="800" dirty="0" smtClean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  <a:hlinkClick r:id="rId7"/>
              </a:rPr>
              <a:t>/</a:t>
            </a:r>
            <a:endParaRPr lang="de-DE" sz="800" dirty="0" smtClean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lvl="0"/>
            <a:endParaRPr lang="de-DE" sz="800" dirty="0">
              <a:solidFill>
                <a:schemeClr val="tx1"/>
              </a:solidFill>
              <a:latin typeface="+mn-lt"/>
              <a:sym typeface="Calibri"/>
            </a:endParaRPr>
          </a:p>
          <a:p>
            <a:endParaRPr lang="de-DE" sz="800" dirty="0" smtClean="0">
              <a:solidFill>
                <a:schemeClr val="tx1"/>
              </a:solidFill>
              <a:latin typeface="+mn-lt"/>
            </a:endParaRPr>
          </a:p>
          <a:p>
            <a:pPr lvl="0"/>
            <a:endParaRPr lang="en-US" sz="800" dirty="0" smtClean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lvl="0"/>
            <a:endParaRPr lang="en-US" sz="800" dirty="0"/>
          </a:p>
          <a:p>
            <a:endParaRPr lang="de-DE" sz="1000" dirty="0">
              <a:solidFill>
                <a:schemeClr val="tx1"/>
              </a:solidFill>
            </a:endParaRPr>
          </a:p>
          <a:p>
            <a:pPr lvl="0"/>
            <a:endParaRPr lang="de-DE"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endParaRPr lang="de-DE" sz="4000" dirty="0"/>
          </a:p>
          <a:p>
            <a:pPr lvl="0"/>
            <a:endParaRPr lang="de-DE" dirty="0">
              <a:solidFill>
                <a:schemeClr val="tx1"/>
              </a:solidFill>
            </a:endParaRPr>
          </a:p>
          <a:p>
            <a:endParaRPr lang="de-DE" sz="6600" dirty="0">
              <a:solidFill>
                <a:schemeClr val="tx1"/>
              </a:solidFill>
            </a:endParaRPr>
          </a:p>
          <a:p>
            <a:pPr lvl="0"/>
            <a:endParaRPr lang="de-DE" sz="2800" dirty="0">
              <a:solidFill>
                <a:schemeClr val="tx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651398" y="489687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8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8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8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8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8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28311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Shape 6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847" y="439846"/>
            <a:ext cx="1047546" cy="928281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  <a:effectLst>
            <a:outerShdw blurRad="76200" sy="23000" kx="-1200000" ky="-1200000" algn="bl" rotWithShape="0">
              <a:srgbClr val="000000">
                <a:alpha val="20000"/>
              </a:srgbClr>
            </a:outerShdw>
          </a:effectLst>
        </p:spPr>
      </p:pic>
      <p:sp>
        <p:nvSpPr>
          <p:cNvPr id="608" name="Shape 608"/>
          <p:cNvSpPr txBox="1"/>
          <p:nvPr/>
        </p:nvSpPr>
        <p:spPr>
          <a:xfrm>
            <a:off x="3299223" y="1062038"/>
            <a:ext cx="2401490" cy="392906"/>
          </a:xfrm>
          <a:prstGeom prst="rect">
            <a:avLst/>
          </a:prstGeom>
          <a:noFill/>
          <a:ln>
            <a:noFill/>
          </a:ln>
        </p:spPr>
        <p:txBody>
          <a:bodyPr wrap="square" lIns="68569" tIns="34275" rIns="68569" bIns="34275" anchor="t" anchorCtr="0">
            <a:noAutofit/>
          </a:bodyPr>
          <a:lstStyle/>
          <a:p>
            <a:pPr algn="ctr" defTabSz="685800">
              <a:buClr>
                <a:srgbClr val="A3C13C"/>
              </a:buClr>
            </a:pPr>
            <a:r>
              <a:rPr lang="de-DE" sz="2100">
                <a:solidFill>
                  <a:srgbClr val="A3C13C"/>
                </a:solidFill>
              </a:rPr>
              <a:t>Nachweise</a:t>
            </a:r>
          </a:p>
        </p:txBody>
      </p:sp>
      <p:pic>
        <p:nvPicPr>
          <p:cNvPr id="609" name="Shape 6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4685" y="4930378"/>
            <a:ext cx="366713" cy="128588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Shape 611"/>
          <p:cNvSpPr/>
          <p:nvPr/>
        </p:nvSpPr>
        <p:spPr>
          <a:xfrm>
            <a:off x="323850" y="2753320"/>
            <a:ext cx="7829550" cy="16377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68569" tIns="34275" rIns="68569" bIns="34275" anchor="ctr" anchorCtr="0">
            <a:noAutofit/>
          </a:bodyPr>
          <a:lstStyle/>
          <a:p>
            <a:pPr lvl="0"/>
            <a:endParaRPr lang="de-DE" sz="800" dirty="0">
              <a:solidFill>
                <a:srgbClr val="BFBFBF"/>
              </a:solidFill>
            </a:endParaRPr>
          </a:p>
          <a:p>
            <a:endParaRPr lang="de-DE" sz="800" dirty="0" smtClean="0">
              <a:solidFill>
                <a:srgbClr val="BFBFBF"/>
              </a:solidFill>
            </a:endParaRPr>
          </a:p>
          <a:p>
            <a:endParaRPr lang="de-DE" sz="800" dirty="0">
              <a:solidFill>
                <a:srgbClr val="BFBFBF"/>
              </a:solidFill>
            </a:endParaRPr>
          </a:p>
          <a:p>
            <a:endParaRPr lang="de-DE" sz="800" dirty="0" smtClean="0">
              <a:solidFill>
                <a:srgbClr val="BFBFBF"/>
              </a:solidFill>
            </a:endParaRPr>
          </a:p>
          <a:p>
            <a:endParaRPr lang="de-DE" sz="800" dirty="0">
              <a:solidFill>
                <a:srgbClr val="BFBFBF"/>
              </a:solidFill>
            </a:endParaRPr>
          </a:p>
          <a:p>
            <a:endParaRPr lang="de-DE" sz="800" dirty="0" smtClean="0">
              <a:solidFill>
                <a:srgbClr val="BFBFBF"/>
              </a:solidFill>
            </a:endParaRPr>
          </a:p>
          <a:p>
            <a:endParaRPr lang="de-DE" sz="800" dirty="0">
              <a:solidFill>
                <a:srgbClr val="BFBFBF"/>
              </a:solidFill>
            </a:endParaRPr>
          </a:p>
          <a:p>
            <a:endParaRPr lang="de-DE" sz="800" dirty="0" smtClean="0">
              <a:solidFill>
                <a:srgbClr val="BFBFBF"/>
              </a:solidFill>
            </a:endParaRPr>
          </a:p>
          <a:p>
            <a:endParaRPr lang="de-DE" sz="800" dirty="0">
              <a:solidFill>
                <a:srgbClr val="BFBFBF"/>
              </a:solidFill>
            </a:endParaRPr>
          </a:p>
          <a:p>
            <a:endParaRPr lang="de-DE" sz="800" dirty="0" smtClean="0">
              <a:solidFill>
                <a:srgbClr val="BFBFBF"/>
              </a:solidFill>
            </a:endParaRPr>
          </a:p>
          <a:p>
            <a:endParaRPr lang="de-DE" sz="800" dirty="0">
              <a:solidFill>
                <a:schemeClr val="tx1"/>
              </a:solidFill>
              <a:latin typeface="+mn-lt"/>
            </a:endParaRPr>
          </a:p>
          <a:p>
            <a:endParaRPr lang="de-DE" sz="800" dirty="0" smtClean="0">
              <a:solidFill>
                <a:schemeClr val="tx1"/>
              </a:solidFill>
              <a:latin typeface="+mn-lt"/>
            </a:endParaRPr>
          </a:p>
          <a:p>
            <a:endParaRPr lang="de-DE" sz="800" dirty="0">
              <a:solidFill>
                <a:schemeClr val="tx1"/>
              </a:solidFill>
              <a:latin typeface="+mn-lt"/>
            </a:endParaRPr>
          </a:p>
          <a:p>
            <a:pPr lvl="0"/>
            <a:r>
              <a:rPr lang="de-DE" sz="8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Link zu dem Selfie-Bild mit Hillary Clinton: </a:t>
            </a:r>
            <a:r>
              <a:rPr lang="de-DE" sz="8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  <a:hlinkClick r:id="rId5"/>
              </a:rPr>
              <a:t>http://time.com/4508252/hillary-clinton-epic-selfie/</a:t>
            </a:r>
            <a:endParaRPr lang="de-DE" sz="8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r>
              <a:rPr lang="de-DE" sz="800" dirty="0">
                <a:solidFill>
                  <a:schemeClr val="tx1"/>
                </a:solidFill>
                <a:latin typeface="+mn-lt"/>
              </a:rPr>
              <a:t>Deutsche UNESCO Kommission e.V. (2015) </a:t>
            </a:r>
            <a:r>
              <a:rPr lang="de-DE" sz="800" dirty="0">
                <a:solidFill>
                  <a:schemeClr val="tx1"/>
                </a:solidFill>
                <a:latin typeface="+mn-lt"/>
                <a:hlinkClick r:id="rId6"/>
              </a:rPr>
              <a:t>http://</a:t>
            </a:r>
            <a:r>
              <a:rPr lang="de-DE" sz="800" dirty="0" smtClean="0">
                <a:solidFill>
                  <a:schemeClr val="tx1"/>
                </a:solidFill>
                <a:latin typeface="+mn-lt"/>
                <a:hlinkClick r:id="rId6"/>
              </a:rPr>
              <a:t>www.unesco.de/</a:t>
            </a:r>
            <a:r>
              <a:rPr lang="de-DE" sz="800" dirty="0" err="1" smtClean="0">
                <a:solidFill>
                  <a:schemeClr val="tx1"/>
                </a:solidFill>
                <a:latin typeface="+mn-lt"/>
                <a:hlinkClick r:id="rId6"/>
              </a:rPr>
              <a:t>bildung</a:t>
            </a:r>
            <a:r>
              <a:rPr lang="de-DE" sz="800" dirty="0" smtClean="0">
                <a:solidFill>
                  <a:schemeClr val="tx1"/>
                </a:solidFill>
                <a:latin typeface="+mn-lt"/>
                <a:hlinkClick r:id="rId6"/>
              </a:rPr>
              <a:t>/open-educational-resources.html</a:t>
            </a:r>
            <a:r>
              <a:rPr lang="de-DE" sz="800" dirty="0" smtClean="0">
                <a:solidFill>
                  <a:schemeClr val="tx1"/>
                </a:solidFill>
                <a:latin typeface="+mn-lt"/>
              </a:rPr>
              <a:t>..</a:t>
            </a:r>
          </a:p>
          <a:p>
            <a:endParaRPr lang="de-DE" sz="800" dirty="0">
              <a:solidFill>
                <a:schemeClr val="tx1"/>
              </a:solidFill>
              <a:latin typeface="+mn-lt"/>
            </a:endParaRPr>
          </a:p>
          <a:p>
            <a:r>
              <a:rPr lang="de-DE" sz="800" dirty="0" err="1">
                <a:solidFill>
                  <a:schemeClr val="tx1"/>
                </a:solidFill>
                <a:latin typeface="+mn-lt"/>
              </a:rPr>
              <a:t>Mayrberger</a:t>
            </a:r>
            <a:r>
              <a:rPr lang="de-DE" sz="800" dirty="0">
                <a:solidFill>
                  <a:schemeClr val="tx1"/>
                </a:solidFill>
                <a:latin typeface="+mn-lt"/>
              </a:rPr>
              <a:t>, K., </a:t>
            </a:r>
            <a:r>
              <a:rPr lang="de-DE" sz="800" dirty="0" err="1">
                <a:solidFill>
                  <a:schemeClr val="tx1"/>
                </a:solidFill>
                <a:latin typeface="+mn-lt"/>
              </a:rPr>
              <a:t>Zawacki</a:t>
            </a:r>
            <a:r>
              <a:rPr lang="de-DE" sz="800" dirty="0">
                <a:solidFill>
                  <a:schemeClr val="tx1"/>
                </a:solidFill>
                <a:latin typeface="+mn-lt"/>
              </a:rPr>
              <a:t>-Richter, O. (2017): Qualität von OER: Internationale Bestandsaufnahme von Instrumenten zur Qualitätssicherung von Open Educational Resources (OER) – Schritte zu einem deutschen Modell am Beispiel der Hamburg Open Online University Sonderband zum Fachmagazin Synergie. Online verfügbar unter: </a:t>
            </a:r>
            <a:r>
              <a:rPr lang="de-DE" sz="800" dirty="0">
                <a:solidFill>
                  <a:schemeClr val="tx1"/>
                </a:solidFill>
                <a:latin typeface="+mn-lt"/>
                <a:hlinkClick r:id="rId7"/>
              </a:rPr>
              <a:t>https://www.synergie.uni-hamburg.de/media/sonderbaende/qualitaet-von-oer-2017.pdf</a:t>
            </a:r>
            <a:r>
              <a:rPr lang="de-DE" sz="800" dirty="0">
                <a:solidFill>
                  <a:schemeClr val="tx1"/>
                </a:solidFill>
                <a:latin typeface="+mn-lt"/>
              </a:rPr>
              <a:t> Letzter Zugriff: 14.05.2018 </a:t>
            </a:r>
          </a:p>
          <a:p>
            <a:pPr lvl="0"/>
            <a:endParaRPr lang="de-DE" sz="800" dirty="0" smtClean="0">
              <a:solidFill>
                <a:schemeClr val="tx1"/>
              </a:solidFill>
              <a:latin typeface="+mn-lt"/>
            </a:endParaRPr>
          </a:p>
          <a:p>
            <a:pPr lvl="0"/>
            <a:r>
              <a:rPr lang="de-DE" sz="800" dirty="0" smtClean="0">
                <a:solidFill>
                  <a:schemeClr val="tx1"/>
                </a:solidFill>
                <a:latin typeface="+mn-lt"/>
              </a:rPr>
              <a:t>Von </a:t>
            </a:r>
            <a:r>
              <a:rPr lang="de-DE" sz="800" dirty="0">
                <a:solidFill>
                  <a:schemeClr val="tx1"/>
                </a:solidFill>
                <a:latin typeface="+mn-lt"/>
              </a:rPr>
              <a:t>Unbekannt - Atlas des </a:t>
            </a:r>
            <a:r>
              <a:rPr lang="de-DE" sz="800" dirty="0" err="1">
                <a:solidFill>
                  <a:schemeClr val="tx1"/>
                </a:solidFill>
                <a:latin typeface="+mn-lt"/>
              </a:rPr>
              <a:t>Croisades</a:t>
            </a:r>
            <a:r>
              <a:rPr lang="de-DE" sz="800" dirty="0">
                <a:solidFill>
                  <a:schemeClr val="tx1"/>
                </a:solidFill>
                <a:latin typeface="+mn-lt"/>
              </a:rPr>
              <a:t>, Jonathan Riley-Smith, Gemeinfrei, https://commons.wikimedia.org/w/index.php?curid=2761004</a:t>
            </a:r>
          </a:p>
          <a:p>
            <a:pPr lvl="0"/>
            <a:endParaRPr lang="en-US" sz="800" dirty="0" smtClean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lvl="0"/>
            <a:r>
              <a:rPr lang="en-US" sz="800" dirty="0" smtClean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Weller</a:t>
            </a:r>
            <a:r>
              <a:rPr lang="en-US" sz="8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, Martin (2010). Big and little OER. In: OpenED2010: Seventh Annual Open Education Conference, 2-4 November 2010, Barcelona, Spain., S.2.</a:t>
            </a:r>
          </a:p>
          <a:p>
            <a:endParaRPr lang="de-DE" sz="800" dirty="0" smtClean="0">
              <a:solidFill>
                <a:schemeClr val="tx1"/>
              </a:solidFill>
              <a:latin typeface="+mn-lt"/>
            </a:endParaRPr>
          </a:p>
          <a:p>
            <a:r>
              <a:rPr lang="de-DE" altLang="de-DE" sz="800" dirty="0" err="1">
                <a:solidFill>
                  <a:schemeClr val="tx1"/>
                </a:solidFill>
                <a:latin typeface="+mn-lt"/>
              </a:rPr>
              <a:t>Wiley</a:t>
            </a:r>
            <a:r>
              <a:rPr lang="de-DE" altLang="de-DE" sz="800" dirty="0">
                <a:solidFill>
                  <a:schemeClr val="tx1"/>
                </a:solidFill>
                <a:latin typeface="+mn-lt"/>
              </a:rPr>
              <a:t>, David (2015): </a:t>
            </a:r>
            <a:r>
              <a:rPr lang="de-DE" altLang="de-DE" sz="800" dirty="0" err="1">
                <a:solidFill>
                  <a:schemeClr val="tx1"/>
                </a:solidFill>
                <a:latin typeface="+mn-lt"/>
              </a:rPr>
              <a:t>Stop</a:t>
            </a:r>
            <a:r>
              <a:rPr lang="de-DE" altLang="de-DE" sz="800" dirty="0">
                <a:solidFill>
                  <a:schemeClr val="tx1"/>
                </a:solidFill>
                <a:latin typeface="+mn-lt"/>
              </a:rPr>
              <a:t> </a:t>
            </a:r>
            <a:r>
              <a:rPr lang="de-DE" altLang="de-DE" sz="800" dirty="0" err="1">
                <a:solidFill>
                  <a:schemeClr val="tx1"/>
                </a:solidFill>
                <a:latin typeface="+mn-lt"/>
              </a:rPr>
              <a:t>Saying</a:t>
            </a:r>
            <a:r>
              <a:rPr lang="de-DE" altLang="de-DE" sz="800" dirty="0">
                <a:solidFill>
                  <a:schemeClr val="tx1"/>
                </a:solidFill>
                <a:latin typeface="+mn-lt"/>
              </a:rPr>
              <a:t> “High Quality”. </a:t>
            </a:r>
            <a:r>
              <a:rPr lang="de-DE" sz="800" dirty="0">
                <a:solidFill>
                  <a:schemeClr val="tx1"/>
                </a:solidFill>
                <a:latin typeface="+mn-lt"/>
              </a:rPr>
              <a:t>URL: </a:t>
            </a:r>
            <a:r>
              <a:rPr lang="de-DE" sz="800" dirty="0">
                <a:solidFill>
                  <a:schemeClr val="tx1"/>
                </a:solidFill>
                <a:latin typeface="+mn-lt"/>
                <a:hlinkClick r:id="rId8"/>
              </a:rPr>
              <a:t>https://opencontent.org/blog/archives/3821</a:t>
            </a:r>
            <a:endParaRPr lang="de-DE" sz="800" dirty="0">
              <a:solidFill>
                <a:schemeClr val="tx1"/>
              </a:solidFill>
              <a:latin typeface="+mn-lt"/>
            </a:endParaRPr>
          </a:p>
          <a:p>
            <a:endParaRPr lang="de-DE" sz="800" dirty="0">
              <a:solidFill>
                <a:schemeClr val="tx1"/>
              </a:solidFill>
              <a:latin typeface="+mn-lt"/>
            </a:endParaRPr>
          </a:p>
          <a:p>
            <a:endParaRPr lang="de-DE" sz="800" dirty="0" smtClean="0">
              <a:solidFill>
                <a:schemeClr val="tx1"/>
              </a:solidFill>
              <a:latin typeface="+mn-lt"/>
            </a:endParaRPr>
          </a:p>
          <a:p>
            <a:r>
              <a:rPr lang="de-DE" sz="800" dirty="0" err="1" smtClean="0">
                <a:solidFill>
                  <a:schemeClr val="tx1"/>
                </a:solidFill>
                <a:latin typeface="+mn-lt"/>
              </a:rPr>
              <a:t>Zeichung</a:t>
            </a:r>
            <a:r>
              <a:rPr lang="de-DE" sz="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e-DE" sz="800" dirty="0">
                <a:solidFill>
                  <a:schemeClr val="tx1"/>
                </a:solidFill>
                <a:latin typeface="+mn-lt"/>
              </a:rPr>
              <a:t>basiert auf: Ist-Analyse zu freien Bildungsmaterialien (OER). Die Situation von freien Bildungsmaterialien (OER) in Deutschland in den Bildungsbereichen Schule, Hochschule, berufliche Bildung und Weiterbildung von Ebner, M., Köpf, E., </a:t>
            </a:r>
            <a:r>
              <a:rPr lang="de-DE" sz="800" dirty="0" err="1">
                <a:solidFill>
                  <a:schemeClr val="tx1"/>
                </a:solidFill>
                <a:latin typeface="+mn-lt"/>
              </a:rPr>
              <a:t>Muuß-Merholz</a:t>
            </a:r>
            <a:r>
              <a:rPr lang="de-DE" sz="800" dirty="0">
                <a:solidFill>
                  <a:schemeClr val="tx1"/>
                </a:solidFill>
                <a:latin typeface="+mn-lt"/>
              </a:rPr>
              <a:t>, J., Schön, M., Schön, S., &amp; Weichert, N. ist lizenziert unter einer Creative </a:t>
            </a:r>
            <a:r>
              <a:rPr lang="de-DE" sz="800" dirty="0" err="1">
                <a:solidFill>
                  <a:schemeClr val="tx1"/>
                </a:solidFill>
                <a:latin typeface="+mn-lt"/>
              </a:rPr>
              <a:t>Commons</a:t>
            </a:r>
            <a:r>
              <a:rPr lang="de-DE" sz="800" dirty="0">
                <a:solidFill>
                  <a:schemeClr val="tx1"/>
                </a:solidFill>
                <a:latin typeface="+mn-lt"/>
              </a:rPr>
              <a:t> Namensnennung - Weitergabe unter gleichen Bedingungen 4.0 International Lizenz</a:t>
            </a:r>
            <a:r>
              <a:rPr lang="de-DE" sz="8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.</a:t>
            </a:r>
            <a:endParaRPr lang="de-DE" sz="1800" dirty="0">
              <a:solidFill>
                <a:schemeClr val="tx1"/>
              </a:solidFill>
              <a:latin typeface="+mn-lt"/>
            </a:endParaRPr>
          </a:p>
          <a:p>
            <a:pPr lvl="0"/>
            <a:endParaRPr lang="en-US" sz="800" dirty="0"/>
          </a:p>
          <a:p>
            <a:endParaRPr lang="de-DE" sz="1000" dirty="0">
              <a:solidFill>
                <a:schemeClr val="tx1"/>
              </a:solidFill>
            </a:endParaRPr>
          </a:p>
          <a:p>
            <a:endParaRPr lang="de-DE" altLang="de-DE" sz="800" dirty="0" smtClean="0">
              <a:solidFill>
                <a:schemeClr val="tx1"/>
              </a:solidFill>
            </a:endParaRPr>
          </a:p>
          <a:p>
            <a:endParaRPr lang="de-DE" sz="800" dirty="0"/>
          </a:p>
          <a:p>
            <a:endParaRPr lang="de-DE" sz="800" dirty="0" smtClean="0"/>
          </a:p>
          <a:p>
            <a:endParaRPr lang="de-DE" sz="800" dirty="0"/>
          </a:p>
          <a:p>
            <a:endParaRPr lang="de-DE" sz="800" dirty="0" smtClean="0">
              <a:solidFill>
                <a:schemeClr val="tx1"/>
              </a:solidFill>
            </a:endParaRPr>
          </a:p>
          <a:p>
            <a:pPr lvl="0"/>
            <a:endParaRPr lang="de-DE" dirty="0">
              <a:solidFill>
                <a:schemeClr val="tx1"/>
              </a:solidFill>
            </a:endParaRPr>
          </a:p>
          <a:p>
            <a:endParaRPr lang="de-DE" sz="6600" dirty="0">
              <a:solidFill>
                <a:schemeClr val="tx1"/>
              </a:solidFill>
            </a:endParaRPr>
          </a:p>
          <a:p>
            <a:pPr lvl="0"/>
            <a:endParaRPr lang="de-DE" sz="2800" dirty="0">
              <a:solidFill>
                <a:schemeClr val="tx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651398" y="4896870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9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9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9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9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9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66394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>
          <a:xfrm>
            <a:off x="1543050" y="1493044"/>
            <a:ext cx="2571750" cy="273844"/>
          </a:xfrm>
        </p:spPr>
        <p:txBody>
          <a:bodyPr/>
          <a:lstStyle/>
          <a:p>
            <a:r>
              <a:rPr lang="de-DE" altLang="de-D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Nachweise</a:t>
            </a:r>
          </a:p>
        </p:txBody>
      </p:sp>
      <p:sp>
        <p:nvSpPr>
          <p:cNvPr id="30723" name="Inhaltsplatzhalter 2"/>
          <p:cNvSpPr>
            <a:spLocks noGrp="1"/>
          </p:cNvSpPr>
          <p:nvPr>
            <p:ph idx="1"/>
          </p:nvPr>
        </p:nvSpPr>
        <p:spPr>
          <a:xfrm>
            <a:off x="1485900" y="1966913"/>
            <a:ext cx="5192316" cy="2545556"/>
          </a:xfrm>
        </p:spPr>
        <p:txBody>
          <a:bodyPr/>
          <a:lstStyle/>
          <a:p>
            <a:pPr marL="0" indent="0">
              <a:buNone/>
            </a:pPr>
            <a:r>
              <a:rPr lang="de-DE" altLang="de-DE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Lizenz: Folientexte unter CC-BY-SA freigegeben, </a:t>
            </a:r>
          </a:p>
          <a:p>
            <a:pPr marL="0" indent="0">
              <a:buNone/>
            </a:pPr>
            <a:r>
              <a:rPr lang="de-DE" altLang="de-DE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Urheberinnen: </a:t>
            </a:r>
            <a:r>
              <a:rPr lang="de-DE" altLang="de-DE" sz="1350" i="1" dirty="0">
                <a:solidFill>
                  <a:srgbClr val="FFFFFF"/>
                </a:solidFill>
              </a:rPr>
              <a:t>Dr. Bettina </a:t>
            </a:r>
            <a:r>
              <a:rPr lang="de-DE" altLang="de-DE" sz="1350" i="1" dirty="0" err="1">
                <a:solidFill>
                  <a:srgbClr val="FFFFFF"/>
                </a:solidFill>
              </a:rPr>
              <a:t>Waffner</a:t>
            </a:r>
            <a:r>
              <a:rPr lang="de-DE" altLang="de-DE" sz="1350" i="1" dirty="0">
                <a:solidFill>
                  <a:srgbClr val="FFFFFF"/>
                </a:solidFill>
              </a:rPr>
              <a:t> </a:t>
            </a:r>
            <a:r>
              <a:rPr lang="de-DE" altLang="de-DE" sz="1350" i="1" dirty="0" smtClean="0">
                <a:solidFill>
                  <a:srgbClr val="FFFFFF"/>
                </a:solidFill>
              </a:rPr>
              <a:t>, David Eckhoff</a:t>
            </a:r>
            <a:endParaRPr lang="de-DE" altLang="de-DE" sz="1350" i="1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de-DE" altLang="de-DE" sz="135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Ausgenommen von dieser Lizenz: Anders gekennzeichnete Texte/Fotos/Grafiken/Videos.</a:t>
            </a:r>
            <a:endParaRPr lang="de-DE" altLang="de-DE" sz="13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4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fld id="{F601952B-4B48-4F17-9C43-29E9B81B3043}" type="slidenum">
              <a:rPr lang="de-DE" altLang="de-DE" sz="900" kern="1200">
                <a:solidFill>
                  <a:srgbClr val="898989"/>
                </a:solidFill>
                <a:ea typeface="ヒラギノ角ゴ Pro W3" charset="-128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t>53</a:t>
            </a:fld>
            <a:endParaRPr lang="de-DE" altLang="de-DE" sz="900" kern="1200">
              <a:solidFill>
                <a:srgbClr val="898989"/>
              </a:solidFill>
              <a:ea typeface="ヒラギノ角ゴ Pro W3" charset="-128"/>
              <a:cs typeface="Arial" panose="020B0604020202020204" pitchFamily="34" charset="0"/>
            </a:endParaRPr>
          </a:p>
        </p:txBody>
      </p:sp>
      <p:pic>
        <p:nvPicPr>
          <p:cNvPr id="3072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4960144"/>
            <a:ext cx="488156" cy="16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029" y="4017169"/>
            <a:ext cx="1465659" cy="72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3C3EA12B-5870-419C-A20B-913E63CA08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272" y="3913062"/>
            <a:ext cx="1047546" cy="928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9" name="image25.png" descr="http://mediendidaktik.uni-due.de/sites/default/files/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272" y="291703"/>
            <a:ext cx="68580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0730" name="claim_learninglab_transparen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379" y="379810"/>
            <a:ext cx="18859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1639200" y="4972035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133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Shape 5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Shape 525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Shape 526"/>
          <p:cNvSpPr/>
          <p:nvPr/>
        </p:nvSpPr>
        <p:spPr>
          <a:xfrm>
            <a:off x="0" y="1231920"/>
            <a:ext cx="91436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Lernen im digitalen Wandel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Shape 529"/>
          <p:cNvSpPr/>
          <p:nvPr/>
        </p:nvSpPr>
        <p:spPr>
          <a:xfrm>
            <a:off x="0" y="-31680"/>
            <a:ext cx="9143640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 b="0" i="0" u="none" strike="noStrike" cap="none" dirty="0" err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Foodora</a:t>
            </a:r>
            <a:r>
              <a:rPr lang="de-DE" sz="800" b="0" i="0" u="none" strike="noStrike" cap="none" dirty="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 Fahrer: CC BY-SA 2.0: https://www.flickr.com/photos/samsaunders/27404205365 Bearbeitet von Bettina </a:t>
            </a:r>
            <a:r>
              <a:rPr lang="de-DE" sz="800" b="0" i="0" u="none" strike="noStrike" cap="none" dirty="0" err="1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Waffner</a:t>
            </a:r>
            <a:r>
              <a:rPr lang="de-DE" sz="800" b="0" i="0" u="none" strike="noStrike" cap="none" dirty="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 creativecommons.org/licenses/by-sa/2.0/legalcode.de 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0" name="Shape 530"/>
          <p:cNvPicPr preferRelativeResize="0"/>
          <p:nvPr/>
        </p:nvPicPr>
        <p:blipFill rotWithShape="1">
          <a:blip r:embed="rId4">
            <a:alphaModFix/>
          </a:blip>
          <a:srcRect t="25605" b="11396"/>
          <a:stretch/>
        </p:blipFill>
        <p:spPr>
          <a:xfrm>
            <a:off x="4284720" y="1297080"/>
            <a:ext cx="4606560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Shape 5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156" y="4738435"/>
            <a:ext cx="1798560" cy="35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1799614" y="4930759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Shape 5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Shape 538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Shape 539"/>
          <p:cNvSpPr/>
          <p:nvPr/>
        </p:nvSpPr>
        <p:spPr>
          <a:xfrm>
            <a:off x="0" y="1231920"/>
            <a:ext cx="91436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u="none" strike="noStrike" cap="non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Lernen im digitalen Wandel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Shape 542"/>
          <p:cNvSpPr/>
          <p:nvPr/>
        </p:nvSpPr>
        <p:spPr>
          <a:xfrm>
            <a:off x="0" y="-31680"/>
            <a:ext cx="9143640" cy="59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00" b="0" i="0" u="none" strike="noStrike" cap="none" dirty="0">
                <a:solidFill>
                  <a:srgbClr val="D9D9D9"/>
                </a:solidFill>
                <a:latin typeface="Calibri"/>
                <a:ea typeface="Calibri"/>
                <a:cs typeface="Calibri"/>
                <a:sym typeface="Calibri"/>
              </a:rPr>
              <a:t>Link zu dem Selfie-Bild mit Hillary Clinton: http://time.com/4508252/hillary-clinton-epic-selfie/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4" name="Shape 5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901" y="4769947"/>
            <a:ext cx="1798560" cy="35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d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1809662" y="4918075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6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6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6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6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6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2515186" y="2417862"/>
            <a:ext cx="644599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Verhaltensweisen ändern sich durch die Digitalisierung: Ein Beispiel liefert das </a:t>
            </a:r>
          </a:p>
          <a:p>
            <a:r>
              <a:rPr lang="de-DE" dirty="0" smtClean="0"/>
              <a:t>Folgende Selfie aus Hillary Clintons Wahlkamps:</a:t>
            </a:r>
          </a:p>
          <a:p>
            <a:endParaRPr lang="de-DE" dirty="0"/>
          </a:p>
          <a:p>
            <a:r>
              <a:rPr lang="de-DE" dirty="0" smtClean="0"/>
              <a:t>http</a:t>
            </a:r>
            <a:r>
              <a:rPr lang="de-DE" dirty="0"/>
              <a:t>://time.com/4508252/hillary-clinton-epic-selfie/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Shape 5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Shape 551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Shape 552"/>
          <p:cNvSpPr/>
          <p:nvPr/>
        </p:nvSpPr>
        <p:spPr>
          <a:xfrm>
            <a:off x="0" y="1231920"/>
            <a:ext cx="91436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Lernen im digitalen Wandel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5" name="Shape 555"/>
          <p:cNvPicPr preferRelativeResize="0"/>
          <p:nvPr/>
        </p:nvPicPr>
        <p:blipFill rotWithShape="1">
          <a:blip r:embed="rId4">
            <a:alphaModFix/>
          </a:blip>
          <a:srcRect t="13278" b="10645"/>
          <a:stretch/>
        </p:blipFill>
        <p:spPr>
          <a:xfrm>
            <a:off x="5364000" y="1235160"/>
            <a:ext cx="3547800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Shape 5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703505"/>
            <a:ext cx="1798560" cy="35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d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1882905" y="4943445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7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7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Shape 5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0600" y="446040"/>
            <a:ext cx="531360" cy="4392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Shape 565"/>
          <p:cNvSpPr/>
          <p:nvPr/>
        </p:nvSpPr>
        <p:spPr>
          <a:xfrm>
            <a:off x="2471760" y="1209600"/>
            <a:ext cx="185400" cy="707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Shape 566"/>
          <p:cNvSpPr/>
          <p:nvPr/>
        </p:nvSpPr>
        <p:spPr>
          <a:xfrm>
            <a:off x="0" y="1231920"/>
            <a:ext cx="9143640" cy="36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Lernen im digitalen Wandel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9" name="Shape 5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280" y="2367000"/>
            <a:ext cx="1676160" cy="1676160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Shape 570"/>
          <p:cNvSpPr/>
          <p:nvPr/>
        </p:nvSpPr>
        <p:spPr>
          <a:xfrm>
            <a:off x="8290080" y="7772400"/>
            <a:ext cx="3991428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50" tIns="50750" rIns="50750" bIns="507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9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cc by sa 4.0 - Elekes Andor </a:t>
            </a:r>
            <a:r>
              <a:rPr lang="de-DE" sz="9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http://bit.ly/2bECe6n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1" name="Shape 571"/>
          <p:cNvPicPr preferRelativeResize="0"/>
          <p:nvPr/>
        </p:nvPicPr>
        <p:blipFill rotWithShape="1">
          <a:blip r:embed="rId6">
            <a:alphaModFix/>
          </a:blip>
          <a:srcRect b="18560"/>
          <a:stretch/>
        </p:blipFill>
        <p:spPr>
          <a:xfrm>
            <a:off x="4140360" y="1209600"/>
            <a:ext cx="2488680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Shape 57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13720" y="1209600"/>
            <a:ext cx="2028600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Shape 57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8658" y="4765012"/>
            <a:ext cx="1798560" cy="35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d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25" y="4918075"/>
            <a:ext cx="6508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1788164" y="4918075"/>
            <a:ext cx="75048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 sz="1000">
                <a:solidFill>
                  <a:srgbClr val="000000"/>
                </a:solidFill>
                <a:latin typeface="+mn-lt"/>
                <a:ea typeface="+mn-ea"/>
                <a:cs typeface="+mn-cs"/>
                <a:sym typeface="Lucida Grande"/>
              </a:defRPr>
            </a:pP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Bettina </a:t>
            </a:r>
            <a:r>
              <a:rPr lang="de-DE" sz="700" dirty="0" err="1">
                <a:latin typeface="+mn-lt"/>
                <a:cs typeface="Arial" panose="020B0604020202020204" pitchFamily="34" charset="0"/>
                <a:sym typeface="Calibri"/>
              </a:rPr>
              <a:t>Waffner</a:t>
            </a:r>
            <a:r>
              <a:rPr lang="de-DE" sz="700" dirty="0">
                <a:latin typeface="+mn-lt"/>
                <a:cs typeface="Arial" panose="020B0604020202020204" pitchFamily="34" charset="0"/>
                <a:sym typeface="Calibri"/>
              </a:rPr>
              <a:t> für 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MainstreamingOER unter CC-BY-SA 4.0 </a:t>
            </a:r>
            <a:r>
              <a:rPr lang="de-DE" altLang="de-DE" sz="700" dirty="0" smtClean="0">
                <a:latin typeface="+mn-lt"/>
                <a:sym typeface="Lucida Grande"/>
                <a:hlinkClick r:id="rId10"/>
              </a:rPr>
              <a:t>creativecommons.org/</a:t>
            </a:r>
            <a:r>
              <a:rPr lang="de-DE" altLang="de-DE" sz="700" dirty="0" err="1" smtClean="0">
                <a:latin typeface="+mn-lt"/>
                <a:sym typeface="Lucida Grande"/>
                <a:hlinkClick r:id="rId10"/>
              </a:rPr>
              <a:t>licenses</a:t>
            </a:r>
            <a:r>
              <a:rPr lang="de-DE" altLang="de-DE" sz="700" dirty="0" smtClean="0">
                <a:latin typeface="+mn-lt"/>
                <a:sym typeface="Lucida Grande"/>
                <a:hlinkClick r:id="rId10"/>
              </a:rPr>
              <a:t>/by-</a:t>
            </a:r>
            <a:r>
              <a:rPr lang="de-DE" altLang="de-DE" sz="700" dirty="0" err="1" smtClean="0">
                <a:latin typeface="+mn-lt"/>
                <a:sym typeface="Lucida Grande"/>
                <a:hlinkClick r:id="rId10"/>
              </a:rPr>
              <a:t>sa</a:t>
            </a:r>
            <a:r>
              <a:rPr lang="de-DE" altLang="de-DE" sz="700" dirty="0" smtClean="0">
                <a:latin typeface="+mn-lt"/>
                <a:sym typeface="Lucida Grande"/>
                <a:hlinkClick r:id="rId10"/>
              </a:rPr>
              <a:t>/4.0/legalcode.de</a:t>
            </a:r>
            <a:r>
              <a:rPr lang="de-DE" altLang="de-DE" sz="700" dirty="0" smtClean="0">
                <a:latin typeface="+mn-lt"/>
                <a:sym typeface="Lucida Grande"/>
              </a:rPr>
              <a:t>, Änderungen und Ergänzungen von David Eckhoff</a:t>
            </a:r>
            <a:r>
              <a:rPr lang="de-DE" sz="700" dirty="0" smtClean="0">
                <a:latin typeface="+mn-lt"/>
                <a:cs typeface="Arial" panose="020B0604020202020204" pitchFamily="34" charset="0"/>
                <a:sym typeface="Calibri"/>
              </a:rPr>
              <a:t> </a:t>
            </a:r>
            <a:endParaRPr lang="de-DE" sz="700" dirty="0">
              <a:latin typeface="+mn-lt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Design">
  <a:themeElements>
    <a:clrScheme name="Benutzerdefiniert 2">
      <a:dk1>
        <a:srgbClr val="000000"/>
      </a:dk1>
      <a:lt1>
        <a:srgbClr val="FFFFFF"/>
      </a:lt1>
      <a:dk2>
        <a:srgbClr val="004C93"/>
      </a:dk2>
      <a:lt2>
        <a:srgbClr val="EFE4BF"/>
      </a:lt2>
      <a:accent1>
        <a:srgbClr val="DFE4F2"/>
      </a:accent1>
      <a:accent2>
        <a:srgbClr val="3B5988"/>
      </a:accent2>
      <a:accent3>
        <a:srgbClr val="4F75B1"/>
      </a:accent3>
      <a:accent4>
        <a:srgbClr val="758FC3"/>
      </a:accent4>
      <a:accent5>
        <a:srgbClr val="A1B0D2"/>
      </a:accent5>
      <a:accent6>
        <a:srgbClr val="C1CADF"/>
      </a:accent6>
      <a:hlink>
        <a:srgbClr val="3B5988"/>
      </a:hlink>
      <a:folHlink>
        <a:srgbClr val="3B59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eite 3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3465</Words>
  <Application>Microsoft Office PowerPoint</Application>
  <PresentationFormat>Bildschirmpräsentation (16:9)</PresentationFormat>
  <Paragraphs>457</Paragraphs>
  <Slides>53</Slides>
  <Notes>52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53</vt:i4>
      </vt:variant>
    </vt:vector>
  </HeadingPairs>
  <TitlesOfParts>
    <vt:vector size="68" baseType="lpstr">
      <vt:lpstr>Arial</vt:lpstr>
      <vt:lpstr>Lucida Grande</vt:lpstr>
      <vt:lpstr>GillSansMT</vt:lpstr>
      <vt:lpstr>Gill Sans</vt:lpstr>
      <vt:lpstr>Times New Roman</vt:lpstr>
      <vt:lpstr>Merriweather Sans</vt:lpstr>
      <vt:lpstr>ヒラギノ角ゴ Pro W3</vt:lpstr>
      <vt:lpstr>Noto Sans Symbols</vt:lpstr>
      <vt:lpstr>Calibri</vt:lpstr>
      <vt:lpstr>Office Theme</vt:lpstr>
      <vt:lpstr>Office Theme</vt:lpstr>
      <vt:lpstr>Office Theme</vt:lpstr>
      <vt:lpstr>Office Theme</vt:lpstr>
      <vt:lpstr>Office-Design</vt:lpstr>
      <vt:lpstr>seite 3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Nachweise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Eckhoff</dc:creator>
  <cp:lastModifiedBy>Julien Dietrich</cp:lastModifiedBy>
  <cp:revision>25</cp:revision>
  <dcterms:modified xsi:type="dcterms:W3CDTF">2018-05-31T08:24:56Z</dcterms:modified>
</cp:coreProperties>
</file>