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  <p:sldMasterId id="2147483655" r:id="rId2"/>
    <p:sldMasterId id="2147483662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797675" cy="9929813"/>
  <p:embeddedFontLst>
    <p:embeddedFont>
      <p:font typeface="Source Sans Pro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F71F60-8407-4767-B205-56DCC3EF6886}">
  <a:tblStyle styleId="{91F71F60-8407-4767-B205-56DCC3EF688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9FAFC"/>
          </a:solidFill>
        </a:fill>
      </a:tcStyle>
    </a:wholeTbl>
    <a:band1H>
      <a:tcTxStyle/>
      <a:tcStyle>
        <a:tcBdr/>
        <a:fill>
          <a:solidFill>
            <a:srgbClr val="F3F5F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F5F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85" autoAdjust="0"/>
  </p:normalViewPr>
  <p:slideViewPr>
    <p:cSldViewPr snapToGrid="0">
      <p:cViewPr varScale="1">
        <p:scale>
          <a:sx n="92" d="100"/>
          <a:sy n="92" d="100"/>
        </p:scale>
        <p:origin x="21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93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6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endParaRPr sz="111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Shape 536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Shape 579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500" rIns="91025" bIns="455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97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de-DE" sz="12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1038" y="4716464"/>
            <a:ext cx="5435600" cy="4468812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wrap="square" lIns="91025" tIns="45500" rIns="91025" bIns="45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Zwei Inhal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Bild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388" y="179388"/>
            <a:ext cx="8785225" cy="649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Logo+Claim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1150" y="474663"/>
            <a:ext cx="2297113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30201" y="2520000"/>
            <a:ext cx="8489949" cy="203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20650" algn="l" rtl="0">
              <a:spcBef>
                <a:spcPts val="700"/>
              </a:spcBef>
              <a:spcAft>
                <a:spcPts val="600"/>
              </a:spcAft>
              <a:buClr>
                <a:srgbClr val="FFFFFF"/>
              </a:buClr>
              <a:buSzPts val="3500"/>
              <a:buFont typeface="Arial"/>
              <a:buChar char="•"/>
              <a:defRPr sz="3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636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und Inhalt">
  <p:cSld name="2_Titel und Inhal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80000" y="1224000"/>
            <a:ext cx="8784000" cy="504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60"/>
              <a:buFont typeface="Merriweather Sans"/>
              <a:buChar char="￭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94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80000" y="1224000"/>
            <a:ext cx="8784000" cy="432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96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360"/>
              <a:buFont typeface="Merriweather Sans"/>
              <a:buChar char="￭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7239000" y="5791200"/>
            <a:ext cx="1735138" cy="88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/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05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Zwei Inhalte">
  <p:cSld name="1_Zwei Inhal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80000" y="1224000"/>
            <a:ext cx="3184727" cy="441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556800" y="1224000"/>
            <a:ext cx="5418000" cy="4412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7239000" y="5791200"/>
            <a:ext cx="1735138" cy="88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/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02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CC7E6-3EF8-44DA-98E8-6BEC7812FFFE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2A618E-AE9E-417C-BCBC-5A771EA21C25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A367A2-0FD9-4DA1-80DB-21A69D6E2B16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43EB0-A33B-46D1-95C6-E11886AA8F38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5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F80563-6DD4-4754-8685-0C7CE5DACB79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D50936-7263-47BA-9B48-149E90111059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8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B36B4-80D6-45D1-A6F0-593A249703C6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BDB2C-7C8F-4580-A289-F80D264886EA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7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E4E75-1459-44A0-A232-7663D34D9DD7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31596-A9AD-4921-ADF1-522A2C8464E5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63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88059-6B8A-4C8D-A2F9-98E7EC2A6045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AC8930-09C8-42FA-A74F-FBDCC54EF2FD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21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2D74B-ED3D-4A95-A651-76A8E4136E57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EF90D6-2296-4887-B362-CC4DB953ED99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wei Inhal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80000" y="1224000"/>
            <a:ext cx="3184727" cy="50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60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200" algn="l" rt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Merriweather San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3546000" y="1224000"/>
            <a:ext cx="5418000" cy="504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60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7800" marR="0" lvl="2" indent="-762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03E3F-ADAF-421F-8723-7F202B0318D8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54092-4944-4272-9A04-F133790D45C4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6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9F83976-D9C9-5640-80E6-D636A0BD16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7050" y="982663"/>
            <a:ext cx="554831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566AEC40-D06D-A54A-97D9-681CE53E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054DB4-AB77-4D5F-A546-4C93D4A6102E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30DDC303-582D-8A43-B030-3B5863B1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752A1007-A5B8-744D-9267-292C6EC7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5FF7E-FA26-42B9-B45C-49BD7D5AA01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5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2C702-B279-4523-8CAA-0A6A3F9928EC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CA6D5-F116-4C77-B01D-5F9300A22AE8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22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BEAA1-BF9E-460C-8FF9-C52C4B6564BF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2A275F-D029-45A9-93AD-D78BC7C7672F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Shape 26" descr="Bild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388" y="179388"/>
            <a:ext cx="8785225" cy="41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>
            <a:spLocks noGrp="1"/>
          </p:cNvSpPr>
          <p:nvPr>
            <p:ph type="pic" idx="2"/>
          </p:nvPr>
        </p:nvSpPr>
        <p:spPr>
          <a:xfrm>
            <a:off x="6915600" y="4478399"/>
            <a:ext cx="2048400" cy="219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54000" algn="l" rtl="0">
              <a:spcBef>
                <a:spcPts val="28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636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60000" y="4860000"/>
            <a:ext cx="5969000" cy="9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500"/>
              </a:spcAft>
              <a:buClr>
                <a:srgbClr val="004C93"/>
              </a:buClr>
              <a:buSzPts val="2800"/>
              <a:buFont typeface="Arial"/>
              <a:buNone/>
              <a:defRPr sz="3200" b="1" i="1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636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360000" y="5940000"/>
            <a:ext cx="5969000" cy="36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spcAft>
                <a:spcPts val="600"/>
              </a:spcAft>
              <a:buClr>
                <a:srgbClr val="004C9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636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80000" y="1224000"/>
            <a:ext cx="8784000" cy="504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60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9388" marR="0" lvl="2" indent="-93027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360"/>
              <a:buFont typeface="Merriweather Sans"/>
              <a:buChar char="￭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80000" y="1224000"/>
            <a:ext cx="8784000" cy="432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60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9388" marR="0" lvl="2" indent="-93027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360"/>
              <a:buFont typeface="Merriweather Sans"/>
              <a:buChar char="￭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7239000" y="5791200"/>
            <a:ext cx="1735138" cy="881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spcBef>
                <a:spcPts val="24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636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Zwei Inhal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80000" y="1224000"/>
            <a:ext cx="3184727" cy="4412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60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200" algn="l" rt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Merriweather San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556800" y="1224000"/>
            <a:ext cx="5418000" cy="4412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60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7800" marR="0" lvl="2" indent="-762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7239000" y="5791200"/>
            <a:ext cx="1735138" cy="881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spcBef>
                <a:spcPts val="24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636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Zwei Inhalte">
  <p:cSld name="2_Zwei Inhal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Bild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388" y="179388"/>
            <a:ext cx="8785225" cy="649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Logo+Claim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1150" y="474663"/>
            <a:ext cx="2297113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30201" y="2520000"/>
            <a:ext cx="8489949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/>
          <a:lstStyle>
            <a:lvl1pPr marL="457200" marR="0" lvl="0" indent="-45085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  <a:defRPr sz="3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978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80000" y="1224000"/>
            <a:ext cx="3184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3546000" y="1224000"/>
            <a:ext cx="5418000" cy="504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69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Shape 26" descr="Bild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388" y="179388"/>
            <a:ext cx="8785225" cy="41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>
            <a:spLocks noGrp="1"/>
          </p:cNvSpPr>
          <p:nvPr>
            <p:ph type="pic" idx="2"/>
          </p:nvPr>
        </p:nvSpPr>
        <p:spPr>
          <a:xfrm>
            <a:off x="6915600" y="4478399"/>
            <a:ext cx="2048400" cy="2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/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60000" y="4860000"/>
            <a:ext cx="5969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4C93"/>
              </a:buClr>
              <a:buSzPts val="3200"/>
              <a:buFont typeface="Arial"/>
              <a:buNone/>
              <a:defRPr sz="3200" b="1" i="1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360000" y="5940000"/>
            <a:ext cx="5969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4C9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32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eader_master.jpg"/>
          <p:cNvPicPr preferRelativeResize="0"/>
          <p:nvPr/>
        </p:nvPicPr>
        <p:blipFill rotWithShape="1">
          <a:blip r:embed="rId8">
            <a:alphaModFix/>
          </a:blip>
          <a:srcRect r="20148"/>
          <a:stretch/>
        </p:blipFill>
        <p:spPr>
          <a:xfrm>
            <a:off x="179388" y="179388"/>
            <a:ext cx="878363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79388" y="1223963"/>
            <a:ext cx="8783637" cy="50403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60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63600" algn="l" rtl="0"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eader_master.jpg"/>
          <p:cNvPicPr preferRelativeResize="0"/>
          <p:nvPr/>
        </p:nvPicPr>
        <p:blipFill rotWithShape="1">
          <a:blip r:embed="rId8">
            <a:alphaModFix/>
          </a:blip>
          <a:srcRect r="20148"/>
          <a:stretch/>
        </p:blipFill>
        <p:spPr>
          <a:xfrm>
            <a:off x="179388" y="179388"/>
            <a:ext cx="878363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79388" y="1223963"/>
            <a:ext cx="8783637" cy="50403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4C9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913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0FCE49-E9D2-F741-9A07-FDDD8A85C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3C5E7-FE74-4E57-8A1B-4C3CF13CA260}" type="datetimeFigureOut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22.05.2018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D4221-A95E-C94C-B2A7-266944074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328F8-B03F-CE45-BAAA-86100960D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F97E18-925F-4CBD-A9D5-B36A83FA0F2E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pic>
        <p:nvPicPr>
          <p:cNvPr id="3079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9753" r="17154" b="31386"/>
          <a:stretch>
            <a:fillRect/>
          </a:stretch>
        </p:blipFill>
        <p:spPr bwMode="auto">
          <a:xfrm>
            <a:off x="179388" y="260350"/>
            <a:ext cx="87757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1" descr="Logo+Claim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278063"/>
            <a:ext cx="15541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legalcode.de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creativecommons.org/licenses/by-sa/4.0/legalcode.de" TargetMode="External"/><Relationship Id="rId10" Type="http://schemas.openxmlformats.org/officeDocument/2006/relationships/image" Target="../media/image23.jp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creativecommons.org/licenses/by-sa/4.0/legalcode.de" TargetMode="External"/><Relationship Id="rId10" Type="http://schemas.openxmlformats.org/officeDocument/2006/relationships/image" Target="../media/image23.jp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choose/" TargetMode="Externa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" TargetMode="External"/><Relationship Id="rId11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s://creativecommons.org/licenses/by-sa/4.0/legalcode.de" TargetMode="External"/><Relationship Id="rId10" Type="http://schemas.openxmlformats.org/officeDocument/2006/relationships/image" Target="../media/image23.jp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-sa/4.0/legalcode.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legalcode.de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de-de/store/p/audioboo/9wzdncrfj869" TargetMode="External"/><Relationship Id="rId13" Type="http://schemas.openxmlformats.org/officeDocument/2006/relationships/hyperlink" Target="https://store.wondershare.com/shop/buy/buy-video-editor.html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soundcloud.com/" TargetMode="External"/><Relationship Id="rId12" Type="http://schemas.openxmlformats.org/officeDocument/2006/relationships/hyperlink" Target="https://www.microsoftstore.com/DE/Office" TargetMode="External"/><Relationship Id="rId17" Type="http://schemas.openxmlformats.org/officeDocument/2006/relationships/hyperlink" Target="https://creativecommons.org/licenses/by-sa/4.0/legalcode.de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www.microsoftstore.com/Visio_2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intl/de/docs/about/" TargetMode="External"/><Relationship Id="rId11" Type="http://schemas.openxmlformats.org/officeDocument/2006/relationships/hyperlink" Target="https://de.libreoffice.org/" TargetMode="External"/><Relationship Id="rId5" Type="http://schemas.openxmlformats.org/officeDocument/2006/relationships/hyperlink" Target="http://etherpad.org/" TargetMode="External"/><Relationship Id="rId15" Type="http://schemas.openxmlformats.org/officeDocument/2006/relationships/hyperlink" Target="https://www.easel.ly/" TargetMode="External"/><Relationship Id="rId10" Type="http://schemas.openxmlformats.org/officeDocument/2006/relationships/hyperlink" Target="https://webmaker.org/#/?_k=c6ah7s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de.wordpress.org/" TargetMode="External"/><Relationship Id="rId14" Type="http://schemas.openxmlformats.org/officeDocument/2006/relationships/hyperlink" Target="http://www.clipgenerator.com/d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4.0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hd.uni-siegen.de/oerhd/oerhdpostkarte2.html?lang=d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d.uni-siegen.de/oerhd/oerhdpostkarte2.html?lang=de" TargetMode="Externa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legalcode.de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ites.google.com" TargetMode="External"/><Relationship Id="rId13" Type="http://schemas.openxmlformats.org/officeDocument/2006/relationships/hyperlink" Target="https://www.flickr.com/photos/wakingtiger/3156791341" TargetMode="External"/><Relationship Id="rId3" Type="http://schemas.openxmlformats.org/officeDocument/2006/relationships/image" Target="../media/image41.jpg"/><Relationship Id="rId7" Type="http://schemas.openxmlformats.org/officeDocument/2006/relationships/hyperlink" Target="http://www.wordpress.com/" TargetMode="External"/><Relationship Id="rId12" Type="http://schemas.openxmlformats.org/officeDocument/2006/relationships/hyperlink" Target="http://xtlearn.net/Welcom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legalcode.de" TargetMode="External"/><Relationship Id="rId11" Type="http://schemas.openxmlformats.org/officeDocument/2006/relationships/hyperlink" Target="http://www.diigo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www.edutags.de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docs.google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hd.uni-siegen.de/oerhd/oerhdpostkarte2.html?lang=de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iki.creativecommons.org/wiki/File:CC_License_Compatibility_Chart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share-your-work/public-domain/cc0" TargetMode="Externa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44.png"/><Relationship Id="rId9" Type="http://schemas.openxmlformats.org/officeDocument/2006/relationships/hyperlink" Target="http://creativecommons.org/licenses/by-sa/4.0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creativecommons.org/licenses/by-sa/4.0/legalcode.d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4.0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hd.uni-siegen.de/oerhd/oerhdpostkarte2.html?lang=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creativecommons.org/licenses/by-sa/4.0/legalcode.de" TargetMode="External"/><Relationship Id="rId10" Type="http://schemas.openxmlformats.org/officeDocument/2006/relationships/image" Target="../media/image23.jp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71450" y="2519363"/>
            <a:ext cx="8826500" cy="1479550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de-DE" sz="3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Educational Resources (OER)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de-DE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Offene Lehr- und Lernmaterialien zusammenstellen und bearbeiten</a:t>
            </a:r>
          </a:p>
        </p:txBody>
      </p:sp>
      <p:pic>
        <p:nvPicPr>
          <p:cNvPr id="54" name="Shape 54" descr="http://mediendidaktik.uni-due.de/sites/default/files/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171450" y="3798888"/>
            <a:ext cx="8826500" cy="1477962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de-DE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Qualifizierungsworkshop Modul 3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360363" y="5792788"/>
            <a:ext cx="873601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Tobias Düttmann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Lab, Universität Duisburg-Essen 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59833D92-2C52-4672-947B-DDFDD70EE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356225"/>
            <a:ext cx="195421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3ED509-9F95-4AB6-B185-FAB2DAA8F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63" y="5218113"/>
            <a:ext cx="1397000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 4">
            <a:extLst>
              <a:ext uri="{FF2B5EF4-FFF2-40B4-BE49-F238E27FC236}">
                <a16:creationId xmlns:a16="http://schemas.microsoft.com/office/drawing/2014/main" id="{49175719-4AE2-4B32-9B66-2F74CE10A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9404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77">
            <a:extLst>
              <a:ext uri="{FF2B5EF4-FFF2-40B4-BE49-F238E27FC236}">
                <a16:creationId xmlns:a16="http://schemas.microsoft.com/office/drawing/2014/main" id="{767D7D5A-A0F6-4081-8638-E79E5C246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6679092"/>
            <a:ext cx="47053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de-DE" altLang="de-DE" sz="80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cc by sa 4.0 DE Bettina Waffner für MainstreamingOER </a:t>
            </a:r>
            <a:r>
              <a:rPr lang="de-DE" altLang="de-DE" sz="800">
                <a:solidFill>
                  <a:srgbClr val="000000"/>
                </a:solidFill>
                <a:cs typeface="Arial" panose="020B0604020202020204" pitchFamily="34" charset="0"/>
                <a:sym typeface="Lucida Grande" charset="0"/>
                <a:hlinkClick r:id="rId8"/>
              </a:rPr>
              <a:t>creativecommons.org/licenses/by-sa/4.0/legalcode.de</a:t>
            </a:r>
            <a:r>
              <a:rPr lang="de-DE" altLang="de-DE" sz="80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2187575" y="1140952"/>
            <a:ext cx="6956425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Materialien anpassen, wenn nötig und erlaubt</a:t>
            </a:r>
          </a:p>
        </p:txBody>
      </p:sp>
      <p:sp>
        <p:nvSpPr>
          <p:cNvPr id="191" name="Shape 191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193" name="Shape 193"/>
          <p:cNvGrpSpPr/>
          <p:nvPr/>
        </p:nvGrpSpPr>
        <p:grpSpPr>
          <a:xfrm>
            <a:off x="503452" y="2284990"/>
            <a:ext cx="1807948" cy="3154234"/>
            <a:chOff x="1354449" y="2326682"/>
            <a:chExt cx="2359356" cy="3551219"/>
          </a:xfrm>
        </p:grpSpPr>
        <p:sp>
          <p:nvSpPr>
            <p:cNvPr id="194" name="Shape 194"/>
            <p:cNvSpPr txBox="1"/>
            <p:nvPr/>
          </p:nvSpPr>
          <p:spPr>
            <a:xfrm>
              <a:off x="1463518" y="4838363"/>
              <a:ext cx="2141220" cy="10395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Tabelle CC BY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i="1">
                  <a:solidFill>
                    <a:srgbClr val="A4C13D"/>
                  </a:solidFill>
                  <a:latin typeface="Arial"/>
                  <a:ea typeface="Arial"/>
                  <a:cs typeface="Arial"/>
                  <a:sym typeface="Arial"/>
                </a:rPr>
                <a:t>Farbe</a:t>
              </a:r>
            </a:p>
          </p:txBody>
        </p:sp>
        <p:pic>
          <p:nvPicPr>
            <p:cNvPr id="195" name="Shape 195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30614" y="4176483"/>
              <a:ext cx="607027" cy="213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Shape 19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54449" y="2326682"/>
              <a:ext cx="2359356" cy="15972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Shape 197"/>
          <p:cNvGrpSpPr/>
          <p:nvPr/>
        </p:nvGrpSpPr>
        <p:grpSpPr>
          <a:xfrm>
            <a:off x="2440342" y="2931204"/>
            <a:ext cx="3979377" cy="3083834"/>
            <a:chOff x="4217357" y="2542805"/>
            <a:chExt cx="4200526" cy="3045070"/>
          </a:xfrm>
        </p:grpSpPr>
        <p:pic>
          <p:nvPicPr>
            <p:cNvPr id="198" name="Shape 19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17357" y="2542805"/>
              <a:ext cx="4200526" cy="150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Shape 199"/>
            <p:cNvSpPr txBox="1"/>
            <p:nvPr/>
          </p:nvSpPr>
          <p:spPr>
            <a:xfrm>
              <a:off x="4869820" y="4840774"/>
              <a:ext cx="2895600" cy="747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Diagramm CC BY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i="1">
                  <a:solidFill>
                    <a:srgbClr val="A4C13D"/>
                  </a:solidFill>
                  <a:latin typeface="Arial"/>
                  <a:ea typeface="Arial"/>
                  <a:cs typeface="Arial"/>
                  <a:sym typeface="Arial"/>
                </a:rPr>
                <a:t>Titel</a:t>
              </a:r>
            </a:p>
          </p:txBody>
        </p:sp>
        <p:pic>
          <p:nvPicPr>
            <p:cNvPr id="200" name="Shape 200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14106" y="4176483"/>
              <a:ext cx="607027" cy="2138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Shape 201"/>
          <p:cNvGrpSpPr/>
          <p:nvPr/>
        </p:nvGrpSpPr>
        <p:grpSpPr>
          <a:xfrm>
            <a:off x="6614200" y="2284990"/>
            <a:ext cx="2163007" cy="2724480"/>
            <a:chOff x="8623731" y="2186897"/>
            <a:chExt cx="2703494" cy="3476107"/>
          </a:xfrm>
        </p:grpSpPr>
        <p:sp>
          <p:nvSpPr>
            <p:cNvPr id="202" name="Shape 202"/>
            <p:cNvSpPr txBox="1"/>
            <p:nvPr/>
          </p:nvSpPr>
          <p:spPr>
            <a:xfrm>
              <a:off x="8623731" y="4838364"/>
              <a:ext cx="2703494" cy="8246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Bild CC BY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i="1">
                  <a:solidFill>
                    <a:srgbClr val="A4C13D"/>
                  </a:solidFill>
                  <a:latin typeface="Arial"/>
                  <a:ea typeface="Arial"/>
                  <a:cs typeface="Arial"/>
                  <a:sym typeface="Arial"/>
                </a:rPr>
                <a:t>Größe</a:t>
              </a:r>
            </a:p>
          </p:txBody>
        </p:sp>
        <p:pic>
          <p:nvPicPr>
            <p:cNvPr id="203" name="Shape 203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86341" y="4624481"/>
              <a:ext cx="607027" cy="213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Shape 20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64218" y="2186897"/>
              <a:ext cx="1851271" cy="22034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2187575" y="1140952"/>
            <a:ext cx="6956425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Eigenes Material mit OER Materialien kombinieren</a:t>
            </a:r>
          </a:p>
        </p:txBody>
      </p:sp>
      <p:sp>
        <p:nvSpPr>
          <p:cNvPr id="214" name="Shape 214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216" name="Shape 216"/>
          <p:cNvGrpSpPr/>
          <p:nvPr/>
        </p:nvGrpSpPr>
        <p:grpSpPr>
          <a:xfrm>
            <a:off x="776127" y="2703143"/>
            <a:ext cx="7662532" cy="2774232"/>
            <a:chOff x="1140178" y="2331773"/>
            <a:chExt cx="10767570" cy="3665777"/>
          </a:xfrm>
        </p:grpSpPr>
        <p:sp>
          <p:nvSpPr>
            <p:cNvPr id="217" name="Shape 217"/>
            <p:cNvSpPr/>
            <p:nvPr/>
          </p:nvSpPr>
          <p:spPr>
            <a:xfrm>
              <a:off x="1140178" y="2382252"/>
              <a:ext cx="2020711" cy="3486843"/>
            </a:xfrm>
            <a:prstGeom prst="roundRect">
              <a:avLst>
                <a:gd name="adj" fmla="val 16667"/>
              </a:avLst>
            </a:prstGeom>
            <a:solidFill>
              <a:srgbClr val="A4C13D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Eigenes Material 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3967933" y="3253713"/>
              <a:ext cx="2141997" cy="1852292"/>
            </a:xfrm>
            <a:prstGeom prst="mathPlus">
              <a:avLst>
                <a:gd name="adj1" fmla="val 23520"/>
              </a:avLst>
            </a:prstGeom>
            <a:solidFill>
              <a:srgbClr val="A4C13D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6633412" y="2382252"/>
              <a:ext cx="5274336" cy="3595215"/>
            </a:xfrm>
            <a:prstGeom prst="bracePair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10382901" y="3009446"/>
              <a:ext cx="107436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Autor: Max Meyer</a:t>
              </a:r>
            </a:p>
          </p:txBody>
        </p:sp>
        <p:pic>
          <p:nvPicPr>
            <p:cNvPr id="221" name="Shape 221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1618" y="2781695"/>
              <a:ext cx="635840" cy="2240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22" name="Shape 222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1618" y="4097886"/>
              <a:ext cx="635840" cy="2240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23" name="Shape 223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1618" y="5135815"/>
              <a:ext cx="635840" cy="2240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24" name="Shape 224"/>
            <p:cNvSpPr txBox="1"/>
            <p:nvPr/>
          </p:nvSpPr>
          <p:spPr>
            <a:xfrm>
              <a:off x="10382901" y="4311344"/>
              <a:ext cx="1013274" cy="79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Autorin: Sarah Scholl</a:t>
              </a: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10301828" y="5399784"/>
              <a:ext cx="119245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Autor: Hans Glück</a:t>
              </a:r>
            </a:p>
          </p:txBody>
        </p:sp>
        <p:pic>
          <p:nvPicPr>
            <p:cNvPr id="226" name="Shape 2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26866" y="2331773"/>
              <a:ext cx="1789125" cy="121124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27" name="Shape 22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497947" y="3674869"/>
              <a:ext cx="2949041" cy="105139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28" name="Shape 22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28305" y="4877305"/>
              <a:ext cx="941188" cy="11202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2187575" y="1140952"/>
            <a:ext cx="6956425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CC Lizenz für das neu erstellte Dokument auswählen</a:t>
            </a:r>
          </a:p>
        </p:txBody>
      </p:sp>
      <p:sp>
        <p:nvSpPr>
          <p:cNvPr id="238" name="Shape 238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240" name="Shape 240"/>
          <p:cNvGrpSpPr/>
          <p:nvPr/>
        </p:nvGrpSpPr>
        <p:grpSpPr>
          <a:xfrm>
            <a:off x="2838775" y="2137672"/>
            <a:ext cx="5654024" cy="4175597"/>
            <a:chOff x="3476624" y="1621790"/>
            <a:chExt cx="5654024" cy="4175597"/>
          </a:xfrm>
        </p:grpSpPr>
        <p:sp>
          <p:nvSpPr>
            <p:cNvPr id="241" name="Shape 241"/>
            <p:cNvSpPr txBox="1"/>
            <p:nvPr/>
          </p:nvSpPr>
          <p:spPr>
            <a:xfrm>
              <a:off x="3476624" y="5535777"/>
              <a:ext cx="5654023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Quelle: </a:t>
              </a:r>
              <a:r>
                <a:rPr lang="de-DE" sz="11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creativecommons.org</a:t>
              </a:r>
              <a:r>
                <a:rPr lang="de-DE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Screenshot vom 18.05.2017</a:t>
              </a:r>
            </a:p>
          </p:txBody>
        </p:sp>
        <p:pic>
          <p:nvPicPr>
            <p:cNvPr id="242" name="Shape 2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76625" y="1621790"/>
              <a:ext cx="5654023" cy="3925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580171" y="2572932"/>
            <a:ext cx="8147619" cy="3108960"/>
          </a:xfrm>
          <a:prstGeom prst="rect">
            <a:avLst/>
          </a:prstGeom>
          <a:solidFill>
            <a:srgbClr val="D1DBEC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187575" y="1140952"/>
            <a:ext cx="6956425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Eigenes Material mit OER Materialien kombinieren</a:t>
            </a:r>
          </a:p>
        </p:txBody>
      </p:sp>
      <p:sp>
        <p:nvSpPr>
          <p:cNvPr id="253" name="Shape 253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255" name="Shape 255"/>
          <p:cNvGrpSpPr/>
          <p:nvPr/>
        </p:nvGrpSpPr>
        <p:grpSpPr>
          <a:xfrm>
            <a:off x="776127" y="2703143"/>
            <a:ext cx="7662532" cy="2774232"/>
            <a:chOff x="1140178" y="2331773"/>
            <a:chExt cx="10767570" cy="3665777"/>
          </a:xfrm>
        </p:grpSpPr>
        <p:sp>
          <p:nvSpPr>
            <p:cNvPr id="256" name="Shape 256"/>
            <p:cNvSpPr/>
            <p:nvPr/>
          </p:nvSpPr>
          <p:spPr>
            <a:xfrm>
              <a:off x="1140178" y="2382252"/>
              <a:ext cx="2020711" cy="3486843"/>
            </a:xfrm>
            <a:prstGeom prst="roundRect">
              <a:avLst>
                <a:gd name="adj" fmla="val 16667"/>
              </a:avLst>
            </a:prstGeom>
            <a:solidFill>
              <a:srgbClr val="A4C13D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Eigenes Material 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3967933" y="3253713"/>
              <a:ext cx="2141997" cy="1852292"/>
            </a:xfrm>
            <a:prstGeom prst="mathPlus">
              <a:avLst>
                <a:gd name="adj1" fmla="val 23520"/>
              </a:avLst>
            </a:prstGeom>
            <a:solidFill>
              <a:srgbClr val="A4C13D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6633412" y="2382252"/>
              <a:ext cx="5274336" cy="3595215"/>
            </a:xfrm>
            <a:prstGeom prst="bracePair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10382901" y="3009446"/>
              <a:ext cx="107436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Autor: Max Meyer</a:t>
              </a:r>
            </a:p>
          </p:txBody>
        </p:sp>
        <p:pic>
          <p:nvPicPr>
            <p:cNvPr id="260" name="Shape 260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1618" y="2781695"/>
              <a:ext cx="635840" cy="2240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61" name="Shape 261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1618" y="4097886"/>
              <a:ext cx="635840" cy="2240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62" name="Shape 262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1618" y="5135815"/>
              <a:ext cx="635840" cy="2240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63" name="Shape 263"/>
            <p:cNvSpPr txBox="1"/>
            <p:nvPr/>
          </p:nvSpPr>
          <p:spPr>
            <a:xfrm>
              <a:off x="10382901" y="4311344"/>
              <a:ext cx="1013274" cy="79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Autorin: Sarah Scholl</a:t>
              </a:r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10301828" y="5399784"/>
              <a:ext cx="119245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Autor: Hans Glück</a:t>
              </a:r>
            </a:p>
          </p:txBody>
        </p:sp>
        <p:pic>
          <p:nvPicPr>
            <p:cNvPr id="265" name="Shape 26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26866" y="2331773"/>
              <a:ext cx="1789125" cy="121124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66" name="Shape 26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497947" y="3674869"/>
              <a:ext cx="2949041" cy="105139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67" name="Shape 26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28305" y="4877305"/>
              <a:ext cx="941188" cy="11202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pic>
        <p:nvPicPr>
          <p:cNvPr id="268" name="Shape 268" descr="Creative Commons Lizenzvertrag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34880" y="6152622"/>
            <a:ext cx="838200" cy="295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693738" y="5777683"/>
            <a:ext cx="799513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Font typeface="Source Sans Pro"/>
              <a:buNone/>
            </a:pPr>
            <a:r>
              <a:rPr lang="de-DE" sz="1400" b="0" i="0" u="none" strike="noStrike" cap="none">
                <a:solidFill>
                  <a:srgbClr val="46464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Dieses Werk ist lizenziert unter einer </a:t>
            </a:r>
            <a:r>
              <a:rPr lang="de-DE" sz="1400" b="0" i="0" u="sng" strike="noStrike" cap="non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/>
              </a:rPr>
              <a:t>Creative Commons Namensnennung 4.0 International Lizenz</a:t>
            </a:r>
            <a:r>
              <a:rPr lang="de-DE" sz="1400" b="0" i="0" u="none" strike="noStrike" cap="none">
                <a:solidFill>
                  <a:srgbClr val="46464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de-DE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2187575" y="1140952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Creative Commons Lizenzen kombinieren</a:t>
            </a:r>
          </a:p>
        </p:txBody>
      </p:sp>
      <p:sp>
        <p:nvSpPr>
          <p:cNvPr id="279" name="Shape 279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68300" y="2001969"/>
            <a:ext cx="861563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Lizenzen sind identisch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einfach zu kombinieren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wenige Restriktionen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68300" y="4275388"/>
            <a:ext cx="8615639" cy="14157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Lizenzen sind nicht identisch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restriktiver und komplizierter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Regeln beachten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7407" y="2704618"/>
            <a:ext cx="3784286" cy="250698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4325938" y="5313364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Kristina Alexanderson [CC BY 2.0 (http://creativecommons.org/licenses/by/2.0)], via Wikimedia Commons Quelle:https://commons.wikimedia.org/wiki/File%3ACreative_Commons_-_cc_stickers.jpg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2187575" y="1140952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Nicht identische Lizenzen kombinieren</a:t>
            </a:r>
          </a:p>
        </p:txBody>
      </p:sp>
      <p:sp>
        <p:nvSpPr>
          <p:cNvPr id="294" name="Shape 294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261" y="2488519"/>
            <a:ext cx="7830804" cy="236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2187575" y="1140952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Nicht identische Lizenzen kombinieren</a:t>
            </a:r>
          </a:p>
        </p:txBody>
      </p:sp>
      <p:sp>
        <p:nvSpPr>
          <p:cNvPr id="306" name="Shape 306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013" y="2510564"/>
            <a:ext cx="8068608" cy="243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2187575" y="1140952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Nicht identische Lizenzen kombinieren</a:t>
            </a:r>
          </a:p>
        </p:txBody>
      </p:sp>
      <p:sp>
        <p:nvSpPr>
          <p:cNvPr id="318" name="Shape 318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129" y="2508717"/>
            <a:ext cx="8396717" cy="255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2187575" y="1140952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Nicht identische Lizenzen kombinieren</a:t>
            </a:r>
          </a:p>
        </p:txBody>
      </p:sp>
      <p:sp>
        <p:nvSpPr>
          <p:cNvPr id="330" name="Shape 330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129" y="2370321"/>
            <a:ext cx="8035827" cy="259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2187575" y="1140952"/>
            <a:ext cx="695642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Was sind Veränderungen an OERs?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000" b="0" i="1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Beispiel: Bild</a:t>
            </a:r>
          </a:p>
        </p:txBody>
      </p:sp>
      <p:sp>
        <p:nvSpPr>
          <p:cNvPr id="342" name="Shape 342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569" y="2412337"/>
            <a:ext cx="8443774" cy="208567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x="404569" y="4975238"/>
            <a:ext cx="844377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Anpassungen der Größe, ohne dass sich die Seitenverhältnisse ändern, sind keine Veränderungen im Sinne des Urheberrechts.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179388" y="61785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989138" y="1384300"/>
            <a:ext cx="6956425" cy="1262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 i="0" u="none" strike="noStrike" cap="none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Open Educational Resources (OER)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000" b="0" i="0" u="none" strike="noStrike" cap="none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Workshop-Agenda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67" name="Shape 67"/>
          <p:cNvSpPr txBox="1"/>
          <p:nvPr/>
        </p:nvSpPr>
        <p:spPr>
          <a:xfrm>
            <a:off x="600075" y="2379350"/>
            <a:ext cx="8359775" cy="38318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Lernen im digitalen Wandel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 – Urheberrechte, Creative Commons Lizenzen, </a:t>
            </a:r>
            <a:r>
              <a:rPr lang="de-DE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educational resources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de-DE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educational resources 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miteinander kombinieren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de-DE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educational resources 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selbst produzieren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de-DE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educational resources 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erstellen, zusammenfügen, veröffentlichen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Mainstreaming</a:t>
            </a:r>
            <a:r>
              <a:rPr lang="de-DE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 educational resources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Kurze Reflexion und Feedbackrunde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creativecommons.org/licenses/by-sa/4.0/legalcode.de</a:t>
            </a: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2187575" y="1140952"/>
            <a:ext cx="69564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Kompatibilität von CC-Lizenzen</a:t>
            </a:r>
          </a:p>
        </p:txBody>
      </p:sp>
      <p:sp>
        <p:nvSpPr>
          <p:cNvPr id="355" name="Shape 355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3461" y="1954477"/>
            <a:ext cx="5995428" cy="354483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/>
          <p:nvPr/>
        </p:nvSpPr>
        <p:spPr>
          <a:xfrm>
            <a:off x="2260600" y="5681891"/>
            <a:ext cx="7572867" cy="215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by Kennisland published under a CC0 license. Quelle: https://wiki.creativecommons.org/wiki/File:CC_License_Compatibility_Chart.png</a:t>
            </a:r>
          </a:p>
        </p:txBody>
      </p:sp>
      <p:sp>
        <p:nvSpPr>
          <p:cNvPr id="358" name="Shape 358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2187575" y="1140952"/>
            <a:ext cx="69564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 dirty="0" err="1" smtClean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Let‘s</a:t>
            </a:r>
            <a:r>
              <a:rPr lang="de-DE" sz="2800" b="0" dirty="0" smtClean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800" b="0" dirty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de-DE" sz="2800" b="0" dirty="0" err="1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de-DE" sz="2800" b="0" dirty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800" b="0" dirty="0" err="1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  <a:r>
              <a:rPr lang="de-DE" sz="2800" b="0" dirty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368" name="Shape 368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63" y="2001969"/>
            <a:ext cx="9112899" cy="398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4668" y="3141857"/>
            <a:ext cx="5031093" cy="1631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2187575" y="1140952"/>
            <a:ext cx="69564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Quellenangaben von CC-Material</a:t>
            </a:r>
          </a:p>
        </p:txBody>
      </p:sp>
      <p:sp>
        <p:nvSpPr>
          <p:cNvPr id="392" name="Shape 392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4683629" y="2181523"/>
            <a:ext cx="1805458" cy="507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TULLU-Regel</a:t>
            </a: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5991" y="2860010"/>
            <a:ext cx="6048375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/>
          <p:nvPr/>
        </p:nvSpPr>
        <p:spPr>
          <a:xfrm>
            <a:off x="2745991" y="6067501"/>
            <a:ext cx="5705751" cy="215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Synergie Praxis: Open Educational Resources (OER) 2017. CC 0 (https://creativecommons.org/share-your-work/public-domain/cc0)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2187575" y="1140952"/>
            <a:ext cx="69564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Let´s do it together!</a:t>
            </a:r>
          </a:p>
        </p:txBody>
      </p:sp>
      <p:sp>
        <p:nvSpPr>
          <p:cNvPr id="406" name="Shape 406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63" y="2001969"/>
            <a:ext cx="9112899" cy="398536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/>
          <p:nvPr/>
        </p:nvSpPr>
        <p:spPr>
          <a:xfrm flipH="1">
            <a:off x="4476525" y="3203928"/>
            <a:ext cx="4667475" cy="1651408"/>
          </a:xfrm>
          <a:prstGeom prst="stripedRightArrow">
            <a:avLst>
              <a:gd name="adj1" fmla="val 50723"/>
              <a:gd name="adj2" fmla="val 50000"/>
            </a:avLst>
          </a:prstGeom>
          <a:solidFill>
            <a:srgbClr val="00549F"/>
          </a:solidFill>
          <a:ln w="25400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de-DE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Sucht </a:t>
            </a:r>
            <a:r>
              <a:rPr lang="de-DE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eine </a:t>
            </a:r>
            <a:r>
              <a:rPr lang="de-DE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OER bei </a:t>
            </a:r>
            <a:r>
              <a:rPr lang="de-DE" sz="1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edutags</a:t>
            </a:r>
            <a:r>
              <a:rPr lang="de-DE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unter #OERMaterialkoffer und gebt eine korrekte Quellenangabe 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417" name="Shape 4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2141538" y="1536700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Anforderungen an eine effektive OER</a:t>
            </a:r>
          </a:p>
        </p:txBody>
      </p:sp>
      <p:sp>
        <p:nvSpPr>
          <p:cNvPr id="419" name="Shape 419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21" name="Shape 421"/>
          <p:cNvSpPr/>
          <p:nvPr/>
        </p:nvSpPr>
        <p:spPr>
          <a:xfrm>
            <a:off x="1428341" y="4123733"/>
            <a:ext cx="3323371" cy="1652226"/>
          </a:xfrm>
          <a:prstGeom prst="roundRect">
            <a:avLst>
              <a:gd name="adj" fmla="val 16667"/>
            </a:avLst>
          </a:prstGeom>
          <a:solidFill>
            <a:srgbClr val="A4C13D"/>
          </a:solidFill>
          <a:ln w="9525" cap="flat" cmpd="sng">
            <a:solidFill>
              <a:srgbClr val="D8DDE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geeignetes Format</a:t>
            </a:r>
          </a:p>
        </p:txBody>
      </p:sp>
      <p:sp>
        <p:nvSpPr>
          <p:cNvPr id="422" name="Shape 422"/>
          <p:cNvSpPr/>
          <p:nvPr/>
        </p:nvSpPr>
        <p:spPr>
          <a:xfrm>
            <a:off x="5270919" y="2271654"/>
            <a:ext cx="3323371" cy="1652226"/>
          </a:xfrm>
          <a:prstGeom prst="roundRect">
            <a:avLst>
              <a:gd name="adj" fmla="val 16667"/>
            </a:avLst>
          </a:prstGeom>
          <a:solidFill>
            <a:srgbClr val="A4C13D"/>
          </a:solidFill>
          <a:ln w="9525" cap="flat" cmpd="sng">
            <a:solidFill>
              <a:srgbClr val="D8DDE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auffindbar</a:t>
            </a:r>
          </a:p>
        </p:txBody>
      </p:sp>
      <p:sp>
        <p:nvSpPr>
          <p:cNvPr id="423" name="Shape 423"/>
          <p:cNvSpPr/>
          <p:nvPr/>
        </p:nvSpPr>
        <p:spPr>
          <a:xfrm>
            <a:off x="1428341" y="2266041"/>
            <a:ext cx="3323371" cy="1652226"/>
          </a:xfrm>
          <a:prstGeom prst="roundRect">
            <a:avLst>
              <a:gd name="adj" fmla="val 16667"/>
            </a:avLst>
          </a:prstGeom>
          <a:solidFill>
            <a:srgbClr val="A4C13D"/>
          </a:solidFill>
          <a:ln w="9525" cap="flat" cmpd="sng">
            <a:solidFill>
              <a:srgbClr val="D8DDE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legal nutzbar</a:t>
            </a:r>
          </a:p>
        </p:txBody>
      </p:sp>
      <p:sp>
        <p:nvSpPr>
          <p:cNvPr id="424" name="Shape 424"/>
          <p:cNvSpPr/>
          <p:nvPr/>
        </p:nvSpPr>
        <p:spPr>
          <a:xfrm>
            <a:off x="5270919" y="4134959"/>
            <a:ext cx="3323371" cy="1652226"/>
          </a:xfrm>
          <a:prstGeom prst="roundRect">
            <a:avLst>
              <a:gd name="adj" fmla="val 16667"/>
            </a:avLst>
          </a:prstGeom>
          <a:solidFill>
            <a:srgbClr val="A4C13D"/>
          </a:solidFill>
          <a:ln w="9525" cap="flat" cmpd="sng">
            <a:solidFill>
              <a:srgbClr val="D8DDE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verständliche Sprache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432" name="Shape 4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/>
          <p:nvPr/>
        </p:nvSpPr>
        <p:spPr>
          <a:xfrm>
            <a:off x="2141538" y="1536700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Geeignete Formate </a:t>
            </a:r>
          </a:p>
        </p:txBody>
      </p:sp>
      <p:sp>
        <p:nvSpPr>
          <p:cNvPr id="434" name="Shape 434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5" name="Shape 435"/>
          <p:cNvGraphicFramePr/>
          <p:nvPr/>
        </p:nvGraphicFramePr>
        <p:xfrm>
          <a:off x="631065" y="2277923"/>
          <a:ext cx="7672075" cy="3589555"/>
        </p:xfrm>
        <a:graphic>
          <a:graphicData uri="http://schemas.openxmlformats.org/drawingml/2006/table">
            <a:tbl>
              <a:tblPr firstRow="1" bandRow="1">
                <a:noFill/>
                <a:tableStyleId>{91F71F60-8407-4767-B205-56DCC3EF6886}</a:tableStyleId>
              </a:tblPr>
              <a:tblGrid>
                <a:gridCol w="333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2400" u="none" strike="noStrike" cap="none"/>
                        <a:t>OER Typ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2400" u="none" strike="noStrike" cap="none"/>
                        <a:t>Tools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Text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Etherpad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•</a:t>
                      </a:r>
                      <a:r>
                        <a:rPr lang="de-DE" sz="1800" u="none" strike="noStrike" cap="none"/>
                        <a:t>, GoogleDoc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•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Audio 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SoundCloud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•</a:t>
                      </a:r>
                      <a:r>
                        <a:rPr lang="de-DE" sz="1800" u="none" strike="noStrike" cap="none"/>
                        <a:t>, MS Audioboo 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•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Webseiten, Blogs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WordPress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•</a:t>
                      </a:r>
                      <a:r>
                        <a:rPr lang="de-DE" sz="1800" u="none" strike="noStrike" cap="none"/>
                        <a:t>, MozillaWebmaker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•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Texte, Tabellen, Präsentationen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LibreOffice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11"/>
                        </a:rPr>
                        <a:t>•</a:t>
                      </a:r>
                      <a:r>
                        <a:rPr lang="de-DE" sz="1800" u="none" strike="noStrike" cap="none"/>
                        <a:t>, MS Office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12"/>
                        </a:rPr>
                        <a:t>•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Video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Filmora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13"/>
                        </a:rPr>
                        <a:t>•</a:t>
                      </a:r>
                      <a:r>
                        <a:rPr lang="de-DE" sz="1800" u="none" strike="noStrike" cap="none"/>
                        <a:t>, Clipgenerator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14"/>
                        </a:rPr>
                        <a:t>•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75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Grafik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de-DE" sz="1800" u="none" strike="noStrike" cap="none"/>
                        <a:t>Easel.ly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15"/>
                        </a:rPr>
                        <a:t>•</a:t>
                      </a:r>
                      <a:r>
                        <a:rPr lang="de-DE" sz="1800" u="none" strike="noStrike" cap="none"/>
                        <a:t>, MS Visio </a:t>
                      </a:r>
                      <a:r>
                        <a:rPr lang="de-DE" sz="1800" u="sng" strike="noStrike" cap="none">
                          <a:solidFill>
                            <a:schemeClr val="hlink"/>
                          </a:solidFill>
                          <a:hlinkClick r:id="rId16"/>
                        </a:rPr>
                        <a:t>•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6" name="Shape 436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444" name="Shape 4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2141538" y="1536700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Verständliche Sprache</a:t>
            </a:r>
          </a:p>
        </p:txBody>
      </p:sp>
      <p:sp>
        <p:nvSpPr>
          <p:cNvPr id="446" name="Shape 446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641350" y="2403475"/>
            <a:ext cx="8359775" cy="13388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Vermeiden langer Worte oder Sätze; Nutzen eines einfachen Sprachstils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Achtsamkeit bei der Übersetzung in andere Sprachen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Andere kulturelle Zusammenhänge bei der Wahl von Beispielen beachten</a:t>
            </a:r>
          </a:p>
        </p:txBody>
      </p:sp>
      <p:sp>
        <p:nvSpPr>
          <p:cNvPr id="449" name="Shape 449"/>
          <p:cNvSpPr/>
          <p:nvPr/>
        </p:nvSpPr>
        <p:spPr>
          <a:xfrm>
            <a:off x="715963" y="3939352"/>
            <a:ext cx="7928786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Nützliche Tools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Literatin, ein Chrome-Add On, das die Lesbarkeit eines Textes einschätzt [https://literatin.wordpress.com/]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Styleguide vom MED Magazine über Wörter, die verletzend wirken könnten [http://www.macmillandictionaries.com/MED-Magazine/March2003/05-language-awareness-sensitivity-uk.htm]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457" name="Shape 4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Shape 458"/>
          <p:cNvSpPr txBox="1"/>
          <p:nvPr/>
        </p:nvSpPr>
        <p:spPr>
          <a:xfrm>
            <a:off x="2141538" y="1536700"/>
            <a:ext cx="686945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Verschiedene Arten, OER zu produzieren</a:t>
            </a:r>
          </a:p>
        </p:txBody>
      </p:sp>
      <p:sp>
        <p:nvSpPr>
          <p:cNvPr id="459" name="Shape 459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61" name="Shape 461"/>
          <p:cNvSpPr/>
          <p:nvPr/>
        </p:nvSpPr>
        <p:spPr>
          <a:xfrm>
            <a:off x="1040699" y="2501527"/>
            <a:ext cx="3323371" cy="1652226"/>
          </a:xfrm>
          <a:prstGeom prst="roundRect">
            <a:avLst>
              <a:gd name="adj" fmla="val 16667"/>
            </a:avLst>
          </a:prstGeom>
          <a:solidFill>
            <a:srgbClr val="A4C13D"/>
          </a:solidFill>
          <a:ln w="9525" cap="flat" cmpd="sng">
            <a:solidFill>
              <a:srgbClr val="D8DDE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Erstellen</a:t>
            </a:r>
          </a:p>
        </p:txBody>
      </p:sp>
      <p:sp>
        <p:nvSpPr>
          <p:cNvPr id="462" name="Shape 462"/>
          <p:cNvSpPr/>
          <p:nvPr/>
        </p:nvSpPr>
        <p:spPr>
          <a:xfrm>
            <a:off x="5009229" y="4262427"/>
            <a:ext cx="3323371" cy="1652226"/>
          </a:xfrm>
          <a:prstGeom prst="roundRect">
            <a:avLst>
              <a:gd name="adj" fmla="val 16667"/>
            </a:avLst>
          </a:prstGeom>
          <a:solidFill>
            <a:srgbClr val="A4C13D"/>
          </a:solidFill>
          <a:ln w="9525" cap="flat" cmpd="sng">
            <a:solidFill>
              <a:srgbClr val="D8DDE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Zusammenarbeiten</a:t>
            </a:r>
          </a:p>
        </p:txBody>
      </p:sp>
      <p:sp>
        <p:nvSpPr>
          <p:cNvPr id="463" name="Shape 463"/>
          <p:cNvSpPr/>
          <p:nvPr/>
        </p:nvSpPr>
        <p:spPr>
          <a:xfrm>
            <a:off x="5009230" y="2501527"/>
            <a:ext cx="3323371" cy="1652226"/>
          </a:xfrm>
          <a:prstGeom prst="roundRect">
            <a:avLst>
              <a:gd name="adj" fmla="val 16667"/>
            </a:avLst>
          </a:prstGeom>
          <a:solidFill>
            <a:srgbClr val="A4C13D"/>
          </a:solidFill>
          <a:ln w="9525" cap="flat" cmpd="sng">
            <a:solidFill>
              <a:srgbClr val="D8DDE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Zusammenfassen</a:t>
            </a:r>
          </a:p>
        </p:txBody>
      </p:sp>
      <p:sp>
        <p:nvSpPr>
          <p:cNvPr id="464" name="Shape 464"/>
          <p:cNvSpPr/>
          <p:nvPr/>
        </p:nvSpPr>
        <p:spPr>
          <a:xfrm>
            <a:off x="1040698" y="4250099"/>
            <a:ext cx="3323371" cy="1652226"/>
          </a:xfrm>
          <a:prstGeom prst="roundRect">
            <a:avLst>
              <a:gd name="adj" fmla="val 16667"/>
            </a:avLst>
          </a:prstGeom>
          <a:solidFill>
            <a:srgbClr val="A4C13D"/>
          </a:solidFill>
          <a:ln w="9525" cap="flat" cmpd="sng">
            <a:solidFill>
              <a:srgbClr val="D8DDE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Umfunktionieren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472" name="Shape 4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 txBox="1"/>
          <p:nvPr/>
        </p:nvSpPr>
        <p:spPr>
          <a:xfrm>
            <a:off x="509129" y="2636338"/>
            <a:ext cx="336736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OER Szenario 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000" b="0" i="1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Inhalte produzieren</a:t>
            </a:r>
          </a:p>
        </p:txBody>
      </p:sp>
      <p:sp>
        <p:nvSpPr>
          <p:cNvPr id="474" name="Shape 474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76" name="Shape 476"/>
          <p:cNvPicPr preferRelativeResize="0"/>
          <p:nvPr/>
        </p:nvPicPr>
        <p:blipFill rotWithShape="1">
          <a:blip r:embed="rId6">
            <a:alphaModFix/>
          </a:blip>
          <a:srcRect l="6199" t="14947" r="2044" b="4948"/>
          <a:stretch/>
        </p:blipFill>
        <p:spPr>
          <a:xfrm>
            <a:off x="4464423" y="1452325"/>
            <a:ext cx="3950991" cy="4337288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4538663" y="5922130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OER von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Alexander Schnücker für Hochschuldidaktik Uni Siegen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ist lizenziert unter einer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Creative Commons Namensnennung - Weitergabe unter gleichen Bedingungen 4.0 International Lizenz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485" name="Shape 4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 txBox="1"/>
          <p:nvPr/>
        </p:nvSpPr>
        <p:spPr>
          <a:xfrm>
            <a:off x="509129" y="2636338"/>
            <a:ext cx="336736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OER Szenario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000" b="0" i="1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Prozesse gestalten</a:t>
            </a:r>
          </a:p>
        </p:txBody>
      </p:sp>
      <p:sp>
        <p:nvSpPr>
          <p:cNvPr id="487" name="Shape 487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89" name="Shape 489"/>
          <p:cNvSpPr/>
          <p:nvPr/>
        </p:nvSpPr>
        <p:spPr>
          <a:xfrm>
            <a:off x="4538663" y="5922130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OER von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Alexander Schnücker für Hochschuldidaktik Uni Siegen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ist lizenziert unter einer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Creative Commons Namensnennung - Weitergabe unter gleichen Bedingungen 4.0 International Lizenz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14571" y="1221822"/>
            <a:ext cx="3766614" cy="45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641350" y="2403475"/>
            <a:ext cx="8359775" cy="341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Gesellschaftspolitische Herausforderungen 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(Surmann 2017)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Verkürzung von Innovationszyklen erhöht den Anspruch an die Lernfähigkeit der Gesellschaft und ihrer Mitglieder.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Lernen wird zunehmend kompetenz- und prozessorientiert.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Lebenslanges Lernen mit formalen und non-formalen Lernphasen.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2141538" y="1536700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 i="0" u="none" strike="noStrike" cap="none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Lernen im digitalen Wandel</a:t>
            </a:r>
          </a:p>
        </p:txBody>
      </p:sp>
      <p:sp>
        <p:nvSpPr>
          <p:cNvPr id="83" name="Shape 83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Shape 507"/>
          <p:cNvPicPr preferRelativeResize="0"/>
          <p:nvPr/>
        </p:nvPicPr>
        <p:blipFill rotWithShape="1">
          <a:blip r:embed="rId3">
            <a:alphaModFix/>
          </a:blip>
          <a:srcRect l="20446" t="6190" b="2221"/>
          <a:stretch/>
        </p:blipFill>
        <p:spPr>
          <a:xfrm>
            <a:off x="3426757" y="2699317"/>
            <a:ext cx="5120116" cy="331572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510" name="Shape 5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x="3698675" y="1569852"/>
            <a:ext cx="4848198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OER erstellen</a:t>
            </a:r>
          </a:p>
        </p:txBody>
      </p:sp>
      <p:sp>
        <p:nvSpPr>
          <p:cNvPr id="512" name="Shape 512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641350" y="2561304"/>
            <a:ext cx="2673349" cy="507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druckfähige Form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641351" y="3194980"/>
            <a:ext cx="2330449" cy="507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interaktive Form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641351" y="3846736"/>
            <a:ext cx="275901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umfunktionierte Form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517" name="Shape 517"/>
          <p:cNvSpPr/>
          <p:nvPr/>
        </p:nvSpPr>
        <p:spPr>
          <a:xfrm>
            <a:off x="3400369" y="6072842"/>
            <a:ext cx="517289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 4.0  Luca Mollenhauer für OERinfo – Informationsstelle 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531" y="2013631"/>
            <a:ext cx="4001407" cy="400140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525" name="Shape 5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526" name="Shape 5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/>
          <p:nvPr/>
        </p:nvSpPr>
        <p:spPr>
          <a:xfrm>
            <a:off x="2696710" y="1223458"/>
            <a:ext cx="4848198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OER zusammenfügen</a:t>
            </a:r>
          </a:p>
        </p:txBody>
      </p:sp>
      <p:sp>
        <p:nvSpPr>
          <p:cNvPr id="528" name="Shape 528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179388" y="2435105"/>
            <a:ext cx="48205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Textdatei und Hyperlinks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DE" sz="18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WordPress</a:t>
            </a: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8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Google Sites</a:t>
            </a: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8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Google Docs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179388" y="3680003"/>
            <a:ext cx="3881664" cy="13388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r>
              <a:rPr lang="de-DE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Bookmarking</a:t>
            </a:r>
            <a:endParaRPr lang="de-DE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DE" sz="1800" b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Edutags</a:t>
            </a:r>
            <a:r>
              <a:rPr lang="de-DE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800" b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Diigo</a:t>
            </a:r>
            <a:r>
              <a:rPr lang="de-DE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800" b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XTLearn</a:t>
            </a:r>
            <a:endParaRPr lang="de-DE" sz="1800" b="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1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4800601" y="6075145"/>
            <a:ext cx="4097338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 sa 2.0 by </a:t>
            </a:r>
            <a:r>
              <a:rPr lang="de-DE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creativecommons.org/licenses/by-sa/2.0/legalcode.de</a:t>
            </a:r>
            <a:r>
              <a:rPr lang="de-DE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‘Remixing is tasty’ by Gideon Burton, </a:t>
            </a:r>
            <a:r>
              <a:rPr lang="de-DE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https://www.flickr.com/ photos/ wakingtiger/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540" name="Shape 5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541" name="Shape 5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796876" y="1509971"/>
            <a:ext cx="67563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OER veröffentlichen</a:t>
            </a:r>
          </a:p>
        </p:txBody>
      </p:sp>
      <p:sp>
        <p:nvSpPr>
          <p:cNvPr id="543" name="Shape 543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41350" y="2403475"/>
            <a:ext cx="5106307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Gemeinsam verwendete Seiten oder Clouds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Eigene Webspaces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OER-Verzeichnissen (Repositorien)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Lokal</a:t>
            </a:r>
          </a:p>
        </p:txBody>
      </p:sp>
      <p:pic>
        <p:nvPicPr>
          <p:cNvPr id="11" name="Shape 523" descr="Gemeinsam, Erde, Menschen, Silhouetten, Global, Welt">
            <a:extLst>
              <a:ext uri="{FF2B5EF4-FFF2-40B4-BE49-F238E27FC236}">
                <a16:creationId xmlns:a16="http://schemas.microsoft.com/office/drawing/2014/main" id="{87843571-8600-406B-9B2A-51B6A443856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4059" y="3753819"/>
            <a:ext cx="7139941" cy="21419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" name="Shape 524">
            <a:extLst>
              <a:ext uri="{FF2B5EF4-FFF2-40B4-BE49-F238E27FC236}">
                <a16:creationId xmlns:a16="http://schemas.microsoft.com/office/drawing/2014/main" id="{36D301CC-3926-4005-9C98-51407A0C498C}"/>
              </a:ext>
            </a:extLst>
          </p:cNvPr>
          <p:cNvSpPr/>
          <p:nvPr/>
        </p:nvSpPr>
        <p:spPr>
          <a:xfrm>
            <a:off x="2004059" y="5901428"/>
            <a:ext cx="643962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Cc0. URL:https://pixabay.com/de/gemeinsam-erde-menschen-silhouetten-2450084/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ftr" idx="11"/>
          </p:nvPr>
        </p:nvSpPr>
        <p:spPr>
          <a:xfrm>
            <a:off x="179388" y="61785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554" name="Shape 5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Shape 555"/>
          <p:cNvSpPr txBox="1"/>
          <p:nvPr/>
        </p:nvSpPr>
        <p:spPr>
          <a:xfrm>
            <a:off x="179388" y="2824163"/>
            <a:ext cx="3122612" cy="369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OER-Wissensspeicher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2141538" y="1536700"/>
            <a:ext cx="69564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Materialkoffer für OER-Fortbildungen</a:t>
            </a:r>
          </a:p>
        </p:txBody>
      </p:sp>
      <p:sp>
        <p:nvSpPr>
          <p:cNvPr id="557" name="Shape 557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DE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179388" y="3500438"/>
            <a:ext cx="3122612" cy="369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OER-Trainerleitfaden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179388" y="4306888"/>
            <a:ext cx="3405187" cy="369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OER-Präsentationsfolien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179388" y="5110163"/>
            <a:ext cx="3949700" cy="369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OER-Übungen mit Lösungen</a:t>
            </a:r>
          </a:p>
        </p:txBody>
      </p:sp>
      <p:sp>
        <p:nvSpPr>
          <p:cNvPr id="13" name="Shape 540">
            <a:extLst>
              <a:ext uri="{FF2B5EF4-FFF2-40B4-BE49-F238E27FC236}">
                <a16:creationId xmlns:a16="http://schemas.microsoft.com/office/drawing/2014/main" id="{3B33032C-E9B3-45C1-9008-571CAEB3D721}"/>
              </a:ext>
            </a:extLst>
          </p:cNvPr>
          <p:cNvSpPr/>
          <p:nvPr/>
        </p:nvSpPr>
        <p:spPr>
          <a:xfrm>
            <a:off x="4129088" y="5673189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Cc0 Bild: https://pixabay.com/de/koffer-antik-katze-1645247/ </a:t>
            </a:r>
            <a:endParaRPr/>
          </a:p>
        </p:txBody>
      </p:sp>
      <p:pic>
        <p:nvPicPr>
          <p:cNvPr id="14" name="Shape 541" descr="Koffer, Antik, Katze, Britisch Kurzhaar, Lustig">
            <a:extLst>
              <a:ext uri="{FF2B5EF4-FFF2-40B4-BE49-F238E27FC236}">
                <a16:creationId xmlns:a16="http://schemas.microsoft.com/office/drawing/2014/main" id="{DBB446CA-0CE8-44D8-A154-81C5A6C9E1D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9100" y="2766040"/>
            <a:ext cx="4346258" cy="28703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ftr" idx="11"/>
          </p:nvPr>
        </p:nvSpPr>
        <p:spPr>
          <a:xfrm>
            <a:off x="179388" y="61785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571" name="Shape 5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 txBox="1"/>
          <p:nvPr/>
        </p:nvSpPr>
        <p:spPr>
          <a:xfrm>
            <a:off x="2173063" y="2178122"/>
            <a:ext cx="6384419" cy="41980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 den gesammelten Materialien ist eine kleine Fortbildungseinheit für eine OER-Fortbildung vorzubereiten.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 Teilnehmenden soll dabei auf einer Webseite vorab ein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einführender Text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 passendes Foto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arenR"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 interaktive Übung oder ein Video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zur Verfügung gestellt werden.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Stellt bitte jeder für sich aus dem vorhandenen Material obiges zusammen und wählt die passende Lizenz.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610859" y="1373974"/>
            <a:ext cx="69564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Aufgabe 1</a:t>
            </a:r>
          </a:p>
        </p:txBody>
      </p:sp>
      <p:sp>
        <p:nvSpPr>
          <p:cNvPr id="574" name="Shape 574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DE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ftr" idx="11"/>
          </p:nvPr>
        </p:nvSpPr>
        <p:spPr>
          <a:xfrm>
            <a:off x="179388" y="61785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584" name="Shape 5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 txBox="1"/>
          <p:nvPr/>
        </p:nvSpPr>
        <p:spPr>
          <a:xfrm>
            <a:off x="2200126" y="3353464"/>
            <a:ext cx="6384419" cy="13326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 zweiten Schritt geht bitte mit einem Partner oder einer Partnerin zusammen und versucht seine/ihre Materialien mit jeweils den anderen zu vereinen.</a:t>
            </a: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 welcher Lizenz steht das neu kombinierte Material?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1610859" y="1373974"/>
            <a:ext cx="69564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Aufgabe 2</a:t>
            </a:r>
          </a:p>
        </p:txBody>
      </p:sp>
      <p:sp>
        <p:nvSpPr>
          <p:cNvPr id="587" name="Shape 587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DE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ftr" idx="11"/>
          </p:nvPr>
        </p:nvSpPr>
        <p:spPr>
          <a:xfrm>
            <a:off x="179388" y="61785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595" name="Shape 5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596" name="Shape 596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DE Bettina Waffner für MainstreamingOER </a:t>
            </a:r>
          </a:p>
        </p:txBody>
      </p:sp>
      <p:pic>
        <p:nvPicPr>
          <p:cNvPr id="597" name="Shape 5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Shape 598"/>
          <p:cNvSpPr txBox="1"/>
          <p:nvPr/>
        </p:nvSpPr>
        <p:spPr>
          <a:xfrm>
            <a:off x="641350" y="2828925"/>
            <a:ext cx="8359775" cy="923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könnte die weitere Zusammenarbeit an dem Thema in der Online-Phase aussehen? Was wäre hilfreich, um die Inhalte zu reflektieren, in Kontakt zu bleiben und das Thema OER im beruflichen Alltag nicht untergehen zu lassen?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2141538" y="1536700"/>
            <a:ext cx="6956425" cy="95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Die Weiter- und Zusammenarbeit in der Online-Phase</a:t>
            </a:r>
          </a:p>
        </p:txBody>
      </p:sp>
      <p:sp>
        <p:nvSpPr>
          <p:cNvPr id="600" name="Shape 600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Shape 601"/>
          <p:cNvSpPr txBox="1"/>
          <p:nvPr/>
        </p:nvSpPr>
        <p:spPr>
          <a:xfrm>
            <a:off x="693738" y="4108450"/>
            <a:ext cx="6650037" cy="13223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SzPts val="2000"/>
              <a:buFont typeface="Arial"/>
              <a:buChar char="•"/>
            </a:pPr>
            <a:r>
              <a:rPr lang="de-DE" sz="20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Austausch (Forum)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SzPts val="2000"/>
              <a:buFont typeface="Arial"/>
              <a:buChar char="•"/>
            </a:pPr>
            <a:r>
              <a:rPr lang="de-DE" sz="20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Vertiefendes Material (Ablage)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SzPts val="2000"/>
              <a:buFont typeface="Arial"/>
              <a:buChar char="•"/>
            </a:pPr>
            <a:r>
              <a:rPr lang="de-DE" sz="20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Übungen zur Reflektion und Vertiefung (h5p-Module)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SzPts val="2000"/>
              <a:buFont typeface="Arial"/>
              <a:buNone/>
            </a:pPr>
            <a:endParaRPr sz="2000" b="0">
              <a:solidFill>
                <a:srgbClr val="A3C1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608" name="Shape 608"/>
          <p:cNvSpPr txBox="1"/>
          <p:nvPr/>
        </p:nvSpPr>
        <p:spPr>
          <a:xfrm>
            <a:off x="2874963" y="1416050"/>
            <a:ext cx="3201987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Nachweise</a:t>
            </a: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13" y="6573838"/>
            <a:ext cx="4889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/>
          <p:nvPr/>
        </p:nvSpPr>
        <p:spPr>
          <a:xfrm>
            <a:off x="715963" y="6573699"/>
            <a:ext cx="4682372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11" name="Shape 611"/>
          <p:cNvSpPr/>
          <p:nvPr/>
        </p:nvSpPr>
        <p:spPr>
          <a:xfrm>
            <a:off x="309836" y="2487626"/>
            <a:ext cx="8332240" cy="37548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b="1" dirty="0" err="1"/>
              <a:t>Europäische</a:t>
            </a:r>
            <a:r>
              <a:rPr lang="en-US" b="1" dirty="0"/>
              <a:t> </a:t>
            </a:r>
            <a:r>
              <a:rPr lang="en-US" b="1" dirty="0" err="1"/>
              <a:t>Kommission</a:t>
            </a:r>
            <a:r>
              <a:rPr lang="en-US" b="1" dirty="0"/>
              <a:t> 2013</a:t>
            </a:r>
            <a:r>
              <a:rPr lang="en-US" dirty="0"/>
              <a:t>: Opening up Education: Innovative teaching and learning for all through new Technologies and Open Educational Resources. </a:t>
            </a:r>
            <a:r>
              <a:rPr lang="de-DE" dirty="0"/>
              <a:t>COM/2013/0654. Brüssel.</a:t>
            </a:r>
          </a:p>
          <a:p>
            <a:r>
              <a:rPr lang="de-DE" b="1" dirty="0"/>
              <a:t>Kompatibilität von CC-Lizenzen</a:t>
            </a:r>
            <a:r>
              <a:rPr lang="de-DE" dirty="0"/>
              <a:t> von Kennisland unter CC0 </a:t>
            </a:r>
            <a:r>
              <a:rPr lang="de-DE" u="sng" dirty="0">
                <a:hlinkClick r:id="rId6"/>
              </a:rPr>
              <a:t>https://creativecommons.org/share-your-work/public-domain/cc0 </a:t>
            </a:r>
            <a:r>
              <a:rPr lang="de-DE" dirty="0"/>
              <a:t>. Quelle: </a:t>
            </a:r>
            <a:r>
              <a:rPr lang="de-DE" u="sng" dirty="0">
                <a:hlinkClick r:id="rId7"/>
              </a:rPr>
              <a:t>https://wiki.creativecommons.org/wiki/File:CC_License_Compatibility_Chart.png</a:t>
            </a:r>
            <a:endParaRPr lang="de-DE" dirty="0"/>
          </a:p>
          <a:p>
            <a:r>
              <a:rPr lang="de-DE" b="1" dirty="0"/>
              <a:t>Making OER </a:t>
            </a:r>
            <a:r>
              <a:rPr lang="de-DE" dirty="0"/>
              <a:t>von </a:t>
            </a:r>
            <a:r>
              <a:rPr lang="de-DE" u="sng" dirty="0">
                <a:hlinkClick r:id="rId8"/>
              </a:rPr>
              <a:t>Alexander </a:t>
            </a:r>
            <a:r>
              <a:rPr lang="de-DE" u="sng" dirty="0" err="1">
                <a:hlinkClick r:id="rId8"/>
              </a:rPr>
              <a:t>Schnücker</a:t>
            </a:r>
            <a:r>
              <a:rPr lang="de-DE" u="sng" dirty="0">
                <a:hlinkClick r:id="rId8"/>
              </a:rPr>
              <a:t> für Hochschuldidaktik Uni Siegen</a:t>
            </a:r>
            <a:r>
              <a:rPr lang="de-DE" dirty="0"/>
              <a:t> ist lizenziert unter einer </a:t>
            </a:r>
            <a:r>
              <a:rPr lang="de-DE" u="sng" dirty="0">
                <a:hlinkClick r:id="rId9"/>
              </a:rPr>
              <a:t>Creative </a:t>
            </a:r>
            <a:r>
              <a:rPr lang="de-DE" u="sng" dirty="0" err="1">
                <a:hlinkClick r:id="rId9"/>
              </a:rPr>
              <a:t>Commons</a:t>
            </a:r>
            <a:r>
              <a:rPr lang="de-DE" u="sng" dirty="0">
                <a:hlinkClick r:id="rId9"/>
              </a:rPr>
              <a:t> Namensnennung - Weitergabe unter gleichen Bedingungen 4.0 International Lizenz</a:t>
            </a:r>
            <a:r>
              <a:rPr lang="de-DE" dirty="0"/>
              <a:t>. </a:t>
            </a:r>
          </a:p>
          <a:p>
            <a:r>
              <a:rPr lang="de-DE" b="1" dirty="0"/>
              <a:t>Präsentation MINT-L-OER-amt </a:t>
            </a:r>
            <a:r>
              <a:rPr lang="de-DE" dirty="0"/>
              <a:t>von </a:t>
            </a:r>
            <a:r>
              <a:rPr lang="de-DE" dirty="0" err="1"/>
              <a:t>Lubna</a:t>
            </a:r>
            <a:r>
              <a:rPr lang="de-DE" dirty="0"/>
              <a:t> Ali und René Röpke. Dieses Werk ist lizenziert unter einer </a:t>
            </a:r>
            <a:r>
              <a:rPr lang="de-DE" u="sng" dirty="0">
                <a:hlinkClick r:id="rId9"/>
              </a:rPr>
              <a:t>Creative </a:t>
            </a:r>
            <a:r>
              <a:rPr lang="de-DE" u="sng" dirty="0" err="1">
                <a:hlinkClick r:id="rId9"/>
              </a:rPr>
              <a:t>Commons</a:t>
            </a:r>
            <a:r>
              <a:rPr lang="de-DE" u="sng" dirty="0">
                <a:hlinkClick r:id="rId9"/>
              </a:rPr>
              <a:t> Namensnennung - Weitergabe unter gleichen Bedingungen 4.0 International Lizenz</a:t>
            </a:r>
            <a:r>
              <a:rPr lang="de-DE" dirty="0"/>
              <a:t>. Davon ausgenommen ist das Logo der RWTH Aachen University.</a:t>
            </a:r>
          </a:p>
          <a:p>
            <a:r>
              <a:rPr lang="de-DE" b="1" dirty="0"/>
              <a:t>Surmann, Caroline 2017</a:t>
            </a:r>
            <a:r>
              <a:rPr lang="de-DE" dirty="0"/>
              <a:t>: Open Education und Open Educational Resources – deutsche und europäische </a:t>
            </a:r>
            <a:r>
              <a:rPr lang="de-DE" dirty="0" err="1"/>
              <a:t>Policy</a:t>
            </a:r>
            <a:r>
              <a:rPr lang="de-DE" dirty="0"/>
              <a:t> im Überblick. In: Synergie. Fachmagazin für Digitalisierung in der Lehre. Heft 3. 38-43</a:t>
            </a:r>
          </a:p>
          <a:p>
            <a:r>
              <a:rPr lang="de-DE" b="1" dirty="0"/>
              <a:t>TULLU-Regel</a:t>
            </a:r>
            <a:r>
              <a:rPr lang="de-DE" dirty="0"/>
              <a:t> von Synergie Praxis: Open Educational Resources (OER) 2017. CC 0 </a:t>
            </a:r>
            <a:r>
              <a:rPr lang="de-DE" u="sng" dirty="0">
                <a:hlinkClick r:id="rId6"/>
              </a:rPr>
              <a:t>https://creativecommons.org/share-your-work/public-domain/cc0 </a:t>
            </a:r>
            <a:endParaRPr 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618" name="Shape 618"/>
          <p:cNvSpPr txBox="1"/>
          <p:nvPr/>
        </p:nvSpPr>
        <p:spPr>
          <a:xfrm>
            <a:off x="2874963" y="1416050"/>
            <a:ext cx="3201987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</a:p>
        </p:txBody>
      </p:sp>
      <p:sp>
        <p:nvSpPr>
          <p:cNvPr id="619" name="Shape 619"/>
          <p:cNvSpPr/>
          <p:nvPr/>
        </p:nvSpPr>
        <p:spPr>
          <a:xfrm>
            <a:off x="1081088" y="4692650"/>
            <a:ext cx="3260725" cy="7381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82587" marR="0" lvl="0" indent="-1586" algn="l" rtl="0">
              <a:spcBef>
                <a:spcPts val="0"/>
              </a:spcBef>
              <a:spcAft>
                <a:spcPts val="0"/>
              </a:spcAft>
              <a:buClr>
                <a:srgbClr val="0061A4"/>
              </a:buClr>
              <a:buFont typeface="Arial"/>
              <a:buNone/>
            </a:pPr>
            <a:r>
              <a:rPr lang="de-DE" sz="1600" b="1">
                <a:solidFill>
                  <a:srgbClr val="7C7C7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  <a:br>
              <a:rPr lang="de-DE" sz="1600" b="1">
                <a:solidFill>
                  <a:srgbClr val="7C7C7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600" b="1">
                <a:solidFill>
                  <a:srgbClr val="7C7C7A"/>
                </a:solidFill>
                <a:latin typeface="Arial"/>
                <a:ea typeface="Arial"/>
                <a:cs typeface="Arial"/>
                <a:sym typeface="Arial"/>
              </a:rPr>
              <a:t>+49 201 183 6476      </a:t>
            </a:r>
          </a:p>
          <a:p>
            <a:pPr marL="382587" marR="0" lvl="0" indent="-1586" algn="l" rtl="0">
              <a:spcBef>
                <a:spcPts val="0"/>
              </a:spcBef>
              <a:spcAft>
                <a:spcPts val="0"/>
              </a:spcAft>
              <a:buClr>
                <a:srgbClr val="0061A4"/>
              </a:buClr>
              <a:buFont typeface="Arial"/>
              <a:buNone/>
            </a:pPr>
            <a:r>
              <a:rPr lang="de-DE" sz="1600" b="1">
                <a:solidFill>
                  <a:srgbClr val="7C7C7A"/>
                </a:solidFill>
                <a:latin typeface="Arial"/>
                <a:ea typeface="Arial"/>
                <a:cs typeface="Arial"/>
                <a:sym typeface="Arial"/>
              </a:rPr>
              <a:t>bettina.waffner@uni-due.de</a:t>
            </a:r>
          </a:p>
        </p:txBody>
      </p:sp>
      <p:pic>
        <p:nvPicPr>
          <p:cNvPr id="620" name="Shape 6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13" y="6573838"/>
            <a:ext cx="4889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/>
          <p:nvPr/>
        </p:nvSpPr>
        <p:spPr>
          <a:xfrm>
            <a:off x="4719410" y="4692651"/>
            <a:ext cx="3384550" cy="7381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82587" marR="0" lvl="0" indent="-1586" algn="l" rtl="0">
              <a:spcBef>
                <a:spcPts val="0"/>
              </a:spcBef>
              <a:spcAft>
                <a:spcPts val="0"/>
              </a:spcAft>
              <a:buClr>
                <a:srgbClr val="0061A4"/>
              </a:buClr>
              <a:buFont typeface="Arial"/>
              <a:buNone/>
            </a:pPr>
            <a:r>
              <a:rPr lang="de-DE" sz="1600" b="1">
                <a:solidFill>
                  <a:srgbClr val="7C7C7A"/>
                </a:solidFill>
                <a:latin typeface="Arial"/>
                <a:ea typeface="Arial"/>
                <a:cs typeface="Arial"/>
                <a:sym typeface="Arial"/>
              </a:rPr>
              <a:t>Tobias Düttmann</a:t>
            </a:r>
            <a:br>
              <a:rPr lang="de-DE" sz="1600" b="1">
                <a:solidFill>
                  <a:srgbClr val="7C7C7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600" b="1">
                <a:solidFill>
                  <a:srgbClr val="7C7C7A"/>
                </a:solidFill>
                <a:latin typeface="Arial"/>
                <a:ea typeface="Arial"/>
                <a:cs typeface="Arial"/>
                <a:sym typeface="Arial"/>
              </a:rPr>
              <a:t>+49 201 183 6479      </a:t>
            </a:r>
          </a:p>
          <a:p>
            <a:pPr marL="382587" marR="0" lvl="0" indent="-1586" algn="l" rtl="0">
              <a:spcBef>
                <a:spcPts val="0"/>
              </a:spcBef>
              <a:spcAft>
                <a:spcPts val="0"/>
              </a:spcAft>
              <a:buClr>
                <a:srgbClr val="0061A4"/>
              </a:buClr>
              <a:buFont typeface="Arial"/>
              <a:buNone/>
            </a:pPr>
            <a:r>
              <a:rPr lang="de-DE" sz="1600" b="1">
                <a:solidFill>
                  <a:srgbClr val="7C7C7A"/>
                </a:solidFill>
                <a:latin typeface="Arial"/>
                <a:ea typeface="Arial"/>
                <a:cs typeface="Arial"/>
                <a:sym typeface="Arial"/>
              </a:rPr>
              <a:t>tobias.duettmann@uni-due.de</a:t>
            </a:r>
          </a:p>
        </p:txBody>
      </p:sp>
      <p:pic>
        <p:nvPicPr>
          <p:cNvPr id="622" name="Shape 6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7493" y="2335213"/>
            <a:ext cx="3240087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3" name="Shape 6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9410" y="2335213"/>
            <a:ext cx="3240088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" name="Shape 624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DE Bettina Waffner für MainstreamingOER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360363" y="2519363"/>
            <a:ext cx="863758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</a:pPr>
            <a:r>
              <a:rPr lang="de-DE" sz="3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Herzlichen Dank!</a:t>
            </a:r>
            <a:endParaRPr/>
          </a:p>
        </p:txBody>
      </p:sp>
      <p:pic>
        <p:nvPicPr>
          <p:cNvPr id="608" name="Shape 608" descr="http://mediendidaktik.uni-due.de/sites/default/files/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/>
          <p:nvPr/>
        </p:nvSpPr>
        <p:spPr>
          <a:xfrm>
            <a:off x="673100" y="6653213"/>
            <a:ext cx="4878388" cy="22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cc by sa 4.0 DE Bettina Waffner für MainstreamingOER </a:t>
            </a:r>
            <a:r>
              <a:rPr kumimoji="0" lang="de-DE" sz="800" b="0" i="0" u="sng" strike="noStrike" kern="0" cap="none" spc="0" normalizeH="0" baseline="0" noProof="0">
                <a:ln>
                  <a:noFill/>
                </a:ln>
                <a:solidFill>
                  <a:srgbClr val="3B59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11" name="Shape 6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4038" y="5356428"/>
            <a:ext cx="1954212" cy="96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Shape 6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0363" y="5217416"/>
            <a:ext cx="1396728" cy="12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3" name="Shape 6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623253"/>
            <a:ext cx="650875" cy="22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90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2141538" y="1536700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 i="0" u="none" strike="noStrike" cap="none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Lernen im digitalen Wandel</a:t>
            </a:r>
          </a:p>
        </p:txBody>
      </p:sp>
      <p:sp>
        <p:nvSpPr>
          <p:cNvPr id="94" name="Shape 94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052745" y="2569454"/>
            <a:ext cx="4225203" cy="2169825"/>
          </a:xfrm>
          <a:prstGeom prst="rect">
            <a:avLst/>
          </a:prstGeom>
          <a:solidFill>
            <a:srgbClr val="A4C13D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„Open technologies allow </a:t>
            </a:r>
            <a:r>
              <a:rPr lang="de-D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individuals 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, </a:t>
            </a:r>
            <a:r>
              <a:rPr lang="de-D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Anywhere, Anytime,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</a:t>
            </a:r>
            <a:r>
              <a:rPr lang="de-D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device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the </a:t>
            </a:r>
            <a:r>
              <a:rPr lang="de-DE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of Anyone</a:t>
            </a: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.“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(COM/2013/0654)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3534" y="3870917"/>
            <a:ext cx="314325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533400" y="1990725"/>
            <a:ext cx="3429000" cy="365125"/>
          </a:xfrm>
        </p:spPr>
        <p:txBody>
          <a:bodyPr/>
          <a:lstStyle/>
          <a:p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Nachweise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>
          <a:xfrm>
            <a:off x="457200" y="2622550"/>
            <a:ext cx="6923088" cy="33940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Lizenz: Folientexte unter CC-BY-SA freigegeben,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Urheberinnen: </a:t>
            </a:r>
            <a:r>
              <a:rPr lang="de-DE" altLang="de-DE" sz="1800" i="1" dirty="0">
                <a:solidFill>
                  <a:srgbClr val="FFFFFF"/>
                </a:solidFill>
              </a:rPr>
              <a:t>Dr. Bettina </a:t>
            </a:r>
            <a:r>
              <a:rPr lang="de-DE" altLang="de-DE" sz="1800" i="1" dirty="0" err="1">
                <a:solidFill>
                  <a:srgbClr val="FFFFFF"/>
                </a:solidFill>
              </a:rPr>
              <a:t>Waffner</a:t>
            </a:r>
            <a:r>
              <a:rPr lang="de-DE" altLang="de-DE" sz="1800" i="1" dirty="0">
                <a:solidFill>
                  <a:srgbClr val="FFFFFF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Ausgenommen von dieser Lizenz: Anders gekennzeichnete Texte/Fotos/Grafiken/Videos.</a:t>
            </a:r>
            <a:endParaRPr lang="de-DE" alt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1952B-4B48-4F17-9C43-29E9B81B3043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Arial" panose="020B0604020202020204" pitchFamily="34" charset="0"/>
              <a:sym typeface="Arial"/>
            </a:endParaRPr>
          </a:p>
        </p:txBody>
      </p:sp>
      <p:pic>
        <p:nvPicPr>
          <p:cNvPr id="3072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3525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>
            <a:extLst>
              <a:ext uri="{FF2B5EF4-FFF2-40B4-BE49-F238E27FC236}">
                <a16:creationId xmlns:a16="http://schemas.microsoft.com/office/drawing/2014/main" id="{2A0309A2-ACEF-41C4-ABD9-B6A37C9ACB73}"/>
              </a:ext>
            </a:extLst>
          </p:cNvPr>
          <p:cNvSpPr/>
          <p:nvPr/>
        </p:nvSpPr>
        <p:spPr>
          <a:xfrm>
            <a:off x="673100" y="6653074"/>
            <a:ext cx="4560544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cc by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sa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4.0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DE Bettina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Waffner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 </a:t>
            </a:r>
            <a:r>
              <a:rPr kumimoji="0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MainstreamingOER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 </a:t>
            </a: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Lucida Grande"/>
                <a:hlinkClick r:id="rId3"/>
              </a:rPr>
              <a:t>creativecommons.org/licenses/by-sa/4.0/legalcode.de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 charset="-128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30727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356225"/>
            <a:ext cx="195421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C3EA12B-5870-419C-A20B-913E63CA0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5217416"/>
            <a:ext cx="1396728" cy="12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9" name="image25.png" descr="http://mediendidaktik.uni-due.de/sites/default/files/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730" name="claim_learninglab_transpar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8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141538" y="1536700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 i="0" u="none" strike="noStrike" cap="none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Lernen im digitalen Wandel</a:t>
            </a:r>
          </a:p>
        </p:txBody>
      </p:sp>
      <p:sp>
        <p:nvSpPr>
          <p:cNvPr id="107" name="Shape 107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82300" y="2169627"/>
            <a:ext cx="8615640" cy="1338828"/>
          </a:xfrm>
          <a:prstGeom prst="rect">
            <a:avLst/>
          </a:prstGeom>
          <a:solidFill>
            <a:srgbClr val="A4C13D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 als Baustein innerhalb des Lösungskomplexes „digitale Technologien“ für eine offene Bildung.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(Surmann 2017)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82298" y="4106418"/>
            <a:ext cx="8615639" cy="507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eine Kultur des Teilens und der Kooperation.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82295" y="4577033"/>
            <a:ext cx="8615639" cy="507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 eine Diversifizierung des Bestandes an Lernmaterial.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82300" y="5056910"/>
            <a:ext cx="8615639" cy="507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 insbesondere auch non-formale Lernprozesse.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82300" y="5527525"/>
            <a:ext cx="8615639" cy="507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 die Verbreiterung von Bildungszugängen.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82301" y="3640621"/>
            <a:ext cx="8615639" cy="456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unterstützen …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80635" y="4695119"/>
            <a:ext cx="1851902" cy="127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22" name="Shape 122"/>
          <p:cNvSpPr txBox="1"/>
          <p:nvPr/>
        </p:nvSpPr>
        <p:spPr>
          <a:xfrm>
            <a:off x="2008467" y="1205850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 i="0" u="none" strike="noStrike" cap="none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Lernen im digitalen Wandel</a:t>
            </a:r>
          </a:p>
        </p:txBody>
      </p:sp>
      <p:sp>
        <p:nvSpPr>
          <p:cNvPr id="123" name="Shape 123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28361" y="2046673"/>
            <a:ext cx="5073471" cy="2308324"/>
          </a:xfrm>
          <a:prstGeom prst="rect">
            <a:avLst/>
          </a:prstGeom>
          <a:solidFill>
            <a:srgbClr val="A4C13D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 halten Potenziale für das </a:t>
            </a:r>
            <a:r>
              <a:rPr lang="de-D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Lebenslange Lernen </a:t>
            </a: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bereit und leisten einen Beitrag dazu, die Versorgungslage mit digitalen Lehr- und Lernmaterialien zu gewährleisten.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Möglichkeiten des partizipativen und offenen Netzes induzieren Formen der </a:t>
            </a:r>
            <a:r>
              <a:rPr lang="de-D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Kommunikation</a:t>
            </a: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der Wissensverbreitung, die zu </a:t>
            </a:r>
            <a:r>
              <a:rPr lang="de-D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Wissenspluralität</a:t>
            </a: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führen.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(Surmann 2017)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l="13463" t="10826" r="42842" b="8095"/>
          <a:stretch/>
        </p:blipFill>
        <p:spPr>
          <a:xfrm>
            <a:off x="6226524" y="1985328"/>
            <a:ext cx="1828800" cy="446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4902454" y="6450450"/>
            <a:ext cx="4241546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3.0  Sir James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Quelle: https://de.wikipedia.org/wiki/Datei:2015-02-28_Bonn_Graurheindorfer_Str_157_KMK.JPG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1187" y="3874458"/>
            <a:ext cx="1470645" cy="7567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509129" y="4848885"/>
            <a:ext cx="5648487" cy="1166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Schaffen von Rahmenbedingungen: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Kompetenzentwicklung bei Lehrenden und Lernenden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Gewährleistung der Auffindbarkeit von OER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Gewährleistung der Qualität von OER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715963" y="6512144"/>
            <a:ext cx="2428550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 Bettina Waffner für MainstreamingOER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187575" y="1140952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 i="0" u="none" strike="noStrike" cap="none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Making </a:t>
            </a:r>
            <a:r>
              <a:rPr lang="de-DE" sz="2800" b="0" i="1" u="none" strike="noStrike" cap="none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open educational resources</a:t>
            </a:r>
          </a:p>
        </p:txBody>
      </p:sp>
      <p:sp>
        <p:nvSpPr>
          <p:cNvPr id="140" name="Shape 140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715963" y="6573699"/>
            <a:ext cx="4655121" cy="22570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Bettina Waffner für MainstreamingOER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68300" y="2521062"/>
            <a:ext cx="8615639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bringt es mir?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Neues ausprobieren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sammeln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 sind Publikationen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6">
            <a:alphaModFix/>
          </a:blip>
          <a:srcRect l="32944" t="11464" r="35427" b="10476"/>
          <a:stretch/>
        </p:blipFill>
        <p:spPr>
          <a:xfrm>
            <a:off x="5322058" y="1769745"/>
            <a:ext cx="2976880" cy="41325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4676119" y="6009858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OER von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Alexander Schnücker für Hochschuldidaktik Uni Siegen</a:t>
            </a: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ist lizenziert unter einer </a:t>
            </a:r>
            <a:r>
              <a:rPr lang="de-DE" sz="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Creative Commons Namensnennung - Weitergabe unter gleichen Bedingungen 4.0 International Lizenz</a:t>
            </a:r>
            <a:r>
              <a:rPr lang="de-DE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2187575" y="1140952"/>
            <a:ext cx="6956425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Creative Commons Lizenzen kombinieren</a:t>
            </a:r>
          </a:p>
        </p:txBody>
      </p:sp>
      <p:sp>
        <p:nvSpPr>
          <p:cNvPr id="154" name="Shape 154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68300" y="2001969"/>
            <a:ext cx="861563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C93"/>
              </a:buClr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Lizenzen sind identisch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einfach zu kombinieren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de-D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wenige Restriktionen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7407" y="2704618"/>
            <a:ext cx="3784286" cy="250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4325938" y="5313364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Kristina Alexanderson [CC BY 2.0 (http://creativecommons.org/licenses/by/2.0)], via Wikimedia Commons Quelle:https://commons.wikimedia.org/wiki/File%3ACreative_Commons_-_cc_stickers.jpg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179388" y="6356350"/>
            <a:ext cx="8718550" cy="434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Dr. Bettina Waffner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1FA7DA"/>
                </a:solidFill>
                <a:latin typeface="Arial"/>
                <a:ea typeface="Arial"/>
                <a:cs typeface="Arial"/>
                <a:sym typeface="Arial"/>
              </a:rPr>
              <a:t>Learning Lab – Universität Duisburg-Essen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2187575" y="1140952"/>
            <a:ext cx="6956425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C13C"/>
              </a:buClr>
              <a:buFont typeface="Arial"/>
              <a:buNone/>
            </a:pPr>
            <a:r>
              <a:rPr lang="de-DE" sz="2800" b="0">
                <a:solidFill>
                  <a:srgbClr val="A3C13C"/>
                </a:solidFill>
                <a:latin typeface="Arial"/>
                <a:ea typeface="Arial"/>
                <a:cs typeface="Arial"/>
                <a:sym typeface="Arial"/>
              </a:rPr>
              <a:t>Sammlung von OER Materialien und Prüfung ihrer Lizenz</a:t>
            </a:r>
          </a:p>
        </p:txBody>
      </p:sp>
      <p:sp>
        <p:nvSpPr>
          <p:cNvPr id="168" name="Shape 168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29958" y="6442512"/>
            <a:ext cx="4946867" cy="3488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 by sa 4.0 Präsentation MINT-L-OER-amt </a:t>
            </a: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von Lubna Ali und René Röpke.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Bearbeitet von Bettina Waffner für MainstreamingOER  </a:t>
            </a:r>
            <a:r>
              <a:rPr lang="de-DE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creativecommons.org/licenses/by-sa/4.0/legalcode.de</a:t>
            </a:r>
            <a:r>
              <a:rPr lang="de-DE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170" name="Shape 170"/>
          <p:cNvGrpSpPr/>
          <p:nvPr/>
        </p:nvGrpSpPr>
        <p:grpSpPr>
          <a:xfrm>
            <a:off x="202349" y="2165481"/>
            <a:ext cx="2159851" cy="2603275"/>
            <a:chOff x="1199986" y="2951459"/>
            <a:chExt cx="2377646" cy="2875252"/>
          </a:xfrm>
        </p:grpSpPr>
        <p:sp>
          <p:nvSpPr>
            <p:cNvPr id="171" name="Shape 171"/>
            <p:cNvSpPr txBox="1"/>
            <p:nvPr/>
          </p:nvSpPr>
          <p:spPr>
            <a:xfrm>
              <a:off x="1318197" y="5132236"/>
              <a:ext cx="2141221" cy="6944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Tabelle unter CC BY</a:t>
              </a:r>
            </a:p>
          </p:txBody>
        </p:sp>
        <p:pic>
          <p:nvPicPr>
            <p:cNvPr id="172" name="Shape 172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064398" y="4450492"/>
              <a:ext cx="607027" cy="213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Shape 17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99986" y="2951459"/>
              <a:ext cx="2377646" cy="11217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Shape 174"/>
          <p:cNvGrpSpPr/>
          <p:nvPr/>
        </p:nvGrpSpPr>
        <p:grpSpPr>
          <a:xfrm>
            <a:off x="2260600" y="3631024"/>
            <a:ext cx="4200526" cy="2072986"/>
            <a:chOff x="4201315" y="2911773"/>
            <a:chExt cx="4200526" cy="2072986"/>
          </a:xfrm>
        </p:grpSpPr>
        <p:pic>
          <p:nvPicPr>
            <p:cNvPr id="175" name="Shape 17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1315" y="2911773"/>
              <a:ext cx="4200526" cy="150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Shape 176"/>
            <p:cNvSpPr txBox="1"/>
            <p:nvPr/>
          </p:nvSpPr>
          <p:spPr>
            <a:xfrm>
              <a:off x="4853778" y="4707760"/>
              <a:ext cx="2895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Diagramm unter CC BY</a:t>
              </a:r>
            </a:p>
          </p:txBody>
        </p:sp>
        <p:pic>
          <p:nvPicPr>
            <p:cNvPr id="177" name="Shape 177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99989" y="4461644"/>
              <a:ext cx="607027" cy="2138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Shape 178"/>
          <p:cNvGrpSpPr/>
          <p:nvPr/>
        </p:nvGrpSpPr>
        <p:grpSpPr>
          <a:xfrm>
            <a:off x="6118350" y="2165481"/>
            <a:ext cx="2703494" cy="2103788"/>
            <a:chOff x="9022536" y="2880971"/>
            <a:chExt cx="2703494" cy="2103788"/>
          </a:xfrm>
        </p:grpSpPr>
        <p:sp>
          <p:nvSpPr>
            <p:cNvPr id="179" name="Shape 179"/>
            <p:cNvSpPr txBox="1"/>
            <p:nvPr/>
          </p:nvSpPr>
          <p:spPr>
            <a:xfrm>
              <a:off x="9022536" y="4707760"/>
              <a:ext cx="27034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Bild unter CC BY</a:t>
              </a:r>
            </a:p>
          </p:txBody>
        </p:sp>
        <p:pic>
          <p:nvPicPr>
            <p:cNvPr id="180" name="Shape 180" descr="https://upload.wikimedia.org/wikipedia/commons/thumb/1/16/CC-BY_icon.svg/1280px-CC-BY_icon.svg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70769" y="4461644"/>
              <a:ext cx="607027" cy="213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Shape 18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261229" y="2880971"/>
              <a:ext cx="2226106" cy="14560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2">
      <a:dk1>
        <a:srgbClr val="000000"/>
      </a:dk1>
      <a:lt1>
        <a:srgbClr val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3B5988"/>
      </a:hlink>
      <a:folHlink>
        <a:srgbClr val="3B59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Design">
  <a:themeElements>
    <a:clrScheme name="Benutzerdefiniert 2">
      <a:dk1>
        <a:srgbClr val="000000"/>
      </a:dk1>
      <a:lt1>
        <a:srgbClr val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3B5988"/>
      </a:hlink>
      <a:folHlink>
        <a:srgbClr val="3B59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ite 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1997</Words>
  <Application>Microsoft Office PowerPoint</Application>
  <PresentationFormat>Bildschirmpräsentation (4:3)</PresentationFormat>
  <Paragraphs>370</Paragraphs>
  <Slides>40</Slides>
  <Notes>39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40</vt:i4>
      </vt:variant>
    </vt:vector>
  </HeadingPairs>
  <TitlesOfParts>
    <vt:vector size="50" baseType="lpstr">
      <vt:lpstr>Merriweather Sans</vt:lpstr>
      <vt:lpstr>Source Sans Pro</vt:lpstr>
      <vt:lpstr>Calibri</vt:lpstr>
      <vt:lpstr>Lucida Grande</vt:lpstr>
      <vt:lpstr>ヒラギノ角ゴ Pro W3</vt:lpstr>
      <vt:lpstr>Arial</vt:lpstr>
      <vt:lpstr>Noto Sans Symbols</vt:lpstr>
      <vt:lpstr>Office-Design</vt:lpstr>
      <vt:lpstr>1_Office-Design</vt:lpstr>
      <vt:lpstr>seite 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Nachweise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Waffner</dc:creator>
  <cp:lastModifiedBy>Petra</cp:lastModifiedBy>
  <cp:revision>5</cp:revision>
  <dcterms:modified xsi:type="dcterms:W3CDTF">2018-05-22T14:37:56Z</dcterms:modified>
</cp:coreProperties>
</file>