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5375" r:id="rId2"/>
  </p:sldMasterIdLst>
  <p:notesMasterIdLst>
    <p:notesMasterId r:id="rId59"/>
  </p:notesMasterIdLst>
  <p:handoutMasterIdLst>
    <p:handoutMasterId r:id="rId60"/>
  </p:handoutMasterIdLst>
  <p:sldIdLst>
    <p:sldId id="377" r:id="rId3"/>
    <p:sldId id="461" r:id="rId4"/>
    <p:sldId id="462" r:id="rId5"/>
    <p:sldId id="448" r:id="rId6"/>
    <p:sldId id="449" r:id="rId7"/>
    <p:sldId id="450" r:id="rId8"/>
    <p:sldId id="296" r:id="rId9"/>
    <p:sldId id="451" r:id="rId10"/>
    <p:sldId id="452" r:id="rId11"/>
    <p:sldId id="419" r:id="rId12"/>
    <p:sldId id="431" r:id="rId13"/>
    <p:sldId id="432" r:id="rId14"/>
    <p:sldId id="433" r:id="rId15"/>
    <p:sldId id="488" r:id="rId16"/>
    <p:sldId id="489" r:id="rId17"/>
    <p:sldId id="490" r:id="rId18"/>
    <p:sldId id="491" r:id="rId19"/>
    <p:sldId id="492" r:id="rId20"/>
    <p:sldId id="493" r:id="rId21"/>
    <p:sldId id="494" r:id="rId22"/>
    <p:sldId id="495" r:id="rId23"/>
    <p:sldId id="496" r:id="rId24"/>
    <p:sldId id="497" r:id="rId25"/>
    <p:sldId id="498" r:id="rId26"/>
    <p:sldId id="499" r:id="rId27"/>
    <p:sldId id="500" r:id="rId28"/>
    <p:sldId id="501" r:id="rId29"/>
    <p:sldId id="502" r:id="rId30"/>
    <p:sldId id="503" r:id="rId31"/>
    <p:sldId id="504" r:id="rId32"/>
    <p:sldId id="505" r:id="rId33"/>
    <p:sldId id="506" r:id="rId34"/>
    <p:sldId id="507" r:id="rId35"/>
    <p:sldId id="508" r:id="rId36"/>
    <p:sldId id="509" r:id="rId37"/>
    <p:sldId id="510" r:id="rId38"/>
    <p:sldId id="511" r:id="rId39"/>
    <p:sldId id="512" r:id="rId40"/>
    <p:sldId id="513" r:id="rId41"/>
    <p:sldId id="514" r:id="rId42"/>
    <p:sldId id="515" r:id="rId43"/>
    <p:sldId id="516" r:id="rId44"/>
    <p:sldId id="463" r:id="rId45"/>
    <p:sldId id="476" r:id="rId46"/>
    <p:sldId id="477" r:id="rId47"/>
    <p:sldId id="479" r:id="rId48"/>
    <p:sldId id="480" r:id="rId49"/>
    <p:sldId id="478" r:id="rId50"/>
    <p:sldId id="481" r:id="rId51"/>
    <p:sldId id="482" r:id="rId52"/>
    <p:sldId id="483" r:id="rId53"/>
    <p:sldId id="484" r:id="rId54"/>
    <p:sldId id="374" r:id="rId55"/>
    <p:sldId id="485" r:id="rId56"/>
    <p:sldId id="517" r:id="rId57"/>
    <p:sldId id="518" r:id="rId58"/>
  </p:sldIdLst>
  <p:sldSz cx="9144000" cy="6858000" type="screen4x3"/>
  <p:notesSz cx="6797675" cy="9929813"/>
  <p:defaultTextStyle>
    <a:defPPr>
      <a:defRPr lang="de-DE"/>
    </a:defPPr>
    <a:lvl1pPr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charset="-128"/>
        <a:cs typeface="+mn-cs"/>
      </a:defRPr>
    </a:lvl9pPr>
  </p:defaultTextStyle>
  <p:extLst>
    <p:ext uri="{EFAFB233-063F-42B5-8137-9DF3F51BA10A}">
      <p15:sldGuideLst xmlns:p15="http://schemas.microsoft.com/office/powerpoint/2012/main">
        <p15:guide id="1" orient="horz" pos="3939">
          <p15:clr>
            <a:srgbClr val="A4A3A4"/>
          </p15:clr>
        </p15:guide>
        <p15:guide id="2" pos="5653">
          <p15:clr>
            <a:srgbClr val="A4A3A4"/>
          </p15:clr>
        </p15:guide>
        <p15:guide id="3" pos="117">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C13D"/>
    <a:srgbClr val="8FD3EC"/>
    <a:srgbClr val="1FA7DA"/>
    <a:srgbClr val="A3C13C"/>
    <a:srgbClr val="BB0505"/>
    <a:srgbClr val="138619"/>
    <a:srgbClr val="024A92"/>
    <a:srgbClr val="004C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09" autoAdjust="0"/>
    <p:restoredTop sz="72158" autoAdjust="0"/>
  </p:normalViewPr>
  <p:slideViewPr>
    <p:cSldViewPr snapToGrid="0" snapToObjects="1">
      <p:cViewPr varScale="1">
        <p:scale>
          <a:sx n="84" d="100"/>
          <a:sy n="84" d="100"/>
        </p:scale>
        <p:origin x="2598" y="84"/>
      </p:cViewPr>
      <p:guideLst>
        <p:guide orient="horz" pos="3939"/>
        <p:guide pos="5653"/>
        <p:guide pos="117"/>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23" d="100"/>
          <a:sy n="123" d="100"/>
        </p:scale>
        <p:origin x="-1056" y="-96"/>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036" tIns="45517" rIns="91036" bIns="45517" rtlCol="0"/>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wrap="square" lIns="91036" tIns="45517" rIns="91036" bIns="45517" numCol="1" anchor="t" anchorCtr="0" compatLnSpc="1">
            <a:prstTxWarp prst="textNoShape">
              <a:avLst/>
            </a:prstTxWarp>
          </a:bodyPr>
          <a:lstStyle>
            <a:lvl1pPr algn="r" eaLnBrk="1" hangingPunct="1">
              <a:defRPr sz="1200">
                <a:latin typeface="Calibri" pitchFamily="-109" charset="0"/>
              </a:defRPr>
            </a:lvl1pPr>
          </a:lstStyle>
          <a:p>
            <a:pPr>
              <a:defRPr/>
            </a:pPr>
            <a:fld id="{C7808601-70C3-4872-BB04-E08750E3E938}" type="datetime1">
              <a:rPr lang="de-DE"/>
              <a:pPr>
                <a:defRPr/>
              </a:pPr>
              <a:t>25.10.2019</a:t>
            </a:fld>
            <a:endParaRPr lang="de-DE"/>
          </a:p>
        </p:txBody>
      </p:sp>
      <p:sp>
        <p:nvSpPr>
          <p:cNvPr id="4" name="Fußzeilenplatzhalter 3"/>
          <p:cNvSpPr>
            <a:spLocks noGrp="1"/>
          </p:cNvSpPr>
          <p:nvPr>
            <p:ph type="ftr" sz="quarter" idx="2"/>
          </p:nvPr>
        </p:nvSpPr>
        <p:spPr>
          <a:xfrm>
            <a:off x="0" y="9431338"/>
            <a:ext cx="2946400" cy="496887"/>
          </a:xfrm>
          <a:prstGeom prst="rect">
            <a:avLst/>
          </a:prstGeom>
        </p:spPr>
        <p:txBody>
          <a:bodyPr vert="horz" lIns="91036" tIns="45517" rIns="91036" bIns="45517" rtlCol="0" anchor="b"/>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5" name="Foliennummernplatzhalter 4"/>
          <p:cNvSpPr>
            <a:spLocks noGrp="1"/>
          </p:cNvSpPr>
          <p:nvPr>
            <p:ph type="sldNum" sz="quarter" idx="3"/>
          </p:nvPr>
        </p:nvSpPr>
        <p:spPr>
          <a:xfrm>
            <a:off x="3849688" y="9431338"/>
            <a:ext cx="2946400" cy="496887"/>
          </a:xfrm>
          <a:prstGeom prst="rect">
            <a:avLst/>
          </a:prstGeom>
        </p:spPr>
        <p:txBody>
          <a:bodyPr vert="horz" wrap="square" lIns="91036" tIns="45517" rIns="91036" bIns="45517"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7699883-4239-4CA4-99D3-34236049C2FF}"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036" tIns="45517" rIns="91036" bIns="45517" rtlCol="0"/>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wrap="square" lIns="91036" tIns="45517" rIns="91036" bIns="45517" numCol="1" anchor="t" anchorCtr="0" compatLnSpc="1">
            <a:prstTxWarp prst="textNoShape">
              <a:avLst/>
            </a:prstTxWarp>
          </a:bodyPr>
          <a:lstStyle>
            <a:lvl1pPr algn="r" eaLnBrk="1" hangingPunct="1">
              <a:defRPr sz="1200">
                <a:latin typeface="Calibri" pitchFamily="-109" charset="0"/>
              </a:defRPr>
            </a:lvl1pPr>
          </a:lstStyle>
          <a:p>
            <a:pPr>
              <a:defRPr/>
            </a:pPr>
            <a:fld id="{5B508466-DC76-40E6-B0B5-D711ECE0974D}" type="datetime1">
              <a:rPr lang="de-DE"/>
              <a:pPr>
                <a:defRPr/>
              </a:pPr>
              <a:t>25.10.2019</a:t>
            </a:fld>
            <a:endParaRPr lang="de-DE"/>
          </a:p>
        </p:txBody>
      </p:sp>
      <p:sp>
        <p:nvSpPr>
          <p:cNvPr id="4" name="Folienbildplatzhalter 3"/>
          <p:cNvSpPr>
            <a:spLocks noGrp="1" noRot="1" noChangeAspect="1"/>
          </p:cNvSpPr>
          <p:nvPr>
            <p:ph type="sldImg" idx="2"/>
          </p:nvPr>
        </p:nvSpPr>
        <p:spPr>
          <a:xfrm>
            <a:off x="920750" y="746125"/>
            <a:ext cx="4960938" cy="3722688"/>
          </a:xfrm>
          <a:prstGeom prst="rect">
            <a:avLst/>
          </a:prstGeom>
          <a:noFill/>
          <a:ln w="12700">
            <a:solidFill>
              <a:prstClr val="black"/>
            </a:solidFill>
          </a:ln>
        </p:spPr>
        <p:txBody>
          <a:bodyPr vert="horz" lIns="91036" tIns="45517" rIns="91036" bIns="45517" rtlCol="0" anchor="ctr"/>
          <a:lstStyle/>
          <a:p>
            <a:pPr lvl="0"/>
            <a:endParaRPr lang="de-DE" noProof="0" smtClean="0"/>
          </a:p>
        </p:txBody>
      </p:sp>
      <p:sp>
        <p:nvSpPr>
          <p:cNvPr id="5" name="Notizenplatzhalter 4"/>
          <p:cNvSpPr>
            <a:spLocks noGrp="1"/>
          </p:cNvSpPr>
          <p:nvPr>
            <p:ph type="body" sz="quarter" idx="3"/>
          </p:nvPr>
        </p:nvSpPr>
        <p:spPr>
          <a:xfrm>
            <a:off x="681038" y="4716463"/>
            <a:ext cx="5435600" cy="4468812"/>
          </a:xfrm>
          <a:prstGeom prst="rect">
            <a:avLst/>
          </a:prstGeom>
        </p:spPr>
        <p:txBody>
          <a:bodyPr vert="horz" wrap="square" lIns="91036" tIns="45517" rIns="91036" bIns="45517" numCol="1" anchor="t" anchorCtr="0" compatLnSpc="1">
            <a:prstTxWarp prst="textNoShape">
              <a:avLst/>
            </a:prstTxWarp>
            <a:normAutofit/>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 name="Fußzeilenplatzhalter 5"/>
          <p:cNvSpPr>
            <a:spLocks noGrp="1"/>
          </p:cNvSpPr>
          <p:nvPr>
            <p:ph type="ftr" sz="quarter" idx="4"/>
          </p:nvPr>
        </p:nvSpPr>
        <p:spPr>
          <a:xfrm>
            <a:off x="0" y="9431338"/>
            <a:ext cx="2946400" cy="496887"/>
          </a:xfrm>
          <a:prstGeom prst="rect">
            <a:avLst/>
          </a:prstGeom>
        </p:spPr>
        <p:txBody>
          <a:bodyPr vert="horz" lIns="91036" tIns="45517" rIns="91036" bIns="45517" rtlCol="0" anchor="b"/>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7" name="Foliennummernplatzhalter 6"/>
          <p:cNvSpPr>
            <a:spLocks noGrp="1"/>
          </p:cNvSpPr>
          <p:nvPr>
            <p:ph type="sldNum" sz="quarter" idx="5"/>
          </p:nvPr>
        </p:nvSpPr>
        <p:spPr>
          <a:xfrm>
            <a:off x="3849688" y="9431338"/>
            <a:ext cx="2946400" cy="496887"/>
          </a:xfrm>
          <a:prstGeom prst="rect">
            <a:avLst/>
          </a:prstGeom>
        </p:spPr>
        <p:txBody>
          <a:bodyPr vert="horz" wrap="square" lIns="91036" tIns="45517" rIns="91036" bIns="45517"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BFF3FC6-A363-4376-A643-7615F69E1825}"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Geneva" charset="-128"/>
        <a:cs typeface="Geneva" charset="-128"/>
      </a:defRPr>
    </a:lvl3pPr>
    <a:lvl4pPr marL="1371600" algn="l" defTabSz="457200" rtl="0" eaLnBrk="0" fontAlgn="base" hangingPunct="0">
      <a:spcBef>
        <a:spcPct val="30000"/>
      </a:spcBef>
      <a:spcAft>
        <a:spcPct val="0"/>
      </a:spcAft>
      <a:defRPr sz="1200" kern="1200">
        <a:solidFill>
          <a:schemeClr val="tx1"/>
        </a:solidFill>
        <a:latin typeface="+mn-lt"/>
        <a:ea typeface="Geneva"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Geneva"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100" smtClean="0"/>
          </a:p>
          <a:p>
            <a:endParaRPr lang="de-DE" altLang="de-DE" sz="1100" i="1" smtClean="0"/>
          </a:p>
        </p:txBody>
      </p:sp>
      <p:sp>
        <p:nvSpPr>
          <p:cNvPr id="194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2C311F6D-2097-4C3B-8043-51DD0887C83B}" type="slidenum">
              <a:rPr lang="de-DE" altLang="de-DE" smtClean="0">
                <a:latin typeface="Calibri" panose="020F0502020204030204" pitchFamily="34" charset="0"/>
              </a:rPr>
              <a:pPr/>
              <a:t>1</a:t>
            </a:fld>
            <a:endParaRPr lang="de-DE" altLang="de-DE" smtClean="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a:p>
            <a:endParaRPr lang="de-DE" altLang="de-DE" sz="2000" smtClean="0"/>
          </a:p>
        </p:txBody>
      </p:sp>
      <p:sp>
        <p:nvSpPr>
          <p:cNvPr id="3789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EAEE3A93-B751-4CB6-9708-3C35C42C0FDF}" type="slidenum">
              <a:rPr lang="de-DE" altLang="de-DE" smtClean="0">
                <a:latin typeface="Calibri" panose="020F0502020204030204" pitchFamily="34" charset="0"/>
              </a:rPr>
              <a:pPr/>
              <a:t>10</a:t>
            </a:fld>
            <a:endParaRPr lang="de-DE" altLang="de-DE" smtClean="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a:p>
            <a:endParaRPr lang="de-DE" altLang="de-DE" sz="2000" smtClean="0"/>
          </a:p>
        </p:txBody>
      </p:sp>
      <p:sp>
        <p:nvSpPr>
          <p:cNvPr id="399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95F7776F-89E7-474E-BC25-9BBDA06B79BC}" type="slidenum">
              <a:rPr lang="de-DE" altLang="de-DE" smtClean="0">
                <a:latin typeface="Calibri" panose="020F0502020204030204" pitchFamily="34" charset="0"/>
              </a:rPr>
              <a:pPr/>
              <a:t>11</a:t>
            </a:fld>
            <a:endParaRPr lang="de-DE" altLang="de-DE" smtClean="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a:p>
            <a:endParaRPr lang="de-DE" altLang="de-DE" sz="2000" smtClean="0"/>
          </a:p>
        </p:txBody>
      </p:sp>
      <p:sp>
        <p:nvSpPr>
          <p:cNvPr id="4198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9A3CC5DD-7945-481D-8695-BFD6E782AEB1}" type="slidenum">
              <a:rPr lang="de-DE" altLang="de-DE" smtClean="0">
                <a:latin typeface="Calibri" panose="020F0502020204030204" pitchFamily="34" charset="0"/>
              </a:rPr>
              <a:pPr/>
              <a:t>12</a:t>
            </a:fld>
            <a:endParaRPr lang="de-DE" altLang="de-DE" smtClean="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a:p>
            <a:endParaRPr lang="de-DE" altLang="de-DE" sz="2000" smtClean="0"/>
          </a:p>
        </p:txBody>
      </p:sp>
      <p:sp>
        <p:nvSpPr>
          <p:cNvPr id="4403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04B4371F-3A91-404C-8FEC-BFAA87557F01}" type="slidenum">
              <a:rPr lang="de-DE" altLang="de-DE" smtClean="0">
                <a:latin typeface="Calibri" panose="020F0502020204030204" pitchFamily="34" charset="0"/>
              </a:rPr>
              <a:pPr/>
              <a:t>13</a:t>
            </a:fld>
            <a:endParaRPr lang="de-DE" altLang="de-DE" smtClean="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460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9354AE93-3811-4A9E-8019-FC9B68BB3218}" type="slidenum">
              <a:rPr lang="de-DE" altLang="de-DE" smtClean="0">
                <a:solidFill>
                  <a:srgbClr val="000000"/>
                </a:solidFill>
                <a:latin typeface="Calibri" panose="020F0502020204030204" pitchFamily="34" charset="0"/>
              </a:rPr>
              <a:pPr/>
              <a:t>14</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481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D556C321-491E-4529-9A78-9A8BC98CCC4E}" type="slidenum">
              <a:rPr lang="de-DE" altLang="de-DE" smtClean="0">
                <a:solidFill>
                  <a:srgbClr val="000000"/>
                </a:solidFill>
                <a:latin typeface="Calibri" panose="020F0502020204030204" pitchFamily="34" charset="0"/>
              </a:rPr>
              <a:pPr/>
              <a:t>15</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a:p>
            <a:endParaRPr lang="de-DE" altLang="de-DE" sz="2000" smtClean="0"/>
          </a:p>
        </p:txBody>
      </p:sp>
      <p:sp>
        <p:nvSpPr>
          <p:cNvPr id="501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14AF52AE-8553-4483-9414-8C5D8CE461E1}" type="slidenum">
              <a:rPr lang="de-DE" altLang="de-DE" smtClean="0">
                <a:solidFill>
                  <a:srgbClr val="000000"/>
                </a:solidFill>
                <a:latin typeface="Calibri" panose="020F0502020204030204" pitchFamily="34" charset="0"/>
              </a:rPr>
              <a:pPr/>
              <a:t>16</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522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ABB8BE7C-EE0E-4B20-B066-60623326B6E7}" type="slidenum">
              <a:rPr lang="de-DE" altLang="de-DE" smtClean="0">
                <a:solidFill>
                  <a:srgbClr val="000000"/>
                </a:solidFill>
                <a:latin typeface="Calibri" panose="020F0502020204030204" pitchFamily="34" charset="0"/>
              </a:rPr>
              <a:pPr/>
              <a:t>17</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542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D0FD94BB-AB7B-417B-B1B8-AE661B69B22A}" type="slidenum">
              <a:rPr lang="de-DE" altLang="de-DE" smtClean="0">
                <a:solidFill>
                  <a:srgbClr val="000000"/>
                </a:solidFill>
                <a:latin typeface="Calibri" panose="020F0502020204030204" pitchFamily="34" charset="0"/>
              </a:rPr>
              <a:pPr/>
              <a:t>18</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563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92B2ADA2-1FD9-4548-ADDA-6A6F43048659}" type="slidenum">
              <a:rPr lang="de-DE" altLang="de-DE" smtClean="0">
                <a:solidFill>
                  <a:srgbClr val="000000"/>
                </a:solidFill>
                <a:latin typeface="Calibri" panose="020F0502020204030204" pitchFamily="34" charset="0"/>
              </a:rPr>
              <a:pPr/>
              <a:t>19</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215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288BCBA2-95C8-4508-BC4F-ADC3BB65C93B}" type="slidenum">
              <a:rPr lang="de-DE" altLang="de-DE" smtClean="0">
                <a:latin typeface="Calibri" panose="020F0502020204030204" pitchFamily="34" charset="0"/>
              </a:rPr>
              <a:pPr/>
              <a:t>2</a:t>
            </a:fld>
            <a:endParaRPr lang="de-DE" altLang="de-DE" smtClean="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583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12BA7AD3-D3AE-487E-BC4C-D83BC7B7D959}" type="slidenum">
              <a:rPr lang="de-DE" altLang="de-DE" smtClean="0">
                <a:solidFill>
                  <a:srgbClr val="000000"/>
                </a:solidFill>
                <a:latin typeface="Calibri" panose="020F0502020204030204" pitchFamily="34" charset="0"/>
              </a:rPr>
              <a:pPr/>
              <a:t>20</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604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9EBBC897-A96E-4534-952B-446F1267C189}" type="slidenum">
              <a:rPr lang="de-DE" altLang="de-DE" smtClean="0">
                <a:solidFill>
                  <a:srgbClr val="000000"/>
                </a:solidFill>
                <a:latin typeface="Calibri" panose="020F0502020204030204" pitchFamily="34" charset="0"/>
              </a:rPr>
              <a:pPr/>
              <a:t>21</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624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F4F7F308-ABC9-4F53-B2ED-F2BD15B11568}" type="slidenum">
              <a:rPr lang="de-DE" altLang="de-DE" smtClean="0">
                <a:solidFill>
                  <a:srgbClr val="000000"/>
                </a:solidFill>
                <a:latin typeface="Calibri" panose="020F0502020204030204" pitchFamily="34" charset="0"/>
              </a:rPr>
              <a:pPr/>
              <a:t>22</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645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C478E706-583F-4EDC-8A3F-EDC7D8364083}" type="slidenum">
              <a:rPr lang="de-DE" altLang="de-DE" smtClean="0">
                <a:solidFill>
                  <a:srgbClr val="000000"/>
                </a:solidFill>
                <a:latin typeface="Calibri" panose="020F0502020204030204" pitchFamily="34" charset="0"/>
              </a:rPr>
              <a:pPr/>
              <a:t>23</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6656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B80E0B37-28C6-481B-934F-268A1E72C480}" type="slidenum">
              <a:rPr lang="de-DE" altLang="de-DE" smtClean="0">
                <a:solidFill>
                  <a:srgbClr val="000000"/>
                </a:solidFill>
                <a:latin typeface="Calibri" panose="020F0502020204030204" pitchFamily="34" charset="0"/>
              </a:rPr>
              <a:pPr/>
              <a:t>24</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6861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EF12D604-C3FE-409D-B6E5-C1D6A2C5DCD2}" type="slidenum">
              <a:rPr lang="de-DE" altLang="de-DE" smtClean="0">
                <a:solidFill>
                  <a:srgbClr val="000000"/>
                </a:solidFill>
                <a:latin typeface="Calibri" panose="020F0502020204030204" pitchFamily="34" charset="0"/>
              </a:rPr>
              <a:pPr/>
              <a:t>25</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706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9069F78D-D5D6-4BBB-BF25-351EEFEA6C3E}" type="slidenum">
              <a:rPr lang="de-DE" altLang="de-DE" smtClean="0">
                <a:solidFill>
                  <a:srgbClr val="000000"/>
                </a:solidFill>
                <a:latin typeface="Calibri" panose="020F0502020204030204" pitchFamily="34" charset="0"/>
              </a:rPr>
              <a:pPr/>
              <a:t>26</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727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1085FF8C-065C-4CAE-8241-F73DB5823CDC}" type="slidenum">
              <a:rPr lang="de-DE" altLang="de-DE" smtClean="0">
                <a:solidFill>
                  <a:srgbClr val="000000"/>
                </a:solidFill>
                <a:latin typeface="Calibri" panose="020F0502020204030204" pitchFamily="34" charset="0"/>
              </a:rPr>
              <a:pPr/>
              <a:t>27</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747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7E57D1E8-BECB-4859-9E73-9FF399A9CB07}" type="slidenum">
              <a:rPr lang="de-DE" altLang="de-DE" smtClean="0">
                <a:solidFill>
                  <a:srgbClr val="000000"/>
                </a:solidFill>
                <a:latin typeface="Calibri" panose="020F0502020204030204" pitchFamily="34" charset="0"/>
              </a:rPr>
              <a:pPr/>
              <a:t>28</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768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F4D0B3EB-A985-42B9-AC76-71878DF71BCE}" type="slidenum">
              <a:rPr lang="de-DE" altLang="de-DE" smtClean="0">
                <a:solidFill>
                  <a:srgbClr val="000000"/>
                </a:solidFill>
                <a:latin typeface="Calibri" panose="020F0502020204030204" pitchFamily="34" charset="0"/>
              </a:rPr>
              <a:pPr/>
              <a:t>29</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49610FAE-B4F3-4839-A873-D7064AEF3263}" type="slidenum">
              <a:rPr lang="de-DE" altLang="de-DE" smtClean="0">
                <a:latin typeface="Calibri" panose="020F0502020204030204" pitchFamily="34" charset="0"/>
              </a:rPr>
              <a:pPr/>
              <a:t>3</a:t>
            </a:fld>
            <a:endParaRPr lang="de-DE" altLang="de-DE" smtClean="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788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B4AF3275-12C1-418E-9D4B-318837DDAC8A}" type="slidenum">
              <a:rPr lang="de-DE" altLang="de-DE" smtClean="0">
                <a:solidFill>
                  <a:srgbClr val="000000"/>
                </a:solidFill>
                <a:latin typeface="Calibri" panose="020F0502020204030204" pitchFamily="34" charset="0"/>
              </a:rPr>
              <a:pPr/>
              <a:t>30</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8090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9485CD09-CCC6-43A9-B44F-08C96001B153}" type="slidenum">
              <a:rPr lang="de-DE" altLang="de-DE" smtClean="0">
                <a:solidFill>
                  <a:srgbClr val="000000"/>
                </a:solidFill>
                <a:latin typeface="Calibri" panose="020F0502020204030204" pitchFamily="34" charset="0"/>
              </a:rPr>
              <a:pPr/>
              <a:t>31</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829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58BD202E-D331-4EB7-89A1-D75A4DE5DC02}" type="slidenum">
              <a:rPr lang="de-DE" altLang="de-DE" smtClean="0">
                <a:solidFill>
                  <a:srgbClr val="000000"/>
                </a:solidFill>
                <a:latin typeface="Calibri" panose="020F0502020204030204" pitchFamily="34" charset="0"/>
              </a:rPr>
              <a:pPr/>
              <a:t>32</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849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A42EFA40-664D-4AED-8598-A36EE094BF92}" type="slidenum">
              <a:rPr lang="de-DE" altLang="de-DE" smtClean="0">
                <a:solidFill>
                  <a:srgbClr val="000000"/>
                </a:solidFill>
                <a:latin typeface="Calibri" panose="020F0502020204030204" pitchFamily="34" charset="0"/>
              </a:rPr>
              <a:pPr/>
              <a:t>33</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8704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590B537C-5219-4B5A-8A87-816E3C6415A4}" type="slidenum">
              <a:rPr lang="de-DE" altLang="de-DE" smtClean="0">
                <a:solidFill>
                  <a:srgbClr val="000000"/>
                </a:solidFill>
                <a:latin typeface="Calibri" panose="020F0502020204030204" pitchFamily="34" charset="0"/>
              </a:rPr>
              <a:pPr/>
              <a:t>34</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8909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658EEEDC-80EF-4E1E-A8A2-773862F29A03}" type="slidenum">
              <a:rPr lang="de-DE" altLang="de-DE" smtClean="0">
                <a:solidFill>
                  <a:srgbClr val="000000"/>
                </a:solidFill>
                <a:latin typeface="Calibri" panose="020F0502020204030204" pitchFamily="34" charset="0"/>
              </a:rPr>
              <a:pPr/>
              <a:t>35</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911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0AB02D37-BD48-4CEF-A4E8-DFD993A43411}" type="slidenum">
              <a:rPr lang="de-DE" altLang="de-DE" smtClean="0">
                <a:solidFill>
                  <a:srgbClr val="000000"/>
                </a:solidFill>
                <a:latin typeface="Calibri" panose="020F0502020204030204" pitchFamily="34" charset="0"/>
              </a:rPr>
              <a:pPr/>
              <a:t>36</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9318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FE0D45A0-DA02-4447-8189-56E5771FE840}" type="slidenum">
              <a:rPr lang="de-DE" altLang="de-DE" smtClean="0">
                <a:solidFill>
                  <a:srgbClr val="000000"/>
                </a:solidFill>
                <a:latin typeface="Calibri" panose="020F0502020204030204" pitchFamily="34" charset="0"/>
              </a:rPr>
              <a:pPr/>
              <a:t>37</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9523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5D918EAA-963F-490E-A5D7-F9470AD24D6E}" type="slidenum">
              <a:rPr lang="de-DE" altLang="de-DE" smtClean="0">
                <a:solidFill>
                  <a:srgbClr val="000000"/>
                </a:solidFill>
                <a:latin typeface="Calibri" panose="020F0502020204030204" pitchFamily="34" charset="0"/>
              </a:rPr>
              <a:pPr/>
              <a:t>38</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972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69FD1AC7-31DF-47B6-86CE-3BE18F043100}" type="slidenum">
              <a:rPr lang="de-DE" altLang="de-DE" smtClean="0">
                <a:solidFill>
                  <a:srgbClr val="000000"/>
                </a:solidFill>
                <a:latin typeface="Calibri" panose="020F0502020204030204" pitchFamily="34" charset="0"/>
              </a:rPr>
              <a:pPr/>
              <a:t>39</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256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5F1A07E6-EBC6-4047-BDDD-2EC5D95A1158}" type="slidenum">
              <a:rPr lang="de-DE" altLang="de-DE" smtClean="0">
                <a:latin typeface="Calibri" panose="020F0502020204030204" pitchFamily="34" charset="0"/>
              </a:rPr>
              <a:pPr/>
              <a:t>4</a:t>
            </a:fld>
            <a:endParaRPr lang="de-DE" altLang="de-DE" smtClean="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993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09C000D8-E2D7-4668-B67C-9C8F8CD42DCF}" type="slidenum">
              <a:rPr lang="de-DE" altLang="de-DE" smtClean="0">
                <a:solidFill>
                  <a:srgbClr val="000000"/>
                </a:solidFill>
                <a:latin typeface="Calibri" panose="020F0502020204030204" pitchFamily="34" charset="0"/>
              </a:rPr>
              <a:pPr/>
              <a:t>40</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1013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BD822B9E-339C-40F3-98F1-A85B2A0FDA19}" type="slidenum">
              <a:rPr lang="de-DE" altLang="de-DE" smtClean="0">
                <a:solidFill>
                  <a:srgbClr val="000000"/>
                </a:solidFill>
                <a:latin typeface="Calibri" panose="020F0502020204030204" pitchFamily="34" charset="0"/>
              </a:rPr>
              <a:pPr/>
              <a:t>41</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1034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5EE01E57-4819-45E4-A038-F7D0865B0D63}" type="slidenum">
              <a:rPr lang="de-DE" altLang="de-DE" smtClean="0">
                <a:solidFill>
                  <a:srgbClr val="000000"/>
                </a:solidFill>
                <a:latin typeface="Calibri" panose="020F0502020204030204" pitchFamily="34" charset="0"/>
              </a:rPr>
              <a:pPr/>
              <a:t>42</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b="1" smtClean="0"/>
          </a:p>
          <a:p>
            <a:endParaRPr lang="de-DE" altLang="de-DE" sz="2000" smtClean="0"/>
          </a:p>
        </p:txBody>
      </p:sp>
      <p:sp>
        <p:nvSpPr>
          <p:cNvPr id="1054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61C7B5A0-1CE8-40EA-8E0D-AAA5322FDF24}" type="slidenum">
              <a:rPr lang="de-DE" altLang="de-DE" smtClean="0">
                <a:latin typeface="Calibri" panose="020F0502020204030204" pitchFamily="34" charset="0"/>
              </a:rPr>
              <a:pPr/>
              <a:t>43</a:t>
            </a:fld>
            <a:endParaRPr lang="de-DE" altLang="de-DE" smtClean="0">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b="1" smtClean="0"/>
          </a:p>
          <a:p>
            <a:r>
              <a:rPr lang="de-DE" altLang="de-DE" sz="2000" smtClean="0"/>
              <a:t>I</a:t>
            </a:r>
          </a:p>
        </p:txBody>
      </p:sp>
      <p:sp>
        <p:nvSpPr>
          <p:cNvPr id="1075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48661FE9-E589-4170-8C7A-35F82FA2123F}" type="slidenum">
              <a:rPr lang="de-DE" altLang="de-DE" smtClean="0">
                <a:latin typeface="Calibri" panose="020F0502020204030204" pitchFamily="34" charset="0"/>
              </a:rPr>
              <a:pPr/>
              <a:t>44</a:t>
            </a:fld>
            <a:endParaRPr lang="de-DE" altLang="de-DE" smtClean="0">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b="1" smtClean="0"/>
          </a:p>
          <a:p>
            <a:endParaRPr lang="de-DE" altLang="de-DE" sz="2000" smtClean="0"/>
          </a:p>
        </p:txBody>
      </p:sp>
      <p:sp>
        <p:nvSpPr>
          <p:cNvPr id="1095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8C21DD7E-E7B0-47F7-A536-489065C86989}" type="slidenum">
              <a:rPr lang="de-DE" altLang="de-DE" smtClean="0">
                <a:latin typeface="Calibri" panose="020F0502020204030204" pitchFamily="34" charset="0"/>
              </a:rPr>
              <a:pPr/>
              <a:t>45</a:t>
            </a:fld>
            <a:endParaRPr lang="de-DE" altLang="de-DE" smtClean="0">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1116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771DA1C3-E4FF-4721-BD4E-E25429677221}" type="slidenum">
              <a:rPr lang="de-DE" altLang="de-DE" smtClean="0">
                <a:latin typeface="Calibri" panose="020F0502020204030204" pitchFamily="34" charset="0"/>
              </a:rPr>
              <a:pPr/>
              <a:t>46</a:t>
            </a:fld>
            <a:endParaRPr lang="de-DE" altLang="de-DE" smtClean="0">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b="1" smtClean="0"/>
          </a:p>
          <a:p>
            <a:r>
              <a:rPr lang="de-DE" altLang="de-DE" sz="2000" smtClean="0"/>
              <a:t>I</a:t>
            </a:r>
          </a:p>
        </p:txBody>
      </p:sp>
      <p:sp>
        <p:nvSpPr>
          <p:cNvPr id="1136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07B389E5-171D-4DF7-A186-81477F3436F2}" type="slidenum">
              <a:rPr lang="de-DE" altLang="de-DE" smtClean="0">
                <a:latin typeface="Calibri" panose="020F0502020204030204" pitchFamily="34" charset="0"/>
              </a:rPr>
              <a:pPr/>
              <a:t>47</a:t>
            </a:fld>
            <a:endParaRPr lang="de-DE" altLang="de-DE" smtClean="0">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t>Suchmaschinen und Verweissysteme im Netz</a:t>
            </a:r>
          </a:p>
          <a:p>
            <a:endParaRPr lang="de-DE" altLang="de-DE" sz="2000" smtClean="0"/>
          </a:p>
          <a:p>
            <a:r>
              <a:rPr lang="de-DE" altLang="de-DE" sz="2000" smtClean="0"/>
              <a:t>edutags</a:t>
            </a:r>
          </a:p>
        </p:txBody>
      </p:sp>
      <p:sp>
        <p:nvSpPr>
          <p:cNvPr id="1157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13ED0FDD-96D8-4042-A835-5AC40D33CA64}" type="slidenum">
              <a:rPr lang="de-DE" altLang="de-DE" smtClean="0">
                <a:latin typeface="Calibri" panose="020F0502020204030204" pitchFamily="34" charset="0"/>
              </a:rPr>
              <a:pPr/>
              <a:t>48</a:t>
            </a:fld>
            <a:endParaRPr lang="de-DE" altLang="de-DE" smtClean="0">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11776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0F97E005-FA3C-4D0B-A9FC-10D795B1A5C2}" type="slidenum">
              <a:rPr lang="de-DE" altLang="de-DE" smtClean="0">
                <a:latin typeface="Calibri" panose="020F0502020204030204" pitchFamily="34" charset="0"/>
              </a:rPr>
              <a:pPr/>
              <a:t>49</a:t>
            </a:fld>
            <a:endParaRPr lang="de-DE" altLang="de-DE" smtClean="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276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7907D218-7E07-41A9-857A-A2FC6B060DBD}" type="slidenum">
              <a:rPr lang="de-DE" altLang="de-DE" smtClean="0">
                <a:latin typeface="Calibri" panose="020F0502020204030204" pitchFamily="34" charset="0"/>
              </a:rPr>
              <a:pPr/>
              <a:t>5</a:t>
            </a:fld>
            <a:endParaRPr lang="de-DE" altLang="de-DE" smtClean="0">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11981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7713" indent="-287338">
              <a:defRPr>
                <a:solidFill>
                  <a:schemeClr val="tx1"/>
                </a:solidFill>
                <a:latin typeface="Arial" panose="020B0604020202020204" pitchFamily="34" charset="0"/>
                <a:ea typeface="ヒラギノ角ゴ Pro W3" charset="-128"/>
              </a:defRPr>
            </a:lvl2pPr>
            <a:lvl3pPr marL="1150938" indent="-230188">
              <a:defRPr>
                <a:solidFill>
                  <a:schemeClr val="tx1"/>
                </a:solidFill>
                <a:latin typeface="Arial" panose="020B0604020202020204" pitchFamily="34" charset="0"/>
                <a:ea typeface="ヒラギノ角ゴ Pro W3" charset="-128"/>
              </a:defRPr>
            </a:lvl3pPr>
            <a:lvl4pPr marL="1612900" indent="-230188">
              <a:defRPr>
                <a:solidFill>
                  <a:schemeClr val="tx1"/>
                </a:solidFill>
                <a:latin typeface="Arial" panose="020B0604020202020204" pitchFamily="34" charset="0"/>
                <a:ea typeface="ヒラギノ角ゴ Pro W3" charset="-128"/>
              </a:defRPr>
            </a:lvl4pPr>
            <a:lvl5pPr marL="2073275" indent="-230188">
              <a:defRPr>
                <a:solidFill>
                  <a:schemeClr val="tx1"/>
                </a:solidFill>
                <a:latin typeface="Arial" panose="020B0604020202020204" pitchFamily="34" charset="0"/>
                <a:ea typeface="ヒラギノ角ゴ Pro W3" charset="-128"/>
              </a:defRPr>
            </a:lvl5pPr>
            <a:lvl6pPr marL="2530475" indent="-230188"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87675" indent="-230188"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44875" indent="-230188"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902075" indent="-230188"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B5119A22-CCE5-46BC-9A06-E1701E5EB22C}" type="slidenum">
              <a:rPr lang="de-DE" altLang="de-DE" smtClean="0">
                <a:latin typeface="Calibri" panose="020F0502020204030204" pitchFamily="34" charset="0"/>
              </a:rPr>
              <a:pPr/>
              <a:t>50</a:t>
            </a:fld>
            <a:endParaRPr lang="de-DE" altLang="de-DE" smtClean="0">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1218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8C42DE95-E5CE-450D-B062-A3805EB7C32B}" type="slidenum">
              <a:rPr lang="de-DE" altLang="de-DE" smtClean="0">
                <a:latin typeface="Calibri" panose="020F0502020204030204" pitchFamily="34" charset="0"/>
              </a:rPr>
              <a:pPr/>
              <a:t>51</a:t>
            </a:fld>
            <a:endParaRPr lang="de-DE" altLang="de-DE" smtClean="0">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1239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4DA30344-DC3D-44F2-A9A7-C68BDF428985}" type="slidenum">
              <a:rPr lang="de-DE" altLang="de-DE" smtClean="0">
                <a:latin typeface="Calibri" panose="020F0502020204030204" pitchFamily="34" charset="0"/>
              </a:rPr>
              <a:pPr/>
              <a:t>52</a:t>
            </a:fld>
            <a:endParaRPr lang="de-DE" altLang="de-DE" smtClean="0">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1259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8FC7667C-175D-4F89-A86B-7A0130F8BFF8}" type="slidenum">
              <a:rPr lang="de-DE" altLang="de-DE" smtClean="0">
                <a:latin typeface="Calibri" panose="020F0502020204030204" pitchFamily="34" charset="0"/>
              </a:rPr>
              <a:pPr/>
              <a:t>53</a:t>
            </a:fld>
            <a:endParaRPr lang="de-DE" altLang="de-DE" smtClean="0">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1280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A02A3767-0CC4-41F0-A87D-2BE27E17789E}" type="slidenum">
              <a:rPr lang="de-DE" altLang="de-DE" smtClean="0">
                <a:latin typeface="Calibri" panose="020F0502020204030204" pitchFamily="34" charset="0"/>
              </a:rPr>
              <a:pPr/>
              <a:t>54</a:t>
            </a:fld>
            <a:endParaRPr lang="de-DE" altLang="de-DE" smtClean="0">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1300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849B8DA1-19AF-4E77-8C8E-016EF2714B58}" type="slidenum">
              <a:rPr lang="de-DE" altLang="de-DE" smtClean="0">
                <a:solidFill>
                  <a:srgbClr val="000000"/>
                </a:solidFill>
                <a:latin typeface="Calibri" panose="020F0502020204030204" pitchFamily="34" charset="0"/>
              </a:rPr>
              <a:pPr/>
              <a:t>55</a:t>
            </a:fld>
            <a:endParaRPr lang="de-DE" altLang="de-DE" smtClean="0">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2970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F92C31B9-8653-407F-82EB-051F49E41E58}" type="slidenum">
              <a:rPr lang="de-DE" altLang="de-DE" smtClean="0">
                <a:latin typeface="Calibri" panose="020F0502020204030204" pitchFamily="34" charset="0"/>
              </a:rPr>
              <a:pPr/>
              <a:t>6</a:t>
            </a:fld>
            <a:endParaRPr lang="de-DE" altLang="de-DE" smtClean="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i="1" smtClean="0"/>
          </a:p>
        </p:txBody>
      </p:sp>
      <p:sp>
        <p:nvSpPr>
          <p:cNvPr id="317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8DB08E06-6248-4963-A3F6-B7C0C7815C6F}" type="slidenum">
              <a:rPr lang="de-DE" altLang="de-DE" smtClean="0">
                <a:latin typeface="Calibri" panose="020F0502020204030204" pitchFamily="34" charset="0"/>
              </a:rPr>
              <a:pPr/>
              <a:t>7</a:t>
            </a:fld>
            <a:endParaRPr lang="de-DE" altLang="de-DE" smtClean="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337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A80E310D-3D6F-47DE-93D0-A6C904B5CCF7}" type="slidenum">
              <a:rPr lang="de-DE" altLang="de-DE" smtClean="0">
                <a:latin typeface="Calibri" panose="020F0502020204030204" pitchFamily="34" charset="0"/>
              </a:rPr>
              <a:pPr/>
              <a:t>8</a:t>
            </a:fld>
            <a:endParaRPr lang="de-DE" altLang="de-DE" smtClean="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000" smtClean="0"/>
          </a:p>
        </p:txBody>
      </p:sp>
      <p:sp>
        <p:nvSpPr>
          <p:cNvPr id="3584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1363" indent="-284163">
              <a:defRPr>
                <a:solidFill>
                  <a:schemeClr val="tx1"/>
                </a:solidFill>
                <a:latin typeface="Arial" panose="020B0604020202020204" pitchFamily="34" charset="0"/>
                <a:ea typeface="ヒラギノ角ゴ Pro W3" charset="-128"/>
              </a:defRPr>
            </a:lvl2pPr>
            <a:lvl3pPr marL="1141413" indent="-227013">
              <a:defRPr>
                <a:solidFill>
                  <a:schemeClr val="tx1"/>
                </a:solidFill>
                <a:latin typeface="Arial" panose="020B0604020202020204" pitchFamily="34" charset="0"/>
                <a:ea typeface="ヒラギノ角ゴ Pro W3" charset="-128"/>
              </a:defRPr>
            </a:lvl3pPr>
            <a:lvl4pPr marL="1598613" indent="-227013">
              <a:defRPr>
                <a:solidFill>
                  <a:schemeClr val="tx1"/>
                </a:solidFill>
                <a:latin typeface="Arial" panose="020B0604020202020204" pitchFamily="34" charset="0"/>
                <a:ea typeface="ヒラギノ角ゴ Pro W3" charset="-128"/>
              </a:defRPr>
            </a:lvl4pPr>
            <a:lvl5pPr marL="2055813" indent="-227013">
              <a:defRPr>
                <a:solidFill>
                  <a:schemeClr val="tx1"/>
                </a:solidFill>
                <a:latin typeface="Arial" panose="020B0604020202020204" pitchFamily="34" charset="0"/>
                <a:ea typeface="ヒラギノ角ゴ Pro W3" charset="-128"/>
              </a:defRPr>
            </a:lvl5pPr>
            <a:lvl6pPr marL="25130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02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74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4613" indent="-227013"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4CF3DF12-47F1-4F9E-8230-0512D7408AC9}" type="slidenum">
              <a:rPr lang="de-DE" altLang="de-DE" smtClean="0">
                <a:latin typeface="Calibri" panose="020F0502020204030204" pitchFamily="34" charset="0"/>
              </a:rPr>
              <a:pPr/>
              <a:t>9</a:t>
            </a:fld>
            <a:endParaRPr lang="de-DE" altLang="de-DE" smtClean="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5" name="Rechteck 4"/>
          <p:cNvSpPr/>
          <p:nvPr userDrawn="1"/>
        </p:nvSpPr>
        <p:spPr>
          <a:xfrm>
            <a:off x="179388" y="4478338"/>
            <a:ext cx="6554787" cy="2200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dirty="0"/>
          </a:p>
        </p:txBody>
      </p:sp>
      <p:pic>
        <p:nvPicPr>
          <p:cNvPr id="6" name="Grafik 8" descr="Bil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179388"/>
            <a:ext cx="8785225"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ildplatzhalter 8"/>
          <p:cNvSpPr>
            <a:spLocks noGrp="1"/>
          </p:cNvSpPr>
          <p:nvPr>
            <p:ph type="pic" sz="quarter" idx="10"/>
          </p:nvPr>
        </p:nvSpPr>
        <p:spPr>
          <a:xfrm>
            <a:off x="6915600" y="4478399"/>
            <a:ext cx="2048400" cy="2199600"/>
          </a:xfrm>
          <a:ln>
            <a:noFill/>
          </a:ln>
        </p:spPr>
        <p:txBody>
          <a:bodyPr/>
          <a:lstStyle>
            <a:lvl1pPr>
              <a:defRPr sz="1400">
                <a:solidFill>
                  <a:schemeClr val="tx1"/>
                </a:solidFill>
              </a:defRPr>
            </a:lvl1pPr>
          </a:lstStyle>
          <a:p>
            <a:pPr lvl="0"/>
            <a:r>
              <a:rPr lang="de-DE" noProof="0" dirty="0" smtClean="0"/>
              <a:t>Bild durch Klicken auf Symbol hinzufügen</a:t>
            </a:r>
            <a:endParaRPr lang="de-DE" noProof="0" dirty="0"/>
          </a:p>
        </p:txBody>
      </p:sp>
      <p:sp>
        <p:nvSpPr>
          <p:cNvPr id="10" name="Textplatzhalter 10"/>
          <p:cNvSpPr>
            <a:spLocks noGrp="1"/>
          </p:cNvSpPr>
          <p:nvPr>
            <p:ph type="body" sz="quarter" idx="11"/>
          </p:nvPr>
        </p:nvSpPr>
        <p:spPr>
          <a:xfrm>
            <a:off x="360000" y="4860000"/>
            <a:ext cx="5969000" cy="900000"/>
          </a:xfrm>
          <a:ln>
            <a:noFill/>
          </a:ln>
        </p:spPr>
        <p:txBody>
          <a:bodyPr lIns="0" tIns="0" bIns="0"/>
          <a:lstStyle>
            <a:lvl1pPr marL="0" marR="0" indent="0" algn="l" defTabSz="457200" rtl="0" eaLnBrk="0" fontAlgn="base" latinLnBrk="0" hangingPunct="0">
              <a:lnSpc>
                <a:spcPct val="100000"/>
              </a:lnSpc>
              <a:spcBef>
                <a:spcPct val="20000"/>
              </a:spcBef>
              <a:spcAft>
                <a:spcPts val="500"/>
              </a:spcAft>
              <a:buClrTx/>
              <a:buSzTx/>
              <a:buFont typeface="Arial" charset="0"/>
              <a:buNone/>
              <a:tabLst/>
              <a:defRPr sz="3200" b="1" i="1"/>
            </a:lvl1pPr>
          </a:lstStyle>
          <a:p>
            <a:pPr lvl="0"/>
            <a:r>
              <a:rPr lang="de-DE" dirty="0" smtClean="0"/>
              <a:t>Mastertextformat bearbeiten</a:t>
            </a:r>
          </a:p>
        </p:txBody>
      </p:sp>
      <p:sp>
        <p:nvSpPr>
          <p:cNvPr id="12" name="Textplatzhalter 14"/>
          <p:cNvSpPr>
            <a:spLocks noGrp="1"/>
          </p:cNvSpPr>
          <p:nvPr>
            <p:ph type="body" sz="quarter" idx="12"/>
          </p:nvPr>
        </p:nvSpPr>
        <p:spPr>
          <a:xfrm>
            <a:off x="360000" y="5940000"/>
            <a:ext cx="5969000" cy="360000"/>
          </a:xfrm>
          <a:ln>
            <a:noFill/>
          </a:ln>
        </p:spPr>
        <p:txBody>
          <a:bodyPr lIns="0" tIns="0" bIns="0"/>
          <a:lstStyle>
            <a:lvl1pPr>
              <a:defRPr sz="1800" b="0"/>
            </a:lvl1pPr>
          </a:lstStyle>
          <a:p>
            <a:pPr lvl="0"/>
            <a:r>
              <a:rPr lang="de-DE" dirty="0" smtClean="0"/>
              <a:t>Mastertextformat bearbeiten</a:t>
            </a:r>
            <a:endParaRPr lang="de-DE" dirty="0"/>
          </a:p>
        </p:txBody>
      </p:sp>
    </p:spTree>
    <p:extLst>
      <p:ext uri="{BB962C8B-B14F-4D97-AF65-F5344CB8AC3E}">
        <p14:creationId xmlns:p14="http://schemas.microsoft.com/office/powerpoint/2010/main" val="1734160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2"/>
            <a:ext cx="40386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2"/>
            <a:ext cx="40386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697E8768-2CEA-41AC-96D8-0ECBFC85DD57}" type="datetime1">
              <a:rPr lang="de-DE" altLang="de-DE"/>
              <a:pPr>
                <a:defRPr/>
              </a:pPr>
              <a:t>25.10.2019</a:t>
            </a:fld>
            <a:endParaRPr lang="de-DE" altLang="de-DE"/>
          </a:p>
        </p:txBody>
      </p:sp>
      <p:sp>
        <p:nvSpPr>
          <p:cNvPr id="6" name="Fußzeilenplatzhalt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endParaRPr lang="de-DE" altLang="de-DE"/>
          </a:p>
        </p:txBody>
      </p:sp>
      <p:sp>
        <p:nvSpPr>
          <p:cNvPr id="7" name="Foliennummernplatzhalt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B2ED2C7D-6109-4539-A031-3F799FAFCCB1}" type="slidenum">
              <a:rPr lang="de-DE" altLang="de-DE"/>
              <a:pPr>
                <a:defRPr/>
              </a:pPr>
              <a:t>‹Nr.›</a:t>
            </a:fld>
            <a:endParaRPr lang="de-DE" altLang="de-DE"/>
          </a:p>
        </p:txBody>
      </p:sp>
    </p:spTree>
    <p:extLst>
      <p:ext uri="{BB962C8B-B14F-4D97-AF65-F5344CB8AC3E}">
        <p14:creationId xmlns:p14="http://schemas.microsoft.com/office/powerpoint/2010/main" val="1789056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4585"/>
            <a:ext cx="4040188"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Textmasterformat bearbeiten</a:t>
            </a:r>
          </a:p>
        </p:txBody>
      </p:sp>
      <p:sp>
        <p:nvSpPr>
          <p:cNvPr id="4" name="Inhaltsplatzhalter 3"/>
          <p:cNvSpPr>
            <a:spLocks noGrp="1"/>
          </p:cNvSpPr>
          <p:nvPr>
            <p:ph sz="half" idx="2"/>
          </p:nvPr>
        </p:nvSpPr>
        <p:spPr>
          <a:xfrm>
            <a:off x="457200" y="2175934"/>
            <a:ext cx="4040188"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4585"/>
            <a:ext cx="4041775"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Textmasterformat bearbeiten</a:t>
            </a:r>
          </a:p>
        </p:txBody>
      </p:sp>
      <p:sp>
        <p:nvSpPr>
          <p:cNvPr id="6" name="Inhaltsplatzhalter 5"/>
          <p:cNvSpPr>
            <a:spLocks noGrp="1"/>
          </p:cNvSpPr>
          <p:nvPr>
            <p:ph sz="quarter" idx="4"/>
          </p:nvPr>
        </p:nvSpPr>
        <p:spPr>
          <a:xfrm>
            <a:off x="4645026" y="2175934"/>
            <a:ext cx="4041775"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A030CE81-392E-41D0-A317-EBFB8D05ECCA}" type="datetime1">
              <a:rPr lang="de-DE" altLang="de-DE"/>
              <a:pPr>
                <a:defRPr/>
              </a:pPr>
              <a:t>25.10.2019</a:t>
            </a:fld>
            <a:endParaRPr lang="de-DE" altLang="de-DE"/>
          </a:p>
        </p:txBody>
      </p:sp>
      <p:sp>
        <p:nvSpPr>
          <p:cNvPr id="8" name="Fußzeilenplatzhalt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endParaRPr lang="de-DE" altLang="de-DE"/>
          </a:p>
        </p:txBody>
      </p:sp>
      <p:sp>
        <p:nvSpPr>
          <p:cNvPr id="9" name="Foliennummernplatzhalt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00A58135-32C0-4177-9295-619281312C81}" type="slidenum">
              <a:rPr lang="de-DE" altLang="de-DE"/>
              <a:pPr>
                <a:defRPr/>
              </a:pPr>
              <a:t>‹Nr.›</a:t>
            </a:fld>
            <a:endParaRPr lang="de-DE" altLang="de-DE"/>
          </a:p>
        </p:txBody>
      </p:sp>
    </p:spTree>
    <p:extLst>
      <p:ext uri="{BB962C8B-B14F-4D97-AF65-F5344CB8AC3E}">
        <p14:creationId xmlns:p14="http://schemas.microsoft.com/office/powerpoint/2010/main" val="1313684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4D501C8F-D3F9-4C8D-B938-C219A85339FD}" type="datetime1">
              <a:rPr lang="de-DE" altLang="de-DE"/>
              <a:pPr>
                <a:defRPr/>
              </a:pPr>
              <a:t>25.10.2019</a:t>
            </a:fld>
            <a:endParaRPr lang="de-DE" altLang="de-DE"/>
          </a:p>
        </p:txBody>
      </p:sp>
      <p:sp>
        <p:nvSpPr>
          <p:cNvPr id="4" name="Fußzeilenplatzhalt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endParaRPr lang="de-DE" altLang="de-DE"/>
          </a:p>
        </p:txBody>
      </p:sp>
      <p:sp>
        <p:nvSpPr>
          <p:cNvPr id="5" name="Foliennummernplatzhalt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0E366FC0-5935-4261-A904-B52FBFD2427C}" type="slidenum">
              <a:rPr lang="de-DE" altLang="de-DE"/>
              <a:pPr>
                <a:defRPr/>
              </a:pPr>
              <a:t>‹Nr.›</a:t>
            </a:fld>
            <a:endParaRPr lang="de-DE" altLang="de-DE"/>
          </a:p>
        </p:txBody>
      </p:sp>
    </p:spTree>
    <p:extLst>
      <p:ext uri="{BB962C8B-B14F-4D97-AF65-F5344CB8AC3E}">
        <p14:creationId xmlns:p14="http://schemas.microsoft.com/office/powerpoint/2010/main" val="828342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61E6B9F7-5DDA-48DD-817D-6B38B5A31C01}" type="datetime1">
              <a:rPr lang="de-DE" altLang="de-DE"/>
              <a:pPr>
                <a:defRPr/>
              </a:pPr>
              <a:t>25.10.2019</a:t>
            </a:fld>
            <a:endParaRPr lang="de-DE" altLang="de-DE"/>
          </a:p>
        </p:txBody>
      </p:sp>
      <p:sp>
        <p:nvSpPr>
          <p:cNvPr id="3" name="Fußzeilenplatzhalt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endParaRPr lang="de-DE" altLang="de-DE"/>
          </a:p>
        </p:txBody>
      </p:sp>
      <p:sp>
        <p:nvSpPr>
          <p:cNvPr id="4" name="Foliennummernplatzhalt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307E50C8-1E28-469D-8809-3E5667DE6E50}" type="slidenum">
              <a:rPr lang="de-DE" altLang="de-DE"/>
              <a:pPr>
                <a:defRPr/>
              </a:pPr>
              <a:t>‹Nr.›</a:t>
            </a:fld>
            <a:endParaRPr lang="de-DE" altLang="de-DE"/>
          </a:p>
        </p:txBody>
      </p:sp>
    </p:spTree>
    <p:extLst>
      <p:ext uri="{BB962C8B-B14F-4D97-AF65-F5344CB8AC3E}">
        <p14:creationId xmlns:p14="http://schemas.microsoft.com/office/powerpoint/2010/main" val="3996522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3"/>
            <a:ext cx="3008313" cy="1162049"/>
          </a:xfrm>
        </p:spPr>
        <p:txBody>
          <a:bodyPr anchor="b"/>
          <a:lstStyle>
            <a:lvl1pPr algn="l">
              <a:defRPr sz="2667" b="1"/>
            </a:lvl1pPr>
          </a:lstStyle>
          <a:p>
            <a:r>
              <a:rPr lang="de-DE"/>
              <a:t>Titelmasterformat durch Klicken bearbeiten</a:t>
            </a:r>
          </a:p>
        </p:txBody>
      </p:sp>
      <p:sp>
        <p:nvSpPr>
          <p:cNvPr id="3" name="Inhaltsplatzhalter 2"/>
          <p:cNvSpPr>
            <a:spLocks noGrp="1"/>
          </p:cNvSpPr>
          <p:nvPr>
            <p:ph idx="1"/>
          </p:nvPr>
        </p:nvSpPr>
        <p:spPr>
          <a:xfrm>
            <a:off x="3575050" y="273052"/>
            <a:ext cx="5111750"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de-DE"/>
              <a:t>Textmasterformat bearbeiten</a:t>
            </a:r>
          </a:p>
        </p:txBody>
      </p:sp>
      <p:sp>
        <p:nvSpPr>
          <p:cNvPr id="5" name="Datumsplatzhalt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DE50166D-9D52-4D82-9FE1-4BA8E18967B5}" type="datetime1">
              <a:rPr lang="de-DE" altLang="de-DE"/>
              <a:pPr>
                <a:defRPr/>
              </a:pPr>
              <a:t>25.10.2019</a:t>
            </a:fld>
            <a:endParaRPr lang="de-DE" altLang="de-DE"/>
          </a:p>
        </p:txBody>
      </p:sp>
      <p:sp>
        <p:nvSpPr>
          <p:cNvPr id="6" name="Fußzeilenplatzhalt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endParaRPr lang="de-DE" altLang="de-DE"/>
          </a:p>
        </p:txBody>
      </p:sp>
      <p:sp>
        <p:nvSpPr>
          <p:cNvPr id="7" name="Foliennummernplatzhalt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B3374DD7-C04F-498E-BC91-1A548B562745}" type="slidenum">
              <a:rPr lang="de-DE" altLang="de-DE"/>
              <a:pPr>
                <a:defRPr/>
              </a:pPr>
              <a:t>‹Nr.›</a:t>
            </a:fld>
            <a:endParaRPr lang="de-DE" altLang="de-DE"/>
          </a:p>
        </p:txBody>
      </p:sp>
    </p:spTree>
    <p:extLst>
      <p:ext uri="{BB962C8B-B14F-4D97-AF65-F5344CB8AC3E}">
        <p14:creationId xmlns:p14="http://schemas.microsoft.com/office/powerpoint/2010/main" val="3582242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9F83976-D9C9-5640-80E6-D636A0BD160A}"/>
              </a:ext>
            </a:extLst>
          </p:cNvPr>
          <p:cNvPicPr>
            <a:picLocks noChangeAspect="1" noChangeArrowheads="1"/>
          </p:cNvPicPr>
          <p:nvPr userDrawn="1"/>
        </p:nvPicPr>
        <p:blipFill>
          <a:blip r:embed="rId2"/>
          <a:srcRect/>
          <a:stretch>
            <a:fillRect/>
          </a:stretch>
        </p:blipFill>
        <p:spPr bwMode="auto">
          <a:xfrm>
            <a:off x="1797050" y="982663"/>
            <a:ext cx="5548313" cy="489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el 1"/>
          <p:cNvSpPr>
            <a:spLocks noGrp="1"/>
          </p:cNvSpPr>
          <p:nvPr>
            <p:ph type="title"/>
          </p:nvPr>
        </p:nvSpPr>
        <p:spPr>
          <a:xfrm>
            <a:off x="1792288" y="4800601"/>
            <a:ext cx="5486400" cy="567267"/>
          </a:xfrm>
        </p:spPr>
        <p:txBody>
          <a:bodyPr anchor="b"/>
          <a:lstStyle>
            <a:lvl1pPr algn="l">
              <a:defRPr sz="2667" b="1"/>
            </a:lvl1pPr>
          </a:lstStyle>
          <a:p>
            <a:r>
              <a:rPr lang="de-DE"/>
              <a:t>Titelmasterformat durch Klicken bearbeiten</a:t>
            </a:r>
          </a:p>
        </p:txBody>
      </p:sp>
      <p:sp>
        <p:nvSpPr>
          <p:cNvPr id="3" name="Bildplatzhalter 2"/>
          <p:cNvSpPr>
            <a:spLocks noGrp="1"/>
          </p:cNvSpPr>
          <p:nvPr>
            <p:ph type="pic" idx="1"/>
          </p:nvPr>
        </p:nvSpPr>
        <p:spPr>
          <a:xfrm>
            <a:off x="1792288" y="613833"/>
            <a:ext cx="54864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de-DE" noProof="0"/>
          </a:p>
        </p:txBody>
      </p:sp>
      <p:sp>
        <p:nvSpPr>
          <p:cNvPr id="4" name="Textplatzhalter 3"/>
          <p:cNvSpPr>
            <a:spLocks noGrp="1"/>
          </p:cNvSpPr>
          <p:nvPr>
            <p:ph type="body" sz="half" idx="2"/>
          </p:nvPr>
        </p:nvSpPr>
        <p:spPr>
          <a:xfrm>
            <a:off x="1792288" y="5367868"/>
            <a:ext cx="54864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de-DE"/>
              <a:t>Textmasterformat bearbeiten</a:t>
            </a:r>
          </a:p>
        </p:txBody>
      </p:sp>
      <p:sp>
        <p:nvSpPr>
          <p:cNvPr id="6" name="Datumsplatzhalter 4"/>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84E2FEFA-2823-4D84-9AF6-7BA7631FE40E}" type="datetime1">
              <a:rPr lang="de-DE" altLang="de-DE"/>
              <a:pPr>
                <a:defRPr/>
              </a:pPr>
              <a:t>25.10.2019</a:t>
            </a:fld>
            <a:endParaRPr lang="de-DE" altLang="de-DE"/>
          </a:p>
        </p:txBody>
      </p:sp>
      <p:sp>
        <p:nvSpPr>
          <p:cNvPr id="7" name="Fußzeilenplatzhalter 5"/>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endParaRPr lang="de-DE" altLang="de-DE"/>
          </a:p>
        </p:txBody>
      </p:sp>
      <p:sp>
        <p:nvSpPr>
          <p:cNvPr id="8" name="Foliennummernplatzhalter 6"/>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027EF449-E9BF-42B9-A993-391CB1ED781C}" type="slidenum">
              <a:rPr lang="de-DE" altLang="de-DE"/>
              <a:pPr>
                <a:defRPr/>
              </a:pPr>
              <a:t>‹Nr.›</a:t>
            </a:fld>
            <a:endParaRPr lang="de-DE" altLang="de-DE"/>
          </a:p>
        </p:txBody>
      </p:sp>
    </p:spTree>
    <p:extLst>
      <p:ext uri="{BB962C8B-B14F-4D97-AF65-F5344CB8AC3E}">
        <p14:creationId xmlns:p14="http://schemas.microsoft.com/office/powerpoint/2010/main" val="2759193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E3378D37-CD18-44D1-B2C7-FC75769930F3}" type="datetime1">
              <a:rPr lang="de-DE" altLang="de-DE"/>
              <a:pPr>
                <a:defRPr/>
              </a:pPr>
              <a:t>25.10.2019</a:t>
            </a:fld>
            <a:endParaRPr lang="de-DE" altLang="de-DE"/>
          </a:p>
        </p:txBody>
      </p:sp>
      <p:sp>
        <p:nvSpPr>
          <p:cNvPr id="5" name="Fußzeilenplatzhalt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endParaRPr lang="de-DE" altLang="de-DE"/>
          </a:p>
        </p:txBody>
      </p:sp>
      <p:sp>
        <p:nvSpPr>
          <p:cNvPr id="6" name="Foliennummernplatzhalt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DFFEF52E-80FA-43BC-8E44-D46DDE8C8506}" type="slidenum">
              <a:rPr lang="de-DE" altLang="de-DE"/>
              <a:pPr>
                <a:defRPr/>
              </a:pPr>
              <a:t>‹Nr.›</a:t>
            </a:fld>
            <a:endParaRPr lang="de-DE" altLang="de-DE"/>
          </a:p>
        </p:txBody>
      </p:sp>
    </p:spTree>
    <p:extLst>
      <p:ext uri="{BB962C8B-B14F-4D97-AF65-F5344CB8AC3E}">
        <p14:creationId xmlns:p14="http://schemas.microsoft.com/office/powerpoint/2010/main" val="3634400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5168"/>
            <a:ext cx="2057400" cy="5850467"/>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5168"/>
            <a:ext cx="6019800" cy="5850467"/>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02801CB1-2609-40D0-9A06-D5DCC6DFCFFB}" type="datetime1">
              <a:rPr lang="de-DE" altLang="de-DE"/>
              <a:pPr>
                <a:defRPr/>
              </a:pPr>
              <a:t>25.10.2019</a:t>
            </a:fld>
            <a:endParaRPr lang="de-DE" altLang="de-DE"/>
          </a:p>
        </p:txBody>
      </p:sp>
      <p:sp>
        <p:nvSpPr>
          <p:cNvPr id="5" name="Fußzeilenplatzhalt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endParaRPr lang="de-DE" altLang="de-DE"/>
          </a:p>
        </p:txBody>
      </p:sp>
      <p:sp>
        <p:nvSpPr>
          <p:cNvPr id="6" name="Foliennummernplatzhalt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2E74BFD4-FCCB-45E5-ADF0-DBCBB0F1D139}" type="slidenum">
              <a:rPr lang="de-DE" altLang="de-DE"/>
              <a:pPr>
                <a:defRPr/>
              </a:pPr>
              <a:t>‹Nr.›</a:t>
            </a:fld>
            <a:endParaRPr lang="de-DE" altLang="de-DE"/>
          </a:p>
        </p:txBody>
      </p:sp>
    </p:spTree>
    <p:extLst>
      <p:ext uri="{BB962C8B-B14F-4D97-AF65-F5344CB8AC3E}">
        <p14:creationId xmlns:p14="http://schemas.microsoft.com/office/powerpoint/2010/main" val="98210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80000" y="180000"/>
            <a:ext cx="6840000" cy="864000"/>
          </a:xfrm>
        </p:spPr>
        <p:txBody>
          <a:bodyPr/>
          <a:lstStyle/>
          <a:p>
            <a:r>
              <a:rPr lang="de-DE" smtClean="0"/>
              <a:t>Mastertitelformat bearbeiten</a:t>
            </a:r>
            <a:endParaRPr lang="de-DE"/>
          </a:p>
        </p:txBody>
      </p:sp>
      <p:sp>
        <p:nvSpPr>
          <p:cNvPr id="3" name="Inhaltsplatzhalter 2"/>
          <p:cNvSpPr>
            <a:spLocks noGrp="1"/>
          </p:cNvSpPr>
          <p:nvPr>
            <p:ph idx="1"/>
          </p:nvPr>
        </p:nvSpPr>
        <p:spPr>
          <a:xfrm>
            <a:off x="180000" y="1224000"/>
            <a:ext cx="8784000" cy="5040000"/>
          </a:xfrm>
        </p:spPr>
        <p:txBody>
          <a:bodyPr/>
          <a:lstStyle>
            <a:lvl1pPr>
              <a:defRPr sz="2800"/>
            </a:lvl1pPr>
            <a:lvl2pPr marL="0" marR="0" indent="0" algn="l" defTabSz="457200" rtl="0" eaLnBrk="1" fontAlgn="base" latinLnBrk="0" hangingPunct="1">
              <a:lnSpc>
                <a:spcPct val="100000"/>
              </a:lnSpc>
              <a:spcBef>
                <a:spcPct val="20000"/>
              </a:spcBef>
              <a:spcAft>
                <a:spcPts val="600"/>
              </a:spcAft>
              <a:buClrTx/>
              <a:buSzTx/>
              <a:buFont typeface="Arial" charset="0"/>
              <a:buNone/>
              <a:tabLst/>
              <a:defRPr b="0">
                <a:solidFill>
                  <a:schemeClr val="tx1"/>
                </a:solidFill>
              </a:defRPr>
            </a:lvl2pPr>
            <a:lvl3pPr marL="0" indent="179388">
              <a:buClr>
                <a:schemeClr val="tx2"/>
              </a:buClr>
              <a:buSzPct val="85000"/>
              <a:buFont typeface="Lucida Grande"/>
              <a:buChar char="￭"/>
              <a:defRPr baseline="0"/>
            </a:lvl3pPr>
          </a:lstStyle>
          <a:p>
            <a:pPr lvl="0"/>
            <a:r>
              <a:rPr lang="de-DE" dirty="0" smtClean="0"/>
              <a:t>Mastertextformat bearbeiten</a:t>
            </a:r>
          </a:p>
          <a:p>
            <a:pPr lvl="1"/>
            <a:r>
              <a:rPr lang="de-DE" dirty="0" smtClean="0"/>
              <a:t>Zweite Ebene</a:t>
            </a:r>
          </a:p>
          <a:p>
            <a:pPr lvl="1"/>
            <a:r>
              <a:rPr lang="de-DE" dirty="0" smtClean="0"/>
              <a:t>Dritte Ebene</a:t>
            </a:r>
          </a:p>
          <a:p>
            <a:pPr lvl="2"/>
            <a:r>
              <a:rPr lang="de-DE" dirty="0" smtClean="0"/>
              <a:t>Vierte Ebene</a:t>
            </a:r>
            <a:endParaRPr lang="de-DE" dirty="0"/>
          </a:p>
        </p:txBody>
      </p:sp>
      <p:sp>
        <p:nvSpPr>
          <p:cNvPr id="4" name="Datumsplatzhalter 3"/>
          <p:cNvSpPr>
            <a:spLocks noGrp="1"/>
          </p:cNvSpPr>
          <p:nvPr>
            <p:ph type="dt" sz="half" idx="10"/>
          </p:nvPr>
        </p:nvSpPr>
        <p:spPr/>
        <p:txBody>
          <a:bodyPr/>
          <a:lstStyle>
            <a:lvl1pPr>
              <a:defRPr/>
            </a:lvl1pPr>
          </a:lstStyle>
          <a:p>
            <a:pPr>
              <a:defRPr/>
            </a:pPr>
            <a:r>
              <a:rPr lang="de-DE"/>
              <a:t>15.02.2017</a:t>
            </a:r>
            <a:endParaRPr lang="de-DE" dirty="0"/>
          </a:p>
        </p:txBody>
      </p:sp>
      <p:sp>
        <p:nvSpPr>
          <p:cNvPr id="5" name="Fußzeilenplatzhalter 4"/>
          <p:cNvSpPr>
            <a:spLocks noGrp="1"/>
          </p:cNvSpPr>
          <p:nvPr>
            <p:ph type="ftr" sz="quarter" idx="11"/>
          </p:nvPr>
        </p:nvSpPr>
        <p:spPr/>
        <p:txBody>
          <a:bodyPr/>
          <a:lstStyle>
            <a:lvl1pPr>
              <a:defRPr/>
            </a:lvl1pPr>
          </a:lstStyle>
          <a:p>
            <a:pPr>
              <a:defRPr/>
            </a:pPr>
            <a:r>
              <a:rPr lang="de-DE"/>
              <a:t>Dr. Bettina Waffner      Carolin Runte LearningLab – Universität Duisburg-Essen   Eduversum GmbH/Lehrer-Online</a:t>
            </a:r>
          </a:p>
        </p:txBody>
      </p:sp>
    </p:spTree>
    <p:extLst>
      <p:ext uri="{BB962C8B-B14F-4D97-AF65-F5344CB8AC3E}">
        <p14:creationId xmlns:p14="http://schemas.microsoft.com/office/powerpoint/2010/main" val="345500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180000" y="1224000"/>
            <a:ext cx="3184727" cy="5040000"/>
          </a:xfrm>
          <a:ln>
            <a:no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e-DE" dirty="0"/>
          </a:p>
        </p:txBody>
      </p:sp>
      <p:sp>
        <p:nvSpPr>
          <p:cNvPr id="4" name="Inhaltsplatzhalter 3"/>
          <p:cNvSpPr>
            <a:spLocks noGrp="1"/>
          </p:cNvSpPr>
          <p:nvPr>
            <p:ph sz="half" idx="2"/>
          </p:nvPr>
        </p:nvSpPr>
        <p:spPr>
          <a:xfrm>
            <a:off x="3546000" y="1224000"/>
            <a:ext cx="5418000" cy="5040000"/>
          </a:xfrm>
        </p:spPr>
        <p:txBody>
          <a:bodyPr/>
          <a:lstStyle>
            <a:lvl1pPr>
              <a:defRPr sz="2800"/>
            </a:lvl1pPr>
            <a:lvl2pPr marL="0" marR="0" indent="0" algn="l" defTabSz="457200" rtl="0" eaLnBrk="1" fontAlgn="base" latinLnBrk="0" hangingPunct="1">
              <a:lnSpc>
                <a:spcPct val="100000"/>
              </a:lnSpc>
              <a:spcBef>
                <a:spcPct val="20000"/>
              </a:spcBef>
              <a:spcAft>
                <a:spcPts val="0"/>
              </a:spcAft>
              <a:buClrTx/>
              <a:buSzTx/>
              <a:buFont typeface="Arial" charset="0"/>
              <a:buNone/>
              <a:tabLst/>
              <a:defRPr sz="1600" b="0">
                <a:solidFill>
                  <a:srgbClr val="000000"/>
                </a:solidFill>
              </a:defRPr>
            </a:lvl2pPr>
            <a:lvl3pPr marL="0" indent="177800">
              <a:buClr>
                <a:schemeClr val="tx2"/>
              </a:buClr>
              <a:buFont typeface="Lucida Grande"/>
              <a:buChar char="▪"/>
              <a:defRPr sz="1600"/>
            </a:lvl3pPr>
            <a:lvl4pPr>
              <a:defRPr sz="1800"/>
            </a:lvl4pPr>
            <a:lvl5pPr>
              <a:defRPr sz="1800"/>
            </a:lvl5pPr>
            <a:lvl6pPr>
              <a:defRPr sz="1800"/>
            </a:lvl6pPr>
            <a:lvl7pPr>
              <a:defRPr sz="1800"/>
            </a:lvl7pPr>
            <a:lvl8pPr>
              <a:defRPr sz="1800"/>
            </a:lvl8pPr>
            <a:lvl9pPr>
              <a:defRPr sz="1800"/>
            </a:lvl9pPr>
          </a:lstStyle>
          <a:p>
            <a:pPr lvl="0"/>
            <a:r>
              <a:rPr lang="de-DE" dirty="0" smtClean="0"/>
              <a:t>Mastertextformat bearbeiten</a:t>
            </a:r>
          </a:p>
          <a:p>
            <a:pPr lvl="1"/>
            <a:r>
              <a:rPr lang="de-DE" dirty="0" smtClean="0"/>
              <a:t>Zweite Ebene</a:t>
            </a:r>
          </a:p>
          <a:p>
            <a:pPr lvl="1"/>
            <a:r>
              <a:rPr lang="de-DE" dirty="0" smtClean="0"/>
              <a:t>Dritte Ebene</a:t>
            </a:r>
          </a:p>
          <a:p>
            <a:pPr lvl="2"/>
            <a:r>
              <a:rPr lang="de-DE" dirty="0" smtClean="0"/>
              <a:t>Vierte Ebene</a:t>
            </a:r>
            <a:endParaRPr lang="de-DE" dirty="0"/>
          </a:p>
        </p:txBody>
      </p:sp>
      <p:sp>
        <p:nvSpPr>
          <p:cNvPr id="5" name="Datumsplatzhalter 3"/>
          <p:cNvSpPr>
            <a:spLocks noGrp="1"/>
          </p:cNvSpPr>
          <p:nvPr>
            <p:ph type="dt" sz="half" idx="10"/>
          </p:nvPr>
        </p:nvSpPr>
        <p:spPr/>
        <p:txBody>
          <a:bodyPr/>
          <a:lstStyle>
            <a:lvl1pPr>
              <a:defRPr/>
            </a:lvl1pPr>
          </a:lstStyle>
          <a:p>
            <a:pPr>
              <a:defRPr/>
            </a:pPr>
            <a:r>
              <a:rPr lang="de-DE"/>
              <a:t>15.02.2017</a:t>
            </a:r>
            <a:endParaRPr lang="de-DE" dirty="0"/>
          </a:p>
        </p:txBody>
      </p:sp>
      <p:sp>
        <p:nvSpPr>
          <p:cNvPr id="6" name="Fußzeilenplatzhalter 4"/>
          <p:cNvSpPr>
            <a:spLocks noGrp="1"/>
          </p:cNvSpPr>
          <p:nvPr>
            <p:ph type="ftr" sz="quarter" idx="11"/>
          </p:nvPr>
        </p:nvSpPr>
        <p:spPr/>
        <p:txBody>
          <a:bodyPr/>
          <a:lstStyle>
            <a:lvl1pPr>
              <a:defRPr/>
            </a:lvl1pPr>
          </a:lstStyle>
          <a:p>
            <a:pPr>
              <a:defRPr/>
            </a:pPr>
            <a:r>
              <a:rPr lang="de-DE"/>
              <a:t>Dr. Bettina Waffner      Carolin Runte LearningLab – Universität Duisburg-Essen   Eduversum GmbH/Lehrer-Online</a:t>
            </a:r>
          </a:p>
        </p:txBody>
      </p:sp>
    </p:spTree>
    <p:extLst>
      <p:ext uri="{BB962C8B-B14F-4D97-AF65-F5344CB8AC3E}">
        <p14:creationId xmlns:p14="http://schemas.microsoft.com/office/powerpoint/2010/main" val="130904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a:xfrm>
            <a:off x="180000" y="1224000"/>
            <a:ext cx="8784000" cy="4320000"/>
          </a:xfrm>
        </p:spPr>
        <p:txBody>
          <a:bodyPr/>
          <a:lstStyle>
            <a:lvl2pPr marL="0" marR="0" indent="0" algn="l" defTabSz="457200" rtl="0" eaLnBrk="1" fontAlgn="base" latinLnBrk="0" hangingPunct="1">
              <a:lnSpc>
                <a:spcPct val="100000"/>
              </a:lnSpc>
              <a:spcBef>
                <a:spcPct val="20000"/>
              </a:spcBef>
              <a:spcAft>
                <a:spcPts val="0"/>
              </a:spcAft>
              <a:buClrTx/>
              <a:buSzTx/>
              <a:buFont typeface="Arial" charset="0"/>
              <a:buNone/>
              <a:tabLst/>
              <a:defRPr b="0">
                <a:solidFill>
                  <a:srgbClr val="000000"/>
                </a:solidFill>
              </a:defRPr>
            </a:lvl2pPr>
            <a:lvl3pPr marL="0" indent="179388">
              <a:buClr>
                <a:schemeClr val="tx2"/>
              </a:buClr>
              <a:buSzPct val="85000"/>
              <a:buFont typeface="Lucida Grande"/>
              <a:buChar char="￭"/>
              <a:defRPr baseline="0"/>
            </a:lvl3pPr>
          </a:lstStyle>
          <a:p>
            <a:pPr lvl="0"/>
            <a:r>
              <a:rPr lang="de-DE" dirty="0" smtClean="0"/>
              <a:t>Mastertextformat bearbeiten</a:t>
            </a:r>
          </a:p>
          <a:p>
            <a:pPr lvl="1"/>
            <a:r>
              <a:rPr lang="de-DE" dirty="0" smtClean="0"/>
              <a:t>Zweite Ebene</a:t>
            </a:r>
          </a:p>
          <a:p>
            <a:pPr lvl="1"/>
            <a:r>
              <a:rPr lang="de-DE" dirty="0" smtClean="0"/>
              <a:t>Dritte Ebene</a:t>
            </a:r>
          </a:p>
          <a:p>
            <a:pPr lvl="2"/>
            <a:r>
              <a:rPr lang="de-DE" dirty="0" smtClean="0"/>
              <a:t>Vierte Ebene</a:t>
            </a:r>
            <a:endParaRPr lang="de-DE" dirty="0"/>
          </a:p>
        </p:txBody>
      </p:sp>
      <p:sp>
        <p:nvSpPr>
          <p:cNvPr id="7" name="Bildplatzhalter 6"/>
          <p:cNvSpPr>
            <a:spLocks noGrp="1"/>
          </p:cNvSpPr>
          <p:nvPr>
            <p:ph type="pic" sz="quarter" idx="12"/>
          </p:nvPr>
        </p:nvSpPr>
        <p:spPr>
          <a:xfrm>
            <a:off x="7239000" y="5791200"/>
            <a:ext cx="1735138" cy="881064"/>
          </a:xfrm>
          <a:ln>
            <a:noFill/>
          </a:ln>
        </p:spPr>
        <p:txBody>
          <a:bodyPr/>
          <a:lstStyle>
            <a:lvl1pPr>
              <a:defRPr sz="1200" b="0">
                <a:solidFill>
                  <a:srgbClr val="000000"/>
                </a:solidFill>
              </a:defRPr>
            </a:lvl1pPr>
          </a:lstStyle>
          <a:p>
            <a:pPr lvl="0"/>
            <a:r>
              <a:rPr lang="de-DE" noProof="0" dirty="0" smtClean="0"/>
              <a:t>Bild durch Klicken auf Symbol hinzufügen</a:t>
            </a:r>
            <a:endParaRPr lang="de-DE" noProof="0" dirty="0"/>
          </a:p>
        </p:txBody>
      </p:sp>
      <p:sp>
        <p:nvSpPr>
          <p:cNvPr id="5" name="Datumsplatzhalter 3"/>
          <p:cNvSpPr>
            <a:spLocks noGrp="1"/>
          </p:cNvSpPr>
          <p:nvPr>
            <p:ph type="dt" sz="half" idx="13"/>
          </p:nvPr>
        </p:nvSpPr>
        <p:spPr/>
        <p:txBody>
          <a:bodyPr/>
          <a:lstStyle>
            <a:lvl1pPr>
              <a:defRPr/>
            </a:lvl1pPr>
          </a:lstStyle>
          <a:p>
            <a:pPr>
              <a:defRPr/>
            </a:pPr>
            <a:r>
              <a:rPr lang="de-DE"/>
              <a:t>15.02.2017</a:t>
            </a:r>
            <a:endParaRPr lang="de-DE" dirty="0"/>
          </a:p>
        </p:txBody>
      </p:sp>
      <p:sp>
        <p:nvSpPr>
          <p:cNvPr id="6" name="Fußzeilenplatzhalter 4"/>
          <p:cNvSpPr>
            <a:spLocks noGrp="1"/>
          </p:cNvSpPr>
          <p:nvPr>
            <p:ph type="ftr" sz="quarter" idx="14"/>
          </p:nvPr>
        </p:nvSpPr>
        <p:spPr/>
        <p:txBody>
          <a:bodyPr/>
          <a:lstStyle>
            <a:lvl1pPr>
              <a:defRPr/>
            </a:lvl1pPr>
          </a:lstStyle>
          <a:p>
            <a:pPr>
              <a:defRPr/>
            </a:pPr>
            <a:r>
              <a:rPr lang="de-DE"/>
              <a:t>Dr. Bettina Waffner      Carolin Runte LearningLab – Universität Duisburg-Essen   Eduversum GmbH/Lehrer-Online</a:t>
            </a:r>
          </a:p>
        </p:txBody>
      </p:sp>
    </p:spTree>
    <p:extLst>
      <p:ext uri="{BB962C8B-B14F-4D97-AF65-F5344CB8AC3E}">
        <p14:creationId xmlns:p14="http://schemas.microsoft.com/office/powerpoint/2010/main" val="1516131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180000" y="1224000"/>
            <a:ext cx="3184727" cy="4412675"/>
          </a:xfrm>
          <a:ln>
            <a:no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e-DE" dirty="0"/>
          </a:p>
        </p:txBody>
      </p:sp>
      <p:sp>
        <p:nvSpPr>
          <p:cNvPr id="4" name="Inhaltsplatzhalter 3"/>
          <p:cNvSpPr>
            <a:spLocks noGrp="1"/>
          </p:cNvSpPr>
          <p:nvPr>
            <p:ph sz="half" idx="2"/>
          </p:nvPr>
        </p:nvSpPr>
        <p:spPr>
          <a:xfrm>
            <a:off x="3556800" y="1224000"/>
            <a:ext cx="5418000" cy="4412675"/>
          </a:xfrm>
        </p:spPr>
        <p:txBody>
          <a:bodyPr/>
          <a:lstStyle>
            <a:lvl1pPr>
              <a:defRPr sz="2800"/>
            </a:lvl1pPr>
            <a:lvl2pPr marL="0" marR="0" indent="0" algn="l" defTabSz="457200" rtl="0" eaLnBrk="1" fontAlgn="base" latinLnBrk="0" hangingPunct="1">
              <a:lnSpc>
                <a:spcPct val="100000"/>
              </a:lnSpc>
              <a:spcBef>
                <a:spcPct val="20000"/>
              </a:spcBef>
              <a:spcAft>
                <a:spcPts val="0"/>
              </a:spcAft>
              <a:buClrTx/>
              <a:buSzTx/>
              <a:buFont typeface="Arial" charset="0"/>
              <a:buNone/>
              <a:tabLst/>
              <a:defRPr sz="1600" b="0">
                <a:solidFill>
                  <a:srgbClr val="000000"/>
                </a:solidFill>
              </a:defRPr>
            </a:lvl2pPr>
            <a:lvl3pPr marL="0" indent="177800">
              <a:buClr>
                <a:schemeClr val="tx2"/>
              </a:buClr>
              <a:buFont typeface="Lucida Grande"/>
              <a:buChar char="▪"/>
              <a:defRPr sz="1600"/>
            </a:lvl3pPr>
            <a:lvl4pPr>
              <a:defRPr sz="1800"/>
            </a:lvl4pPr>
            <a:lvl5pPr>
              <a:defRPr sz="1800"/>
            </a:lvl5pPr>
            <a:lvl6pPr>
              <a:defRPr sz="1800"/>
            </a:lvl6pPr>
            <a:lvl7pPr>
              <a:defRPr sz="1800"/>
            </a:lvl7pPr>
            <a:lvl8pPr>
              <a:defRPr sz="1800"/>
            </a:lvl8pPr>
            <a:lvl9pPr>
              <a:defRPr sz="1800"/>
            </a:lvl9pPr>
          </a:lstStyle>
          <a:p>
            <a:pPr lvl="0"/>
            <a:r>
              <a:rPr lang="de-DE" dirty="0" smtClean="0"/>
              <a:t>Mastertextformat bearbeiten</a:t>
            </a:r>
          </a:p>
          <a:p>
            <a:pPr lvl="1"/>
            <a:r>
              <a:rPr lang="de-DE" dirty="0" smtClean="0"/>
              <a:t>Zweite Ebene</a:t>
            </a:r>
          </a:p>
          <a:p>
            <a:pPr lvl="1"/>
            <a:r>
              <a:rPr lang="de-DE" dirty="0" smtClean="0"/>
              <a:t>Dritte Ebene</a:t>
            </a:r>
          </a:p>
          <a:p>
            <a:pPr lvl="2"/>
            <a:r>
              <a:rPr lang="de-DE" dirty="0" smtClean="0"/>
              <a:t>Vierte Ebene</a:t>
            </a:r>
            <a:endParaRPr lang="de-DE" dirty="0"/>
          </a:p>
        </p:txBody>
      </p:sp>
      <p:sp>
        <p:nvSpPr>
          <p:cNvPr id="7" name="Bildplatzhalter 6"/>
          <p:cNvSpPr>
            <a:spLocks noGrp="1"/>
          </p:cNvSpPr>
          <p:nvPr>
            <p:ph type="pic" sz="quarter" idx="12"/>
          </p:nvPr>
        </p:nvSpPr>
        <p:spPr>
          <a:xfrm>
            <a:off x="7239000" y="5791200"/>
            <a:ext cx="1735138" cy="881064"/>
          </a:xfrm>
          <a:ln>
            <a:noFill/>
          </a:ln>
        </p:spPr>
        <p:txBody>
          <a:bodyPr/>
          <a:lstStyle>
            <a:lvl1pPr>
              <a:defRPr sz="1200" b="0">
                <a:solidFill>
                  <a:srgbClr val="000000"/>
                </a:solidFill>
              </a:defRPr>
            </a:lvl1pPr>
          </a:lstStyle>
          <a:p>
            <a:pPr lvl="0"/>
            <a:r>
              <a:rPr lang="de-DE" noProof="0" smtClean="0"/>
              <a:t>Bild durch Klicken auf Symbol hinzufügen</a:t>
            </a:r>
            <a:endParaRPr lang="de-DE" noProof="0" dirty="0"/>
          </a:p>
        </p:txBody>
      </p:sp>
      <p:sp>
        <p:nvSpPr>
          <p:cNvPr id="6" name="Datumsplatzhalter 3"/>
          <p:cNvSpPr>
            <a:spLocks noGrp="1"/>
          </p:cNvSpPr>
          <p:nvPr>
            <p:ph type="dt" sz="half" idx="13"/>
          </p:nvPr>
        </p:nvSpPr>
        <p:spPr/>
        <p:txBody>
          <a:bodyPr/>
          <a:lstStyle>
            <a:lvl1pPr>
              <a:defRPr/>
            </a:lvl1pPr>
          </a:lstStyle>
          <a:p>
            <a:pPr>
              <a:defRPr/>
            </a:pPr>
            <a:r>
              <a:rPr lang="de-DE"/>
              <a:t>15.02.2017</a:t>
            </a:r>
            <a:endParaRPr lang="de-DE" dirty="0"/>
          </a:p>
        </p:txBody>
      </p:sp>
      <p:sp>
        <p:nvSpPr>
          <p:cNvPr id="8" name="Fußzeilenplatzhalter 4"/>
          <p:cNvSpPr>
            <a:spLocks noGrp="1"/>
          </p:cNvSpPr>
          <p:nvPr>
            <p:ph type="ftr" sz="quarter" idx="14"/>
          </p:nvPr>
        </p:nvSpPr>
        <p:spPr/>
        <p:txBody>
          <a:bodyPr/>
          <a:lstStyle>
            <a:lvl1pPr>
              <a:defRPr/>
            </a:lvl1pPr>
          </a:lstStyle>
          <a:p>
            <a:pPr>
              <a:defRPr/>
            </a:pPr>
            <a:r>
              <a:rPr lang="de-DE"/>
              <a:t>Dr. Bettina Waffner      Carolin Runte LearningLab – Universität Duisburg-Essen   Eduversum GmbH/Lehrer-Online</a:t>
            </a:r>
          </a:p>
        </p:txBody>
      </p:sp>
    </p:spTree>
    <p:extLst>
      <p:ext uri="{BB962C8B-B14F-4D97-AF65-F5344CB8AC3E}">
        <p14:creationId xmlns:p14="http://schemas.microsoft.com/office/powerpoint/2010/main" val="1521771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Zwei Inhalte">
    <p:spTree>
      <p:nvGrpSpPr>
        <p:cNvPr id="1" name=""/>
        <p:cNvGrpSpPr/>
        <p:nvPr/>
      </p:nvGrpSpPr>
      <p:grpSpPr>
        <a:xfrm>
          <a:off x="0" y="0"/>
          <a:ext cx="0" cy="0"/>
          <a:chOff x="0" y="0"/>
          <a:chExt cx="0" cy="0"/>
        </a:xfrm>
      </p:grpSpPr>
      <p:pic>
        <p:nvPicPr>
          <p:cNvPr id="3" name="Grafik 7" descr="Bild2.jpg"/>
          <p:cNvPicPr preferRelativeResize="0">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179388"/>
            <a:ext cx="8785225" cy="64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 8" descr="Logo+Claim_RG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61150" y="474663"/>
            <a:ext cx="2297113"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platzhalter 12"/>
          <p:cNvSpPr>
            <a:spLocks noGrp="1"/>
          </p:cNvSpPr>
          <p:nvPr>
            <p:ph type="body" sz="quarter" idx="11"/>
          </p:nvPr>
        </p:nvSpPr>
        <p:spPr>
          <a:xfrm>
            <a:off x="330201" y="2520000"/>
            <a:ext cx="8489949" cy="2032000"/>
          </a:xfrm>
          <a:ln>
            <a:noFill/>
          </a:ln>
        </p:spPr>
        <p:txBody>
          <a:bodyPr/>
          <a:lstStyle>
            <a:lvl1pPr>
              <a:defRPr sz="3500">
                <a:solidFill>
                  <a:srgbClr val="FFFFFF"/>
                </a:solidFill>
              </a:defRPr>
            </a:lvl1pPr>
          </a:lstStyle>
          <a:p>
            <a:pPr lvl="0"/>
            <a:r>
              <a:rPr lang="de-DE" smtClean="0"/>
              <a:t>Textmasterformate durch Klicken bearbeiten</a:t>
            </a:r>
          </a:p>
        </p:txBody>
      </p:sp>
    </p:spTree>
    <p:extLst>
      <p:ext uri="{BB962C8B-B14F-4D97-AF65-F5344CB8AC3E}">
        <p14:creationId xmlns:p14="http://schemas.microsoft.com/office/powerpoint/2010/main" val="367629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1486"/>
            <a:ext cx="7772400" cy="1468967"/>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FE1AA374-23E6-4EFA-8FCA-54E2ED40ACDE}" type="datetime1">
              <a:rPr lang="de-DE" altLang="de-DE"/>
              <a:pPr>
                <a:defRPr/>
              </a:pPr>
              <a:t>25.10.2019</a:t>
            </a:fld>
            <a:endParaRPr lang="de-DE" altLang="de-DE"/>
          </a:p>
        </p:txBody>
      </p:sp>
      <p:sp>
        <p:nvSpPr>
          <p:cNvPr id="5" name="Fußzeilenplatzhalt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endParaRPr lang="de-DE" altLang="de-DE"/>
          </a:p>
        </p:txBody>
      </p:sp>
      <p:sp>
        <p:nvSpPr>
          <p:cNvPr id="6" name="Foliennummernplatzhalt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5786F656-1507-4516-BEBB-D1BD0C54E823}" type="slidenum">
              <a:rPr lang="de-DE" altLang="de-DE"/>
              <a:pPr>
                <a:defRPr/>
              </a:pPr>
              <a:t>‹Nr.›</a:t>
            </a:fld>
            <a:endParaRPr lang="de-DE" altLang="de-DE"/>
          </a:p>
        </p:txBody>
      </p:sp>
    </p:spTree>
    <p:extLst>
      <p:ext uri="{BB962C8B-B14F-4D97-AF65-F5344CB8AC3E}">
        <p14:creationId xmlns:p14="http://schemas.microsoft.com/office/powerpoint/2010/main" val="2370493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44672D24-5874-4012-9B60-F5BD6AFC6B07}" type="datetime1">
              <a:rPr lang="de-DE" altLang="de-DE"/>
              <a:pPr>
                <a:defRPr/>
              </a:pPr>
              <a:t>25.10.2019</a:t>
            </a:fld>
            <a:endParaRPr lang="de-DE" altLang="de-DE"/>
          </a:p>
        </p:txBody>
      </p:sp>
      <p:sp>
        <p:nvSpPr>
          <p:cNvPr id="5" name="Fußzeilenplatzhalt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endParaRPr lang="de-DE" altLang="de-DE"/>
          </a:p>
        </p:txBody>
      </p:sp>
      <p:sp>
        <p:nvSpPr>
          <p:cNvPr id="6" name="Foliennummernplatzhalt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F6B94AD9-CDE3-47D7-9B94-658C82B1D19F}" type="slidenum">
              <a:rPr lang="de-DE" altLang="de-DE"/>
              <a:pPr>
                <a:defRPr/>
              </a:pPr>
              <a:t>‹Nr.›</a:t>
            </a:fld>
            <a:endParaRPr lang="de-DE" altLang="de-DE"/>
          </a:p>
        </p:txBody>
      </p:sp>
    </p:spTree>
    <p:extLst>
      <p:ext uri="{BB962C8B-B14F-4D97-AF65-F5344CB8AC3E}">
        <p14:creationId xmlns:p14="http://schemas.microsoft.com/office/powerpoint/2010/main" val="1437433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1"/>
            <a:ext cx="7772400" cy="1363133"/>
          </a:xfrm>
        </p:spPr>
        <p:txBody>
          <a:bodyPr anchor="t"/>
          <a:lstStyle>
            <a:lvl1pPr algn="l">
              <a:defRPr sz="5333" b="1" cap="all"/>
            </a:lvl1pPr>
          </a:lstStyle>
          <a:p>
            <a:r>
              <a:rPr lang="de-DE"/>
              <a:t>Titelmasterformat durch Klicken bearbeiten</a:t>
            </a:r>
          </a:p>
        </p:txBody>
      </p:sp>
      <p:sp>
        <p:nvSpPr>
          <p:cNvPr id="3" name="Textplatzhalter 2"/>
          <p:cNvSpPr>
            <a:spLocks noGrp="1"/>
          </p:cNvSpPr>
          <p:nvPr>
            <p:ph type="body" idx="1"/>
          </p:nvPr>
        </p:nvSpPr>
        <p:spPr>
          <a:xfrm>
            <a:off x="722313" y="2906185"/>
            <a:ext cx="77724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0CFBE4FE-1700-4CD9-A50D-A5D542AD5A7A}" type="datetime1">
              <a:rPr lang="de-DE" altLang="de-DE"/>
              <a:pPr>
                <a:defRPr/>
              </a:pPr>
              <a:t>25.10.2019</a:t>
            </a:fld>
            <a:endParaRPr lang="de-DE" altLang="de-DE"/>
          </a:p>
        </p:txBody>
      </p:sp>
      <p:sp>
        <p:nvSpPr>
          <p:cNvPr id="5" name="Fußzeilenplatzhalt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endParaRPr lang="de-DE" altLang="de-DE"/>
          </a:p>
        </p:txBody>
      </p:sp>
      <p:sp>
        <p:nvSpPr>
          <p:cNvPr id="6" name="Foliennummernplatzhalt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buClr>
                <a:srgbClr val="000000"/>
              </a:buClr>
              <a:buFont typeface="Arial" panose="020B0604020202020204" pitchFamily="34" charset="0"/>
              <a:buNone/>
              <a:defRPr>
                <a:latin typeface="Arial" panose="020B0604020202020204" pitchFamily="34" charset="0"/>
                <a:sym typeface="Arial" panose="020B0604020202020204" pitchFamily="34" charset="0"/>
              </a:defRPr>
            </a:lvl1pPr>
          </a:lstStyle>
          <a:p>
            <a:pPr>
              <a:defRPr/>
            </a:pPr>
            <a:fld id="{6F817336-F706-49CA-8A6D-05C010CD63E6}" type="slidenum">
              <a:rPr lang="de-DE" altLang="de-DE"/>
              <a:pPr>
                <a:defRPr/>
              </a:pPr>
              <a:t>‹Nr.›</a:t>
            </a:fld>
            <a:endParaRPr lang="de-DE" altLang="de-DE"/>
          </a:p>
        </p:txBody>
      </p:sp>
    </p:spTree>
    <p:extLst>
      <p:ext uri="{BB962C8B-B14F-4D97-AF65-F5344CB8AC3E}">
        <p14:creationId xmlns:p14="http://schemas.microsoft.com/office/powerpoint/2010/main" val="2901265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5.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Bild 8" descr="header_master.jpg"/>
          <p:cNvPicPr>
            <a:picLocks noChangeAspect="1"/>
          </p:cNvPicPr>
          <p:nvPr userDrawn="1"/>
        </p:nvPicPr>
        <p:blipFill>
          <a:blip r:embed="rId8">
            <a:extLst>
              <a:ext uri="{28A0092B-C50C-407E-A947-70E740481C1C}">
                <a14:useLocalDpi xmlns:a14="http://schemas.microsoft.com/office/drawing/2010/main" val="0"/>
              </a:ext>
            </a:extLst>
          </a:blip>
          <a:srcRect r="20148"/>
          <a:stretch>
            <a:fillRect/>
          </a:stretch>
        </p:blipFill>
        <p:spPr bwMode="auto">
          <a:xfrm>
            <a:off x="179388" y="179388"/>
            <a:ext cx="87836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platzhalter 2"/>
          <p:cNvSpPr>
            <a:spLocks noGrp="1"/>
          </p:cNvSpPr>
          <p:nvPr>
            <p:ph type="body" idx="1"/>
          </p:nvPr>
        </p:nvSpPr>
        <p:spPr bwMode="auto">
          <a:xfrm>
            <a:off x="179388" y="1223963"/>
            <a:ext cx="8783637" cy="504031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180000" tIns="180000" rIns="180000" bIns="180000" numCol="1" anchor="t" anchorCtr="0" compatLnSpc="1">
            <a:prstTxWarp prst="textNoShape">
              <a:avLst/>
            </a:prstTxWarp>
          </a:bodyPr>
          <a:lstStyle/>
          <a:p>
            <a:pPr lvl="0"/>
            <a:r>
              <a:rPr lang="de-DE" altLang="de-DE" smtClean="0"/>
              <a:t>Mastertextformat bearbeiten</a:t>
            </a:r>
          </a:p>
          <a:p>
            <a:pPr lvl="1"/>
            <a:r>
              <a:rPr lang="de-DE" altLang="de-DE" smtClean="0"/>
              <a:t>Zweite Ebene</a:t>
            </a:r>
          </a:p>
          <a:p>
            <a:pPr lvl="1"/>
            <a:r>
              <a:rPr lang="de-DE" altLang="de-DE" smtClean="0"/>
              <a:t>Dritte Ebene</a:t>
            </a:r>
          </a:p>
          <a:p>
            <a:pPr lvl="2"/>
            <a:r>
              <a:rPr lang="de-DE" altLang="de-DE" smtClean="0"/>
              <a:t>Vierte Ebene</a:t>
            </a:r>
          </a:p>
        </p:txBody>
      </p:sp>
      <p:sp>
        <p:nvSpPr>
          <p:cNvPr id="4" name="Datumsplatzhalter 3"/>
          <p:cNvSpPr>
            <a:spLocks noGrp="1"/>
          </p:cNvSpPr>
          <p:nvPr>
            <p:ph type="dt" sz="half" idx="2"/>
          </p:nvPr>
        </p:nvSpPr>
        <p:spPr>
          <a:xfrm>
            <a:off x="3495675" y="6481763"/>
            <a:ext cx="21336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solidFill>
                  <a:srgbClr val="004C93"/>
                </a:solidFill>
                <a:latin typeface="Calibri" pitchFamily="-109" charset="0"/>
              </a:defRPr>
            </a:lvl1pPr>
          </a:lstStyle>
          <a:p>
            <a:pPr>
              <a:defRPr/>
            </a:pPr>
            <a:r>
              <a:rPr lang="de-DE"/>
              <a:t>15.02.2017</a:t>
            </a:r>
            <a:endParaRPr lang="de-DE" dirty="0"/>
          </a:p>
        </p:txBody>
      </p:sp>
      <p:sp>
        <p:nvSpPr>
          <p:cNvPr id="5" name="Fußzeilenplatzhalter 4"/>
          <p:cNvSpPr>
            <a:spLocks noGrp="1"/>
          </p:cNvSpPr>
          <p:nvPr>
            <p:ph type="ftr" sz="quarter" idx="3"/>
          </p:nvPr>
        </p:nvSpPr>
        <p:spPr>
          <a:xfrm>
            <a:off x="111125" y="6491288"/>
            <a:ext cx="1423988" cy="365125"/>
          </a:xfrm>
          <a:prstGeom prst="rect">
            <a:avLst/>
          </a:prstGeom>
        </p:spPr>
        <p:txBody>
          <a:bodyPr vert="horz" lIns="91440" tIns="45720" rIns="91440" bIns="45720" rtlCol="0" anchor="t" anchorCtr="0"/>
          <a:lstStyle>
            <a:lvl1pPr algn="l" eaLnBrk="1" fontAlgn="auto" hangingPunct="1">
              <a:spcBef>
                <a:spcPts val="0"/>
              </a:spcBef>
              <a:spcAft>
                <a:spcPts val="0"/>
              </a:spcAft>
              <a:defRPr sz="1200">
                <a:solidFill>
                  <a:schemeClr val="tx2"/>
                </a:solidFill>
                <a:latin typeface="+mn-lt"/>
                <a:ea typeface="+mn-ea"/>
                <a:cs typeface="+mn-cs"/>
              </a:defRPr>
            </a:lvl1pPr>
          </a:lstStyle>
          <a:p>
            <a:pPr>
              <a:defRPr/>
            </a:pPr>
            <a:r>
              <a:rPr lang="de-DE"/>
              <a:t>Dr. Bettina Waffner      Carolin Runte LearningLab – Universität Duisburg-Essen   Eduversum GmbH/Lehrer-Online</a:t>
            </a:r>
          </a:p>
        </p:txBody>
      </p:sp>
      <p:sp>
        <p:nvSpPr>
          <p:cNvPr id="1030" name="Titelplatzhalter 1"/>
          <p:cNvSpPr>
            <a:spLocks noGrp="1"/>
          </p:cNvSpPr>
          <p:nvPr>
            <p:ph type="title"/>
          </p:nvPr>
        </p:nvSpPr>
        <p:spPr bwMode="auto">
          <a:xfrm>
            <a:off x="277813" y="163513"/>
            <a:ext cx="68405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ctr" anchorCtr="0" compatLnSpc="1">
            <a:prstTxWarp prst="textNoShape">
              <a:avLst/>
            </a:prstTxWarp>
          </a:bodyPr>
          <a:lstStyle/>
          <a:p>
            <a:pPr lvl="0"/>
            <a:r>
              <a:rPr lang="de-DE" altLang="de-DE" smtClean="0"/>
              <a:t>Hier steht der Titel der Seite</a:t>
            </a:r>
          </a:p>
        </p:txBody>
      </p:sp>
    </p:spTree>
  </p:cSld>
  <p:clrMap bg1="lt1" tx1="dk1" bg2="lt2" tx2="dk2" accent1="accent1" accent2="accent2" accent3="accent3" accent4="accent4" accent5="accent5" accent6="accent6" hlink="hlink" folHlink="folHlink"/>
  <p:sldLayoutIdLst>
    <p:sldLayoutId id="2147485434" r:id="rId1"/>
    <p:sldLayoutId id="2147485430" r:id="rId2"/>
    <p:sldLayoutId id="2147485431" r:id="rId3"/>
    <p:sldLayoutId id="2147485432" r:id="rId4"/>
    <p:sldLayoutId id="2147485433" r:id="rId5"/>
    <p:sldLayoutId id="2147485435" r:id="rId6"/>
  </p:sldLayoutIdLst>
  <p:hf sldNum="0" hdr="0" dt="0"/>
  <p:txStyles>
    <p:titleStyle>
      <a:lvl1pPr algn="l" defTabSz="457200" rtl="0" eaLnBrk="0" fontAlgn="base" hangingPunct="0">
        <a:spcBef>
          <a:spcPct val="0"/>
        </a:spcBef>
        <a:spcAft>
          <a:spcPct val="0"/>
        </a:spcAft>
        <a:defRPr sz="20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000" b="1">
          <a:solidFill>
            <a:schemeClr val="bg1"/>
          </a:solidFill>
          <a:latin typeface="Arial" charset="0"/>
          <a:ea typeface="ヒラギノ角ゴ Pro W3" charset="-128"/>
          <a:cs typeface="Arial" charset="0"/>
        </a:defRPr>
      </a:lvl2pPr>
      <a:lvl3pPr algn="l" defTabSz="457200" rtl="0" eaLnBrk="0" fontAlgn="base" hangingPunct="0">
        <a:spcBef>
          <a:spcPct val="0"/>
        </a:spcBef>
        <a:spcAft>
          <a:spcPct val="0"/>
        </a:spcAft>
        <a:defRPr sz="2000" b="1">
          <a:solidFill>
            <a:schemeClr val="bg1"/>
          </a:solidFill>
          <a:latin typeface="Arial" charset="0"/>
          <a:ea typeface="ヒラギノ角ゴ Pro W3" charset="-128"/>
          <a:cs typeface="Arial" charset="0"/>
        </a:defRPr>
      </a:lvl3pPr>
      <a:lvl4pPr algn="l" defTabSz="457200" rtl="0" eaLnBrk="0" fontAlgn="base" hangingPunct="0">
        <a:spcBef>
          <a:spcPct val="0"/>
        </a:spcBef>
        <a:spcAft>
          <a:spcPct val="0"/>
        </a:spcAft>
        <a:defRPr sz="2000" b="1">
          <a:solidFill>
            <a:schemeClr val="bg1"/>
          </a:solidFill>
          <a:latin typeface="Arial" charset="0"/>
          <a:ea typeface="ヒラギノ角ゴ Pro W3" charset="-128"/>
          <a:cs typeface="Arial" charset="0"/>
        </a:defRPr>
      </a:lvl4pPr>
      <a:lvl5pPr algn="l" defTabSz="457200" rtl="0" eaLnBrk="0" fontAlgn="base" hangingPunct="0">
        <a:spcBef>
          <a:spcPct val="0"/>
        </a:spcBef>
        <a:spcAft>
          <a:spcPct val="0"/>
        </a:spcAft>
        <a:defRPr sz="2000" b="1">
          <a:solidFill>
            <a:schemeClr val="bg1"/>
          </a:solidFill>
          <a:latin typeface="Arial" charset="0"/>
          <a:ea typeface="ヒラギノ角ゴ Pro W3" charset="-128"/>
          <a:cs typeface="Arial" charset="0"/>
        </a:defRPr>
      </a:lvl5pPr>
      <a:lvl6pPr marL="457200" algn="l" defTabSz="457200" rtl="0" fontAlgn="base">
        <a:spcBef>
          <a:spcPct val="0"/>
        </a:spcBef>
        <a:spcAft>
          <a:spcPct val="0"/>
        </a:spcAft>
        <a:defRPr sz="2000" b="1">
          <a:solidFill>
            <a:schemeClr val="bg1"/>
          </a:solidFill>
          <a:latin typeface="Arial" charset="0"/>
          <a:ea typeface="ヒラギノ角ゴ Pro W3" charset="-128"/>
        </a:defRPr>
      </a:lvl6pPr>
      <a:lvl7pPr marL="914400" algn="l" defTabSz="457200" rtl="0" fontAlgn="base">
        <a:spcBef>
          <a:spcPct val="0"/>
        </a:spcBef>
        <a:spcAft>
          <a:spcPct val="0"/>
        </a:spcAft>
        <a:defRPr sz="2000" b="1">
          <a:solidFill>
            <a:schemeClr val="bg1"/>
          </a:solidFill>
          <a:latin typeface="Arial" charset="0"/>
          <a:ea typeface="ヒラギノ角ゴ Pro W3" charset="-128"/>
        </a:defRPr>
      </a:lvl7pPr>
      <a:lvl8pPr marL="1371600" algn="l" defTabSz="457200" rtl="0" fontAlgn="base">
        <a:spcBef>
          <a:spcPct val="0"/>
        </a:spcBef>
        <a:spcAft>
          <a:spcPct val="0"/>
        </a:spcAft>
        <a:defRPr sz="2000" b="1">
          <a:solidFill>
            <a:schemeClr val="bg1"/>
          </a:solidFill>
          <a:latin typeface="Arial" charset="0"/>
          <a:ea typeface="ヒラギノ角ゴ Pro W3" charset="-128"/>
        </a:defRPr>
      </a:lvl8pPr>
      <a:lvl9pPr marL="1828800" algn="l" defTabSz="457200" rtl="0" fontAlgn="base">
        <a:spcBef>
          <a:spcPct val="0"/>
        </a:spcBef>
        <a:spcAft>
          <a:spcPct val="0"/>
        </a:spcAft>
        <a:defRPr sz="2000" b="1">
          <a:solidFill>
            <a:schemeClr val="bg1"/>
          </a:solidFill>
          <a:latin typeface="Arial" charset="0"/>
          <a:ea typeface="ヒラギノ角ゴ Pro W3" charset="-128"/>
        </a:defRPr>
      </a:lvl9pPr>
    </p:titleStyle>
    <p:bodyStyle>
      <a:lvl1pPr marL="342900" indent="-342900" algn="l" defTabSz="457200" rtl="0" eaLnBrk="0" fontAlgn="base" hangingPunct="0">
        <a:spcBef>
          <a:spcPct val="20000"/>
        </a:spcBef>
        <a:spcAft>
          <a:spcPts val="600"/>
        </a:spcAft>
        <a:buFont typeface="Arial" panose="020B0604020202020204" pitchFamily="34" charset="0"/>
        <a:buChar char="•"/>
        <a:defRPr sz="2800" b="1" kern="1200">
          <a:solidFill>
            <a:srgbClr val="004C93"/>
          </a:solidFill>
          <a:latin typeface="Arial"/>
          <a:ea typeface="ヒラギノ角ゴ Pro W3"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000000"/>
          </a:solidFill>
          <a:latin typeface="Arial"/>
          <a:ea typeface="ヒラギノ角ゴ Pro W3" charset="-128"/>
          <a:cs typeface="Arial"/>
        </a:defRPr>
      </a:lvl2pPr>
      <a:lvl3pPr marL="1143000" indent="-965200" algn="l" defTabSz="457200" rtl="0" eaLnBrk="0" fontAlgn="base" hangingPunct="0">
        <a:spcBef>
          <a:spcPct val="20000"/>
        </a:spcBef>
        <a:spcAft>
          <a:spcPts val="600"/>
        </a:spcAft>
        <a:buClr>
          <a:schemeClr val="tx2"/>
        </a:buClr>
        <a:buFont typeface="Lucida Grande" charset="0"/>
        <a:buChar char="▪"/>
        <a:defRPr sz="16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2051"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a:extLst>
              <a:ext uri="{FF2B5EF4-FFF2-40B4-BE49-F238E27FC236}">
                <a16:creationId xmlns:a16="http://schemas.microsoft.com/office/drawing/2014/main" id="{B80FCE49-E9D2-F741-9A07-FDDD8A85CA3E}"/>
              </a:ext>
            </a:extLst>
          </p:cNvPr>
          <p:cNvSpPr>
            <a:spLocks noGrp="1"/>
          </p:cNvSpPr>
          <p:nvPr>
            <p:ph type="dt" sz="half" idx="2"/>
          </p:nvPr>
        </p:nvSpPr>
        <p:spPr>
          <a:xfrm>
            <a:off x="457200" y="6356350"/>
            <a:ext cx="2133600" cy="366713"/>
          </a:xfrm>
          <a:prstGeom prst="rect">
            <a:avLst/>
          </a:prstGeom>
        </p:spPr>
        <p:txBody>
          <a:bodyPr vert="horz" wrap="square" lIns="91440" tIns="45720" rIns="91440" bIns="45720" numCol="1" anchor="ctr" anchorCtr="0" compatLnSpc="1">
            <a:prstTxWarp prst="textNoShape">
              <a:avLst/>
            </a:prstTxWarp>
          </a:bodyPr>
          <a:lstStyle>
            <a:lvl1pPr defTabSz="1219170" eaLnBrk="1" hangingPunct="1">
              <a:defRPr sz="1600">
                <a:solidFill>
                  <a:srgbClr val="898989"/>
                </a:solidFill>
                <a:latin typeface="Calibri"/>
                <a:cs typeface="Arial" panose="020B0604020202020204" pitchFamily="34" charset="0"/>
                <a:sym typeface="Arial"/>
              </a:defRPr>
            </a:lvl1pPr>
          </a:lstStyle>
          <a:p>
            <a:pPr>
              <a:defRPr/>
            </a:pPr>
            <a:fld id="{FCFF344A-5F0C-4AFC-916C-764B6C248FFA}" type="datetime1">
              <a:rPr lang="de-DE" altLang="de-DE"/>
              <a:pPr>
                <a:defRPr/>
              </a:pPr>
              <a:t>25.10.2019</a:t>
            </a:fld>
            <a:endParaRPr lang="de-DE" altLang="de-DE"/>
          </a:p>
        </p:txBody>
      </p:sp>
      <p:sp>
        <p:nvSpPr>
          <p:cNvPr id="5" name="Fußzeilenplatzhalter 4">
            <a:extLst>
              <a:ext uri="{FF2B5EF4-FFF2-40B4-BE49-F238E27FC236}">
                <a16:creationId xmlns:a16="http://schemas.microsoft.com/office/drawing/2014/main" id="{411D4221-A95E-C94C-B2A7-26694407491B}"/>
              </a:ext>
            </a:extLst>
          </p:cNvPr>
          <p:cNvSpPr>
            <a:spLocks noGrp="1"/>
          </p:cNvSpPr>
          <p:nvPr>
            <p:ph type="ftr" sz="quarter" idx="3"/>
          </p:nvPr>
        </p:nvSpPr>
        <p:spPr>
          <a:xfrm>
            <a:off x="3124200" y="6356350"/>
            <a:ext cx="2895600" cy="366713"/>
          </a:xfrm>
          <a:prstGeom prst="rect">
            <a:avLst/>
          </a:prstGeom>
        </p:spPr>
        <p:txBody>
          <a:bodyPr vert="horz" wrap="square" lIns="91440" tIns="45720" rIns="91440" bIns="45720" numCol="1" anchor="ctr" anchorCtr="0" compatLnSpc="1">
            <a:prstTxWarp prst="textNoShape">
              <a:avLst/>
            </a:prstTxWarp>
          </a:bodyPr>
          <a:lstStyle>
            <a:lvl1pPr algn="ctr" defTabSz="1219170" eaLnBrk="1" hangingPunct="1">
              <a:defRPr sz="1600">
                <a:solidFill>
                  <a:srgbClr val="898989"/>
                </a:solidFill>
                <a:latin typeface="Calibri"/>
                <a:cs typeface="Arial" panose="020B0604020202020204" pitchFamily="34" charset="0"/>
                <a:sym typeface="Arial"/>
              </a:defRPr>
            </a:lvl1pPr>
          </a:lstStyle>
          <a:p>
            <a:pPr>
              <a:defRPr/>
            </a:pPr>
            <a:endParaRPr lang="de-DE" altLang="de-DE"/>
          </a:p>
        </p:txBody>
      </p:sp>
      <p:sp>
        <p:nvSpPr>
          <p:cNvPr id="6" name="Foliennummernplatzhalter 5">
            <a:extLst>
              <a:ext uri="{FF2B5EF4-FFF2-40B4-BE49-F238E27FC236}">
                <a16:creationId xmlns:a16="http://schemas.microsoft.com/office/drawing/2014/main" id="{01A328F8-B03F-CE45-BAAA-86100960D574}"/>
              </a:ext>
            </a:extLst>
          </p:cNvPr>
          <p:cNvSpPr>
            <a:spLocks noGrp="1"/>
          </p:cNvSpPr>
          <p:nvPr>
            <p:ph type="sldNum" sz="quarter" idx="4"/>
          </p:nvPr>
        </p:nvSpPr>
        <p:spPr>
          <a:xfrm>
            <a:off x="6553200" y="6356350"/>
            <a:ext cx="2133600" cy="366713"/>
          </a:xfrm>
          <a:prstGeom prst="rect">
            <a:avLst/>
          </a:prstGeom>
        </p:spPr>
        <p:txBody>
          <a:bodyPr vert="horz" wrap="square" lIns="91440" tIns="45720" rIns="91440" bIns="45720" numCol="1" anchor="ctr" anchorCtr="0" compatLnSpc="1">
            <a:prstTxWarp prst="textNoShape">
              <a:avLst/>
            </a:prstTxWarp>
          </a:bodyPr>
          <a:lstStyle>
            <a:lvl1pPr algn="r" defTabSz="1219170" eaLnBrk="1" hangingPunct="1">
              <a:defRPr sz="1600">
                <a:solidFill>
                  <a:srgbClr val="898989"/>
                </a:solidFill>
                <a:latin typeface="Calibri"/>
                <a:cs typeface="Arial" panose="020B0604020202020204" pitchFamily="34" charset="0"/>
                <a:sym typeface="Arial"/>
              </a:defRPr>
            </a:lvl1pPr>
          </a:lstStyle>
          <a:p>
            <a:pPr>
              <a:defRPr/>
            </a:pPr>
            <a:fld id="{45A0D638-A0D9-4AAF-A3E8-3538B38FE707}" type="slidenum">
              <a:rPr lang="de-DE" altLang="de-DE"/>
              <a:pPr>
                <a:defRPr/>
              </a:pPr>
              <a:t>‹Nr.›</a:t>
            </a:fld>
            <a:endParaRPr lang="de-DE" altLang="de-DE"/>
          </a:p>
        </p:txBody>
      </p:sp>
      <p:pic>
        <p:nvPicPr>
          <p:cNvPr id="2055" name="Grafik 6"/>
          <p:cNvPicPr>
            <a:picLocks noChangeAspect="1"/>
          </p:cNvPicPr>
          <p:nvPr userDrawn="1"/>
        </p:nvPicPr>
        <p:blipFill>
          <a:blip r:embed="rId13">
            <a:extLst>
              <a:ext uri="{28A0092B-C50C-407E-A947-70E740481C1C}">
                <a14:useLocalDpi xmlns:a14="http://schemas.microsoft.com/office/drawing/2010/main" val="0"/>
              </a:ext>
            </a:extLst>
          </a:blip>
          <a:srcRect l="1785" t="9753" r="17154" b="31386"/>
          <a:stretch>
            <a:fillRect/>
          </a:stretch>
        </p:blipFill>
        <p:spPr bwMode="auto">
          <a:xfrm>
            <a:off x="179388" y="260350"/>
            <a:ext cx="87757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Bild 11" descr="Logo+Claim_RGB.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400925" y="2278063"/>
            <a:ext cx="1554163"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36" r:id="rId1"/>
    <p:sldLayoutId id="2147485437" r:id="rId2"/>
    <p:sldLayoutId id="2147485438" r:id="rId3"/>
    <p:sldLayoutId id="2147485439" r:id="rId4"/>
    <p:sldLayoutId id="2147485440" r:id="rId5"/>
    <p:sldLayoutId id="2147485441" r:id="rId6"/>
    <p:sldLayoutId id="2147485442" r:id="rId7"/>
    <p:sldLayoutId id="2147485443" r:id="rId8"/>
    <p:sldLayoutId id="2147485444" r:id="rId9"/>
    <p:sldLayoutId id="2147485445" r:id="rId10"/>
    <p:sldLayoutId id="2147485446" r:id="rId11"/>
  </p:sldLayoutIdLst>
  <p:hf hdr="0" ftr="0" dt="0"/>
  <p:txStyles>
    <p:titleStyle>
      <a:lvl1pPr algn="ctr" rtl="0" eaLnBrk="0" fontAlgn="base" hangingPunct="0">
        <a:spcBef>
          <a:spcPct val="0"/>
        </a:spcBef>
        <a:spcAft>
          <a:spcPct val="0"/>
        </a:spcAft>
        <a:defRPr sz="5800" kern="1200">
          <a:solidFill>
            <a:schemeClr val="tx1"/>
          </a:solidFill>
          <a:latin typeface="+mj-lt"/>
          <a:ea typeface="+mj-ea"/>
          <a:cs typeface="+mj-cs"/>
        </a:defRPr>
      </a:lvl1pPr>
      <a:lvl2pPr algn="ctr" rtl="0" eaLnBrk="0" fontAlgn="base" hangingPunct="0">
        <a:spcBef>
          <a:spcPct val="0"/>
        </a:spcBef>
        <a:spcAft>
          <a:spcPct val="0"/>
        </a:spcAft>
        <a:defRPr sz="5800">
          <a:solidFill>
            <a:schemeClr val="tx1"/>
          </a:solidFill>
          <a:latin typeface="Calibri" panose="020F0502020204030204" pitchFamily="34" charset="0"/>
        </a:defRPr>
      </a:lvl2pPr>
      <a:lvl3pPr algn="ctr" rtl="0" eaLnBrk="0" fontAlgn="base" hangingPunct="0">
        <a:spcBef>
          <a:spcPct val="0"/>
        </a:spcBef>
        <a:spcAft>
          <a:spcPct val="0"/>
        </a:spcAft>
        <a:defRPr sz="5800">
          <a:solidFill>
            <a:schemeClr val="tx1"/>
          </a:solidFill>
          <a:latin typeface="Calibri" panose="020F0502020204030204" pitchFamily="34" charset="0"/>
        </a:defRPr>
      </a:lvl3pPr>
      <a:lvl4pPr algn="ctr" rtl="0" eaLnBrk="0" fontAlgn="base" hangingPunct="0">
        <a:spcBef>
          <a:spcPct val="0"/>
        </a:spcBef>
        <a:spcAft>
          <a:spcPct val="0"/>
        </a:spcAft>
        <a:defRPr sz="5800">
          <a:solidFill>
            <a:schemeClr val="tx1"/>
          </a:solidFill>
          <a:latin typeface="Calibri" panose="020F0502020204030204" pitchFamily="34" charset="0"/>
        </a:defRPr>
      </a:lvl4pPr>
      <a:lvl5pPr algn="ctr" rtl="0" eaLnBrk="0" fontAlgn="base" hangingPunct="0">
        <a:spcBef>
          <a:spcPct val="0"/>
        </a:spcBef>
        <a:spcAft>
          <a:spcPct val="0"/>
        </a:spcAft>
        <a:defRPr sz="5800">
          <a:solidFill>
            <a:schemeClr val="tx1"/>
          </a:solidFill>
          <a:latin typeface="Calibri" panose="020F0502020204030204" pitchFamily="34" charset="0"/>
        </a:defRPr>
      </a:lvl5pPr>
      <a:lvl6pPr marL="609585" algn="ctr" rtl="0" fontAlgn="base">
        <a:spcBef>
          <a:spcPct val="0"/>
        </a:spcBef>
        <a:spcAft>
          <a:spcPct val="0"/>
        </a:spcAft>
        <a:defRPr sz="5867">
          <a:solidFill>
            <a:schemeClr val="tx1"/>
          </a:solidFill>
          <a:latin typeface="Calibri" panose="020F0502020204030204" pitchFamily="34" charset="0"/>
        </a:defRPr>
      </a:lvl6pPr>
      <a:lvl7pPr marL="1219170" algn="ctr" rtl="0" fontAlgn="base">
        <a:spcBef>
          <a:spcPct val="0"/>
        </a:spcBef>
        <a:spcAft>
          <a:spcPct val="0"/>
        </a:spcAft>
        <a:defRPr sz="5867">
          <a:solidFill>
            <a:schemeClr val="tx1"/>
          </a:solidFill>
          <a:latin typeface="Calibri" panose="020F0502020204030204" pitchFamily="34" charset="0"/>
        </a:defRPr>
      </a:lvl7pPr>
      <a:lvl8pPr marL="1828754" algn="ctr" rtl="0" fontAlgn="base">
        <a:spcBef>
          <a:spcPct val="0"/>
        </a:spcBef>
        <a:spcAft>
          <a:spcPct val="0"/>
        </a:spcAft>
        <a:defRPr sz="5867">
          <a:solidFill>
            <a:schemeClr val="tx1"/>
          </a:solidFill>
          <a:latin typeface="Calibri" panose="020F0502020204030204" pitchFamily="34" charset="0"/>
        </a:defRPr>
      </a:lvl8pPr>
      <a:lvl9pPr marL="2438339" algn="ctr" rtl="0" fontAlgn="base">
        <a:spcBef>
          <a:spcPct val="0"/>
        </a:spcBef>
        <a:spcAft>
          <a:spcPct val="0"/>
        </a:spcAft>
        <a:defRPr sz="5867">
          <a:solidFill>
            <a:schemeClr val="tx1"/>
          </a:solidFill>
          <a:latin typeface="Calibri" panose="020F0502020204030204" pitchFamily="34" charset="0"/>
        </a:defRPr>
      </a:lvl9pPr>
    </p:titleStyle>
    <p:bodyStyle>
      <a:lvl1pPr marL="455613" indent="-455613"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s://creativecommons.org/licenses/by-sa/4.0/legalcode.de" TargetMode="Externa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creativecommons.org/licenses/by-sa/4.0/legalcode.de" TargetMode="Externa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padlet.com/bettina_waffner/SchnOERzeljagd" TargetMode="External"/><Relationship Id="rId5" Type="http://schemas.openxmlformats.org/officeDocument/2006/relationships/image" Target="../media/image24.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hyperlink" Target="https://creativecommons.org/licenses/by-sa/4.0/legalcode.de"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creativecommons.org/licenses/by-sa/4.0/legalcode.de" TargetMode="External"/><Relationship Id="rId5" Type="http://schemas.openxmlformats.org/officeDocument/2006/relationships/image" Target="../media/image12.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sa/4.0/legalcode.de" TargetMode="External"/><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12.png"/><Relationship Id="rId4" Type="http://schemas.openxmlformats.org/officeDocument/2006/relationships/image" Target="../media/image26.jpe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hyperlink" Target="https://creativecommons.org/licenses/by-sa/4.0/legalcode.de"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creativecommons.org/licenses/by-sa/4.0/legalcode.de" TargetMode="External"/><Relationship Id="rId5" Type="http://schemas.openxmlformats.org/officeDocument/2006/relationships/image" Target="../media/image12.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hyperlink" Target="https://creativecommons.org/licenses/by-sa/4.0/legalcode.de"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8" Type="http://schemas.openxmlformats.org/officeDocument/2006/relationships/hyperlink" Target="https://creativecommons.org/licenses/by-sa/4.0/legalcode.de" TargetMode="External"/><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26.jpe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creativecommons.org/licenses/by-sa/4.0/legalcode.de" TargetMode="External"/><Relationship Id="rId5" Type="http://schemas.openxmlformats.org/officeDocument/2006/relationships/image" Target="../media/image12.pn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8" Type="http://schemas.openxmlformats.org/officeDocument/2006/relationships/hyperlink" Target="http://www.hobby-garten-blog.de/rezept/11445-die-letzten-kartoffeln-verwerten-pommes-frites-selbst-gemacht.php" TargetMode="External"/><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12.png"/><Relationship Id="rId10" Type="http://schemas.openxmlformats.org/officeDocument/2006/relationships/image" Target="../media/image25.png"/><Relationship Id="rId4" Type="http://schemas.openxmlformats.org/officeDocument/2006/relationships/image" Target="../media/image26.jpeg"/><Relationship Id="rId9" Type="http://schemas.openxmlformats.org/officeDocument/2006/relationships/hyperlink" Target="https://creativecommons.org/licenses/by-sa/4.0/legalcode.d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hyperlink" Target="https://creativecommons.org/licenses/by-sa/4.0/legalcode.de"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s://creativecommons.org/licenses/by-sa/4.0/legalcode.de" TargetMode="External"/><Relationship Id="rId5" Type="http://schemas.openxmlformats.org/officeDocument/2006/relationships/image" Target="../media/image12.pn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8" Type="http://schemas.openxmlformats.org/officeDocument/2006/relationships/hyperlink" Target="https://creativecommons.org/licenses/by-sa/4.0/legalcode.de" TargetMode="External"/><Relationship Id="rId3" Type="http://schemas.openxmlformats.org/officeDocument/2006/relationships/image" Target="../media/image11.pn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12.png"/><Relationship Id="rId4" Type="http://schemas.openxmlformats.org/officeDocument/2006/relationships/image" Target="../media/image26.jpeg"/><Relationship Id="rId9"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1.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12.png"/><Relationship Id="rId10" Type="http://schemas.openxmlformats.org/officeDocument/2006/relationships/image" Target="../media/image25.png"/><Relationship Id="rId4" Type="http://schemas.openxmlformats.org/officeDocument/2006/relationships/image" Target="../media/image26.jpeg"/><Relationship Id="rId9" Type="http://schemas.openxmlformats.org/officeDocument/2006/relationships/hyperlink" Target="https://creativecommons.org/licenses/by-sa/4.0/legalcode.d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s://creativecommons.org/licenses/by-sa/4.0/legalcode.de" TargetMode="External"/><Relationship Id="rId5" Type="http://schemas.openxmlformats.org/officeDocument/2006/relationships/image" Target="../media/image12.pn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hyperlink" Target="https://creativecommons.org/licenses/by-sa/4.0/legalcode.de"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wiki.zum.de/wiki/Mathematische_Rundg%c3%a4nge/Petrikirchplatz" TargetMode="External"/><Relationship Id="rId5" Type="http://schemas.openxmlformats.org/officeDocument/2006/relationships/image" Target="../media/image12.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creativecommons.org/licenses/by-sa/4.0/legalcode.de" TargetMode="External"/><Relationship Id="rId5" Type="http://schemas.openxmlformats.org/officeDocument/2006/relationships/image" Target="../media/image12.pn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hyperlink" Target="https://creativecommons.org/licenses/by-sa/4.0/legalcode.de"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12.pn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hyperlink" Target="https://creativecommons.org/licenses/by-sa/4.0/legalcode.de"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12.pn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creativecommons.org/licenses/by-sa/4.0/legalcode.de" TargetMode="External"/><Relationship Id="rId5" Type="http://schemas.openxmlformats.org/officeDocument/2006/relationships/image" Target="../media/image12.png"/><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hyperlink" Target="https://creativecommons.org/licenses/by-sa/4.0/legalcode.de"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12.png"/><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hyperlink" Target="https://creativecommons.org/licenses/by-sa/4.0/legalcode.de"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12.png"/><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1.png"/><Relationship Id="rId7" Type="http://schemas.openxmlformats.org/officeDocument/2006/relationships/hyperlink" Target="http://www.boell.de/downloads/2013-01-Fleischatlas.pdf"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12.png"/><Relationship Id="rId10" Type="http://schemas.openxmlformats.org/officeDocument/2006/relationships/image" Target="../media/image25.png"/><Relationship Id="rId4" Type="http://schemas.openxmlformats.org/officeDocument/2006/relationships/image" Target="../media/image26.jpeg"/><Relationship Id="rId9" Type="http://schemas.openxmlformats.org/officeDocument/2006/relationships/hyperlink" Target="https://creativecommons.org/licenses/by-sa/4.0/legalcode.de"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hyperlink" Target="https://creativecommons.org/licenses/by-sa/4.0/legalcode.de"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12.png"/><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hyperlink" Target="https://creativecommons.org/licenses/by-sa/4.0/legalcode.de"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12.png"/><Relationship Id="rId4" Type="http://schemas.openxmlformats.org/officeDocument/2006/relationships/image" Target="../media/image26.jpeg"/></Relationships>
</file>

<file path=ppt/slides/_rels/slide3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hyperlink" Target="https://creativecommons.org/licenses/by-sa/4.0/legalcode.de"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12.pn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png"/><Relationship Id="rId7"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12.png"/><Relationship Id="rId10" Type="http://schemas.openxmlformats.org/officeDocument/2006/relationships/image" Target="../media/image25.png"/><Relationship Id="rId4" Type="http://schemas.openxmlformats.org/officeDocument/2006/relationships/image" Target="../media/image26.jpeg"/><Relationship Id="rId9" Type="http://schemas.openxmlformats.org/officeDocument/2006/relationships/hyperlink" Target="https://creativecommons.org/licenses/by-sa/4.0/legalcode.de"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hyperlink" Target="https://creativecommons.org/licenses/by-sa/4.0/legalcode.de"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1.png"/><Relationship Id="rId7"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s://www.openstreetmap.de/" TargetMode="External"/><Relationship Id="rId11" Type="http://schemas.openxmlformats.org/officeDocument/2006/relationships/image" Target="../media/image25.png"/><Relationship Id="rId5" Type="http://schemas.openxmlformats.org/officeDocument/2006/relationships/image" Target="../media/image12.png"/><Relationship Id="rId10" Type="http://schemas.openxmlformats.org/officeDocument/2006/relationships/hyperlink" Target="https://creativecommons.org/licenses/by-sa/4.0/legalcode.de" TargetMode="External"/><Relationship Id="rId4" Type="http://schemas.openxmlformats.org/officeDocument/2006/relationships/image" Target="../media/image26.jpeg"/><Relationship Id="rId9"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hyperlink" Target="http://www.oerup.eu/home/" TargetMode="Externa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hyperlink" Target="http://www.oerup.eu/home/" TargetMode="Externa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hyperlink" Target="http://www.oerup.eu/home/" TargetMode="Externa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hyperlink" Target="http://www.oerup.eu/home/" TargetMode="External"/><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hyperlink" Target="http://www.oerup.eu/home/" TargetMode="Externa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hyperlink" Target="http://www.oerup.eu/home/" TargetMode="External"/><Relationship Id="rId5" Type="http://schemas.openxmlformats.org/officeDocument/2006/relationships/image" Target="../media/image58.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hyperlink" Target="http://www.oerup.eu/home/"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creativecommons.org/licenses/by/4.0/legalcode.de"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oer-fachexperten.de/" TargetMode="External"/><Relationship Id="rId5" Type="http://schemas.openxmlformats.org/officeDocument/2006/relationships/image" Target="../media/image19.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3.jpeg"/><Relationship Id="rId4" Type="http://schemas.openxmlformats.org/officeDocument/2006/relationships/image" Target="../media/image22.jpeg"/></Relationships>
</file>

<file path=ppt/slides/_rels/slide54.xml.rels><?xml version="1.0" encoding="UTF-8" standalone="yes"?>
<Relationships xmlns="http://schemas.openxmlformats.org/package/2006/relationships"><Relationship Id="rId8" Type="http://schemas.openxmlformats.org/officeDocument/2006/relationships/hyperlink" Target="https://www.e-teaching.org/community/communityevents/ringvorlesung/oer_suchen_finden_schnoerzeljagd" TargetMode="External"/><Relationship Id="rId3" Type="http://schemas.openxmlformats.org/officeDocument/2006/relationships/image" Target="../media/image11.png"/><Relationship Id="rId7" Type="http://schemas.openxmlformats.org/officeDocument/2006/relationships/hyperlink" Target="http://www.oerup.eu/module-3/"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hyperlink" Target="https://oerworldmap.org/" TargetMode="External"/><Relationship Id="rId11" Type="http://schemas.openxmlformats.org/officeDocument/2006/relationships/hyperlink" Target="http://www.mindingtheplanet.net/" TargetMode="External"/><Relationship Id="rId5" Type="http://schemas.openxmlformats.org/officeDocument/2006/relationships/hyperlink" Target="https://wb-web.de/material/medien/Wo-und-wie-finde-ich-Open-Educational-Resources.html" TargetMode="External"/><Relationship Id="rId10" Type="http://schemas.openxmlformats.org/officeDocument/2006/relationships/hyperlink" Target="https://www.slideshare.net/cspannagel/freie-bildungsmedien-oer-fr-den-eigenen-unterricht-entdecken-erstellen-und-teilen" TargetMode="External"/><Relationship Id="rId4" Type="http://schemas.openxmlformats.org/officeDocument/2006/relationships/image" Target="../media/image12.png"/><Relationship Id="rId9" Type="http://schemas.openxmlformats.org/officeDocument/2006/relationships/hyperlink" Target="https://www.oer-fachexperten.de/"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hyperlink" Target="https://creativecommons.org/licenses/by-sa/4.0/legalcode.de" TargetMode="External"/><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1.pn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hyperlink" Target="https://creativecommons.org/licenses/by-sa/4.0/legalcode.d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creativecommons.org/licenses/by/4.0/legalcode.d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oer-fachexperten.de/" TargetMode="External"/><Relationship Id="rId5" Type="http://schemas.openxmlformats.org/officeDocument/2006/relationships/image" Target="../media/image2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11"/>
          <p:cNvSpPr>
            <a:spLocks noGrp="1"/>
          </p:cNvSpPr>
          <p:nvPr>
            <p:ph type="body" sz="quarter" idx="11"/>
          </p:nvPr>
        </p:nvSpPr>
        <p:spPr>
          <a:xfrm>
            <a:off x="171450" y="2519363"/>
            <a:ext cx="8826500" cy="1479550"/>
          </a:xfrm>
          <a:extLst>
            <a:ext uri="{91240B29-F687-4F45-9708-019B960494DF}">
              <a14:hiddenLine xmlns:a14="http://schemas.microsoft.com/office/drawing/2010/main" w="9525">
                <a:solidFill>
                  <a:schemeClr val="tx2"/>
                </a:solidFill>
                <a:miter lim="800000"/>
                <a:headEnd/>
                <a:tailEnd/>
              </a14:hiddenLine>
            </a:ext>
          </a:extLst>
        </p:spPr>
        <p:txBody>
          <a:bodyPr/>
          <a:lstStyle/>
          <a:p>
            <a:pPr marL="0" indent="0" algn="ctr" eaLnBrk="1" hangingPunct="1">
              <a:buFont typeface="Arial" panose="020B0604020202020204" pitchFamily="34" charset="0"/>
              <a:buNone/>
            </a:pPr>
            <a:r>
              <a:rPr lang="de-DE" altLang="de-DE" smtClean="0">
                <a:latin typeface="Arial" panose="020B0604020202020204" pitchFamily="34" charset="0"/>
                <a:cs typeface="Arial" panose="020B0604020202020204" pitchFamily="34" charset="0"/>
              </a:rPr>
              <a:t>Open Educational Resources (OER)</a:t>
            </a:r>
          </a:p>
          <a:p>
            <a:pPr marL="0" indent="0" algn="ctr" eaLnBrk="1" hangingPunct="1">
              <a:buFont typeface="Arial" panose="020B0604020202020204" pitchFamily="34" charset="0"/>
              <a:buNone/>
            </a:pPr>
            <a:r>
              <a:rPr lang="de-DE" altLang="de-DE" sz="2000" smtClean="0">
                <a:latin typeface="Arial" panose="020B0604020202020204" pitchFamily="34" charset="0"/>
                <a:cs typeface="Arial" panose="020B0604020202020204" pitchFamily="34" charset="0"/>
              </a:rPr>
              <a:t>Offene Lehr- und Lernmaterialien suchen und austauschen</a:t>
            </a:r>
          </a:p>
        </p:txBody>
      </p:sp>
      <p:pic>
        <p:nvPicPr>
          <p:cNvPr id="18435" name="image25.png" descr="http://mediendidaktik.uni-due.de/sites/default/files/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88938"/>
            <a:ext cx="9144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8436" name="claim_learninglab_transparen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506413"/>
            <a:ext cx="2514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8437" name="Textplatzhalter 11"/>
          <p:cNvSpPr txBox="1">
            <a:spLocks/>
          </p:cNvSpPr>
          <p:nvPr/>
        </p:nvSpPr>
        <p:spPr bwMode="auto">
          <a:xfrm>
            <a:off x="171450" y="3798888"/>
            <a:ext cx="88265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txBody>
          <a:bodyPr lIns="180000" tIns="180000" rIns="180000" bIns="180000"/>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9652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eaLnBrk="1" hangingPunct="1">
              <a:buFont typeface="Arial" panose="020B0604020202020204" pitchFamily="34" charset="0"/>
              <a:buNone/>
            </a:pPr>
            <a:r>
              <a:rPr lang="de-DE" altLang="de-DE" sz="2000">
                <a:solidFill>
                  <a:srgbClr val="FFFFFF"/>
                </a:solidFill>
              </a:rPr>
              <a:t>Qualifizierungsworkshop Modul 2</a:t>
            </a:r>
          </a:p>
        </p:txBody>
      </p:sp>
      <p:sp>
        <p:nvSpPr>
          <p:cNvPr id="18438" name="Textfeld 12"/>
          <p:cNvSpPr txBox="1">
            <a:spLocks noChangeArrowheads="1"/>
          </p:cNvSpPr>
          <p:nvPr/>
        </p:nvSpPr>
        <p:spPr bwMode="auto">
          <a:xfrm>
            <a:off x="215900" y="5467350"/>
            <a:ext cx="87360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1800" b="0">
                <a:solidFill>
                  <a:schemeClr val="bg1"/>
                </a:solidFill>
              </a:rPr>
              <a:t>Dr. Bettina Waffner</a:t>
            </a:r>
          </a:p>
          <a:p>
            <a:pPr algn="ctr">
              <a:spcBef>
                <a:spcPct val="0"/>
              </a:spcBef>
              <a:spcAft>
                <a:spcPct val="0"/>
              </a:spcAft>
              <a:buFontTx/>
              <a:buNone/>
            </a:pPr>
            <a:r>
              <a:rPr lang="de-DE" altLang="de-DE" sz="1800" b="0">
                <a:solidFill>
                  <a:schemeClr val="bg1"/>
                </a:solidFill>
              </a:rPr>
              <a:t>David Eckhoff</a:t>
            </a:r>
          </a:p>
          <a:p>
            <a:pPr algn="ctr">
              <a:spcBef>
                <a:spcPct val="0"/>
              </a:spcBef>
              <a:spcAft>
                <a:spcPct val="0"/>
              </a:spcAft>
              <a:buFontTx/>
              <a:buNone/>
            </a:pPr>
            <a:r>
              <a:rPr lang="de-DE" altLang="de-DE" sz="1800" b="0">
                <a:solidFill>
                  <a:schemeClr val="bg1"/>
                </a:solidFill>
              </a:rPr>
              <a:t>Learning Lab, Universität Duisburg-Essen </a:t>
            </a:r>
          </a:p>
        </p:txBody>
      </p:sp>
      <p:pic>
        <p:nvPicPr>
          <p:cNvPr id="18439"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04038" y="5356225"/>
            <a:ext cx="1954212"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p:nvPicPr>
        <p:blipFill>
          <a:blip r:embed="rId6"/>
          <a:stretch>
            <a:fillRect/>
          </a:stretch>
        </p:blipFill>
        <p:spPr>
          <a:xfrm>
            <a:off x="509588" y="5078413"/>
            <a:ext cx="1397000" cy="1238250"/>
          </a:xfrm>
          <a:prstGeom prst="rect">
            <a:avLst/>
          </a:prstGeom>
          <a:ln>
            <a:noFill/>
          </a:ln>
          <a:effectLst>
            <a:outerShdw blurRad="292100" dist="139700" dir="2700000" algn="tl" rotWithShape="0">
              <a:srgbClr val="333333">
                <a:alpha val="65000"/>
              </a:srgbClr>
            </a:outerShdw>
          </a:effectLst>
        </p:spPr>
      </p:pic>
      <p:pic>
        <p:nvPicPr>
          <p:cNvPr id="18441" name="Bild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1450" y="644366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377"/>
          <p:cNvSpPr/>
          <p:nvPr/>
        </p:nvSpPr>
        <p:spPr>
          <a:xfrm>
            <a:off x="817563" y="6430963"/>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chemeClr val="bg1"/>
                </a:solidFill>
                <a:latin typeface="+mn-lt"/>
                <a:ea typeface="+mn-ea"/>
                <a:cs typeface="Arial" panose="020B0604020202020204" pitchFamily="34" charset="0"/>
                <a:sym typeface="Calibri"/>
              </a:rPr>
              <a:t>cc by </a:t>
            </a:r>
            <a:r>
              <a:rPr lang="de-DE" sz="800" dirty="0" err="1">
                <a:solidFill>
                  <a:schemeClr val="bg1"/>
                </a:solidFill>
                <a:latin typeface="+mn-lt"/>
                <a:ea typeface="+mn-ea"/>
                <a:cs typeface="Arial" panose="020B0604020202020204" pitchFamily="34" charset="0"/>
                <a:sym typeface="Calibri"/>
              </a:rPr>
              <a:t>sa</a:t>
            </a:r>
            <a:r>
              <a:rPr lang="de-DE" sz="800" dirty="0">
                <a:solidFill>
                  <a:schemeClr val="bg1"/>
                </a:solidFill>
                <a:latin typeface="+mn-lt"/>
                <a:ea typeface="+mn-ea"/>
                <a:cs typeface="Arial" panose="020B0604020202020204" pitchFamily="34" charset="0"/>
                <a:sym typeface="Calibri"/>
              </a:rPr>
              <a:t> </a:t>
            </a:r>
            <a:r>
              <a:rPr sz="800" dirty="0">
                <a:solidFill>
                  <a:schemeClr val="bg1"/>
                </a:solidFill>
                <a:latin typeface="+mn-lt"/>
                <a:ea typeface="+mn-ea"/>
                <a:cs typeface="Arial" panose="020B0604020202020204" pitchFamily="34" charset="0"/>
                <a:sym typeface="Calibri"/>
              </a:rPr>
              <a:t>4.0 </a:t>
            </a:r>
            <a:r>
              <a:rPr lang="de-DE" sz="800" dirty="0">
                <a:solidFill>
                  <a:schemeClr val="bg1"/>
                </a:solidFill>
                <a:latin typeface="+mn-lt"/>
                <a:ea typeface="+mn-ea"/>
                <a:cs typeface="Arial" panose="020B0604020202020204" pitchFamily="34" charset="0"/>
                <a:sym typeface="Calibri"/>
              </a:rPr>
              <a:t>DE Bettina Waffner für </a:t>
            </a:r>
            <a:r>
              <a:rPr sz="800" dirty="0" err="1">
                <a:solidFill>
                  <a:schemeClr val="bg1"/>
                </a:solidFill>
                <a:latin typeface="+mn-lt"/>
                <a:ea typeface="+mn-ea"/>
                <a:cs typeface="Arial" panose="020B0604020202020204" pitchFamily="34" charset="0"/>
                <a:sym typeface="Calibri"/>
              </a:rPr>
              <a:t>MainstreamingOER</a:t>
            </a:r>
            <a:r>
              <a:rPr sz="800" dirty="0">
                <a:solidFill>
                  <a:schemeClr val="bg1"/>
                </a:solidFill>
                <a:latin typeface="+mn-lt"/>
                <a:ea typeface="+mn-ea"/>
                <a:cs typeface="Arial" panose="020B0604020202020204" pitchFamily="34" charset="0"/>
                <a:sym typeface="Calibri"/>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sp>
        <p:nvSpPr>
          <p:cNvPr id="13315" name="Textfeld 11"/>
          <p:cNvSpPr txBox="1">
            <a:spLocks noChangeArrowheads="1"/>
          </p:cNvSpPr>
          <p:nvPr/>
        </p:nvSpPr>
        <p:spPr bwMode="auto">
          <a:xfrm>
            <a:off x="1995488" y="138430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buChar char="•"/>
              <a:defRPr sz="2800" b="1">
                <a:solidFill>
                  <a:srgbClr val="004C93"/>
                </a:solidFill>
                <a:latin typeface="Arial" charset="0"/>
                <a:ea typeface="ヒラギノ角ゴ Pro W3" charset="-128"/>
                <a:cs typeface="Arial" charset="0"/>
              </a:defRPr>
            </a:lvl1pPr>
            <a:lvl2pPr marL="742950" indent="-285750">
              <a:spcBef>
                <a:spcPct val="20000"/>
              </a:spcBef>
              <a:buFont typeface="Arial" charset="0"/>
              <a:buChar char="–"/>
              <a:defRPr sz="1600">
                <a:solidFill>
                  <a:srgbClr val="000000"/>
                </a:solidFill>
                <a:latin typeface="Arial" charset="0"/>
                <a:ea typeface="ヒラギノ角ゴ Pro W3" charset="-128"/>
                <a:cs typeface="Arial"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charset="0"/>
                <a:ea typeface="ヒラギノ角ゴ Pro W3" charset="-128"/>
                <a:cs typeface="Arial" charset="0"/>
              </a:defRPr>
            </a:lvl3pPr>
            <a:lvl4pPr marL="1600200" indent="-228600">
              <a:spcBef>
                <a:spcPct val="20000"/>
              </a:spcBef>
              <a:buFont typeface="Arial" charset="0"/>
              <a:buChar char="–"/>
              <a:defRPr sz="2000">
                <a:solidFill>
                  <a:schemeClr val="tx1"/>
                </a:solidFill>
                <a:latin typeface="Calibri" pitchFamily="34" charset="0"/>
                <a:ea typeface="ヒラギノ角ゴ Pro W3" charset="-128"/>
              </a:defRPr>
            </a:lvl4pPr>
            <a:lvl5pPr marL="2057400" indent="-228600">
              <a:spcBef>
                <a:spcPct val="20000"/>
              </a:spcBef>
              <a:buFont typeface="Arial" charset="0"/>
              <a:buChar char="»"/>
              <a:defRPr sz="2000">
                <a:solidFill>
                  <a:schemeClr val="tx1"/>
                </a:solidFill>
                <a:latin typeface="Calibri" pitchFamily="34" charset="0"/>
                <a:ea typeface="ヒラギノ角ゴ Pro W3"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charset="-128"/>
              </a:defRPr>
            </a:lvl9pPr>
          </a:lstStyle>
          <a:p>
            <a:pPr algn="ctr">
              <a:spcBef>
                <a:spcPct val="0"/>
              </a:spcBef>
              <a:spcAft>
                <a:spcPct val="0"/>
              </a:spcAft>
              <a:buFontTx/>
              <a:buNone/>
              <a:defRPr/>
            </a:pPr>
            <a:r>
              <a:rPr lang="de-DE" altLang="de-DE" sz="4000" b="0" dirty="0" err="1" smtClean="0">
                <a:solidFill>
                  <a:srgbClr val="A3C13C"/>
                </a:solidFill>
              </a:rPr>
              <a:t>Schn</a:t>
            </a:r>
            <a:r>
              <a:rPr lang="de-DE" altLang="de-DE" sz="4000" b="0" dirty="0" err="1" smtClean="0">
                <a:solidFill>
                  <a:schemeClr val="accent1">
                    <a:lumMod val="50000"/>
                  </a:schemeClr>
                </a:solidFill>
              </a:rPr>
              <a:t>OER</a:t>
            </a:r>
            <a:r>
              <a:rPr lang="de-DE" altLang="de-DE" sz="4000" b="0" dirty="0" err="1" smtClean="0">
                <a:solidFill>
                  <a:srgbClr val="A3C13C"/>
                </a:solidFill>
              </a:rPr>
              <a:t>zeljagd</a:t>
            </a:r>
            <a:endParaRPr lang="de-DE" altLang="de-DE" sz="4000" b="0" dirty="0" smtClean="0">
              <a:solidFill>
                <a:srgbClr val="A3C13C"/>
              </a:solidFill>
            </a:endParaRPr>
          </a:p>
          <a:p>
            <a:pPr algn="ctr">
              <a:spcBef>
                <a:spcPct val="0"/>
              </a:spcBef>
              <a:spcAft>
                <a:spcPct val="0"/>
              </a:spcAft>
              <a:buFontTx/>
              <a:buNone/>
              <a:defRPr/>
            </a:pPr>
            <a:r>
              <a:rPr lang="de-DE" altLang="de-DE" b="0" dirty="0" smtClean="0">
                <a:solidFill>
                  <a:srgbClr val="A3C13C"/>
                </a:solidFill>
              </a:rPr>
              <a:t> </a:t>
            </a:r>
          </a:p>
          <a:p>
            <a:pPr>
              <a:spcBef>
                <a:spcPct val="0"/>
              </a:spcBef>
              <a:spcAft>
                <a:spcPct val="0"/>
              </a:spcAft>
              <a:buFontTx/>
              <a:buNone/>
              <a:defRPr/>
            </a:pPr>
            <a:endParaRPr lang="de-DE" altLang="de-DE" b="0" dirty="0" smtClean="0">
              <a:solidFill>
                <a:schemeClr val="tx1"/>
              </a:solidFill>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pic>
        <p:nvPicPr>
          <p:cNvPr id="36869" name="past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913" y="6365875"/>
            <a:ext cx="4889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 name="Shape 377"/>
          <p:cNvSpPr/>
          <p:nvPr/>
        </p:nvSpPr>
        <p:spPr>
          <a:xfrm>
            <a:off x="704850" y="6396038"/>
            <a:ext cx="2401888"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sz="800" dirty="0" err="1">
                <a:solidFill>
                  <a:srgbClr val="000000"/>
                </a:solidFill>
                <a:latin typeface="+mn-lt"/>
                <a:ea typeface="+mn-ea"/>
                <a:cs typeface="Arial" panose="020B0604020202020204" pitchFamily="34" charset="0"/>
                <a:sym typeface="Calibri"/>
              </a:rPr>
              <a:t>sa</a:t>
            </a:r>
            <a:r>
              <a:rPr sz="800" dirty="0">
                <a:solidFill>
                  <a:srgbClr val="000000"/>
                </a:solidFill>
                <a:latin typeface="+mn-lt"/>
                <a:ea typeface="+mn-ea"/>
                <a:cs typeface="Arial" panose="020B0604020202020204" pitchFamily="34" charset="0"/>
                <a:sym typeface="Calibri"/>
              </a:rPr>
              <a:t> 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sp>
        <p:nvSpPr>
          <p:cNvPr id="36871" name="Rechteck 4"/>
          <p:cNvSpPr>
            <a:spLocks noChangeArrowheads="1"/>
          </p:cNvSpPr>
          <p:nvPr/>
        </p:nvSpPr>
        <p:spPr bwMode="auto">
          <a:xfrm>
            <a:off x="433388" y="2998788"/>
            <a:ext cx="1206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1600">
                <a:solidFill>
                  <a:schemeClr val="tx1"/>
                </a:solidFill>
              </a:rPr>
              <a:t>Die Story</a:t>
            </a:r>
          </a:p>
        </p:txBody>
      </p:sp>
      <p:sp>
        <p:nvSpPr>
          <p:cNvPr id="36872" name="Rechteck 5"/>
          <p:cNvSpPr>
            <a:spLocks noChangeArrowheads="1"/>
          </p:cNvSpPr>
          <p:nvPr/>
        </p:nvSpPr>
        <p:spPr bwMode="auto">
          <a:xfrm>
            <a:off x="433388" y="3402013"/>
            <a:ext cx="85121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1600" b="0">
                <a:solidFill>
                  <a:schemeClr val="tx1"/>
                </a:solidFill>
              </a:rPr>
              <a:t>Sie wollen die nächste Lerneinheit Ihres Unterrichts für Köche vorbereiten. Dabei dreht sich alles rund um das Schnitzel.</a:t>
            </a:r>
          </a:p>
          <a:p>
            <a:pPr algn="just">
              <a:spcBef>
                <a:spcPct val="0"/>
              </a:spcBef>
              <a:spcAft>
                <a:spcPct val="0"/>
              </a:spcAft>
              <a:buFont typeface="Arial" panose="020B0604020202020204" pitchFamily="34" charset="0"/>
              <a:buNone/>
            </a:pPr>
            <a:endParaRPr lang="de-DE" altLang="de-DE" sz="1600" b="0">
              <a:solidFill>
                <a:schemeClr val="tx1"/>
              </a:solidFill>
            </a:endParaRPr>
          </a:p>
          <a:p>
            <a:pPr algn="just">
              <a:spcBef>
                <a:spcPct val="0"/>
              </a:spcBef>
              <a:spcAft>
                <a:spcPct val="0"/>
              </a:spcAft>
              <a:buFont typeface="Arial" panose="020B0604020202020204" pitchFamily="34" charset="0"/>
              <a:buNone/>
            </a:pPr>
            <a:r>
              <a:rPr lang="de-DE" altLang="de-DE" sz="1600" b="0">
                <a:solidFill>
                  <a:schemeClr val="tx1"/>
                </a:solidFill>
              </a:rPr>
              <a:t>Sie suchen nun unterschiedliche offene Bildungsressourcen für die Gestaltung Ihres Unterrichts.</a:t>
            </a:r>
          </a:p>
          <a:p>
            <a:pPr algn="just">
              <a:spcBef>
                <a:spcPct val="0"/>
              </a:spcBef>
              <a:spcAft>
                <a:spcPct val="0"/>
              </a:spcAft>
              <a:buFont typeface="Arial" panose="020B0604020202020204" pitchFamily="34" charset="0"/>
              <a:buNone/>
            </a:pPr>
            <a:r>
              <a:rPr lang="de-DE" altLang="de-DE" sz="1600" b="0">
                <a:solidFill>
                  <a:schemeClr val="tx1"/>
                </a:solidFill>
              </a:rPr>
              <a:t>(an alle Köche: Ihr macht das bestimmt besser!)</a:t>
            </a:r>
          </a:p>
        </p:txBody>
      </p:sp>
      <p:sp>
        <p:nvSpPr>
          <p:cNvPr id="2" name="Rechteck 1"/>
          <p:cNvSpPr/>
          <p:nvPr/>
        </p:nvSpPr>
        <p:spPr>
          <a:xfrm>
            <a:off x="433388" y="5627688"/>
            <a:ext cx="8464550" cy="400050"/>
          </a:xfrm>
          <a:prstGeom prst="rect">
            <a:avLst/>
          </a:prstGeom>
        </p:spPr>
        <p:txBody>
          <a:bodyPr>
            <a:spAutoFit/>
          </a:bodyPr>
          <a:lstStyle/>
          <a:p>
            <a:pPr defTabSz="914400">
              <a:buFont typeface="Arial" panose="020B0604020202020204" pitchFamily="34" charset="0"/>
              <a:buNone/>
              <a:defRPr sz="1000">
                <a:solidFill>
                  <a:srgbClr val="000000"/>
                </a:solidFill>
                <a:latin typeface="+mn-lt"/>
                <a:ea typeface="+mn-ea"/>
                <a:cs typeface="+mn-cs"/>
                <a:sym typeface="Lucida Grande"/>
              </a:defRPr>
            </a:pPr>
            <a:r>
              <a:rPr lang="de-DE" altLang="de-DE" sz="1000" dirty="0">
                <a:solidFill>
                  <a:srgbClr val="000000"/>
                </a:solidFill>
                <a:latin typeface="+mn-lt"/>
                <a:ea typeface="+mn-ea"/>
                <a:sym typeface="Lucida Grande"/>
              </a:rPr>
              <a:t>Die </a:t>
            </a:r>
            <a:r>
              <a:rPr lang="de-DE" altLang="de-DE" sz="1000" dirty="0" err="1">
                <a:solidFill>
                  <a:srgbClr val="000000"/>
                </a:solidFill>
                <a:latin typeface="+mn-lt"/>
                <a:ea typeface="+mn-ea"/>
                <a:sym typeface="Lucida Grande"/>
              </a:rPr>
              <a:t>Schnoerzeljagd</a:t>
            </a:r>
            <a:r>
              <a:rPr lang="de-DE" altLang="de-DE" sz="1000" dirty="0">
                <a:solidFill>
                  <a:srgbClr val="000000"/>
                </a:solidFill>
                <a:latin typeface="+mn-lt"/>
                <a:ea typeface="+mn-ea"/>
                <a:sym typeface="Lucida Grande"/>
              </a:rPr>
              <a:t> basiert auf einer Idee von Sandra Schön. cc </a:t>
            </a:r>
            <a:r>
              <a:rPr lang="de-DE" altLang="de-DE" sz="1000" dirty="0" err="1">
                <a:solidFill>
                  <a:srgbClr val="000000"/>
                </a:solidFill>
                <a:latin typeface="+mn-lt"/>
                <a:ea typeface="+mn-ea"/>
                <a:sym typeface="Lucida Grande"/>
              </a:rPr>
              <a:t>by</a:t>
            </a:r>
            <a:r>
              <a:rPr lang="de-DE" altLang="de-DE" sz="1000" dirty="0">
                <a:solidFill>
                  <a:srgbClr val="000000"/>
                </a:solidFill>
                <a:latin typeface="+mn-lt"/>
                <a:ea typeface="+mn-ea"/>
                <a:sym typeface="Lucida Grande"/>
              </a:rPr>
              <a:t> </a:t>
            </a:r>
            <a:r>
              <a:rPr lang="de-DE" altLang="de-DE" sz="1000" dirty="0" err="1">
                <a:solidFill>
                  <a:srgbClr val="000000"/>
                </a:solidFill>
                <a:latin typeface="+mn-lt"/>
                <a:ea typeface="+mn-ea"/>
                <a:sym typeface="Lucida Grande"/>
              </a:rPr>
              <a:t>sa</a:t>
            </a:r>
            <a:r>
              <a:rPr lang="de-DE" altLang="de-DE" sz="1000" dirty="0">
                <a:solidFill>
                  <a:srgbClr val="000000"/>
                </a:solidFill>
                <a:latin typeface="+mn-lt"/>
                <a:ea typeface="+mn-ea"/>
                <a:sym typeface="Lucida Grande"/>
              </a:rPr>
              <a:t> </a:t>
            </a:r>
            <a:r>
              <a:rPr lang="de-DE" altLang="de-DE" sz="1000" dirty="0" err="1">
                <a:solidFill>
                  <a:srgbClr val="000000"/>
                </a:solidFill>
                <a:latin typeface="+mn-lt"/>
                <a:ea typeface="+mn-ea"/>
                <a:sym typeface="Lucida Grande"/>
              </a:rPr>
              <a:t>by</a:t>
            </a:r>
            <a:r>
              <a:rPr lang="de-DE" altLang="de-DE" sz="1000" dirty="0">
                <a:solidFill>
                  <a:srgbClr val="000000"/>
                </a:solidFill>
                <a:latin typeface="+mn-lt"/>
                <a:ea typeface="+mn-ea"/>
                <a:sym typeface="Lucida Grande"/>
              </a:rPr>
              <a:t> Sandra Schön </a:t>
            </a:r>
            <a:r>
              <a:rPr lang="de-DE" altLang="de-DE" sz="1000" dirty="0" err="1">
                <a:solidFill>
                  <a:srgbClr val="000000"/>
                </a:solidFill>
                <a:latin typeface="+mn-lt"/>
                <a:ea typeface="+mn-ea"/>
                <a:sym typeface="Lucida Grande"/>
              </a:rPr>
              <a:t>SchnOERrzeljagd</a:t>
            </a:r>
            <a:r>
              <a:rPr lang="de-DE" altLang="de-DE" sz="1000" dirty="0">
                <a:solidFill>
                  <a:srgbClr val="000000"/>
                </a:solidFill>
                <a:latin typeface="+mn-lt"/>
                <a:ea typeface="+mn-ea"/>
                <a:sym typeface="Lucida Grande"/>
              </a:rPr>
              <a:t>  </a:t>
            </a:r>
            <a:r>
              <a:rPr lang="de-DE" altLang="de-DE" sz="1000" dirty="0">
                <a:solidFill>
                  <a:srgbClr val="000000"/>
                </a:solidFill>
                <a:latin typeface="+mn-lt"/>
                <a:ea typeface="+mn-ea"/>
                <a:sym typeface="Lucida Grande"/>
                <a:hlinkClick r:id="rId5"/>
              </a:rPr>
              <a:t>https://creativecommons.org/licenses/by-sa/4.0/legalcode.de</a:t>
            </a:r>
            <a:r>
              <a:rPr lang="de-DE" altLang="de-DE" sz="1000" dirty="0">
                <a:solidFill>
                  <a:srgbClr val="000000"/>
                </a:solidFill>
                <a:latin typeface="+mn-lt"/>
                <a:ea typeface="+mn-ea"/>
                <a:sym typeface="Lucida Grande"/>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sp>
        <p:nvSpPr>
          <p:cNvPr id="14339" name="Textfeld 11"/>
          <p:cNvSpPr txBox="1">
            <a:spLocks noChangeArrowheads="1"/>
          </p:cNvSpPr>
          <p:nvPr/>
        </p:nvSpPr>
        <p:spPr bwMode="auto">
          <a:xfrm>
            <a:off x="1995488" y="138430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buChar char="•"/>
              <a:defRPr sz="2800" b="1">
                <a:solidFill>
                  <a:srgbClr val="004C93"/>
                </a:solidFill>
                <a:latin typeface="Arial" charset="0"/>
                <a:ea typeface="ヒラギノ角ゴ Pro W3" charset="-128"/>
                <a:cs typeface="Arial" charset="0"/>
              </a:defRPr>
            </a:lvl1pPr>
            <a:lvl2pPr marL="742950" indent="-285750">
              <a:spcBef>
                <a:spcPct val="20000"/>
              </a:spcBef>
              <a:buFont typeface="Arial" charset="0"/>
              <a:buChar char="–"/>
              <a:defRPr sz="1600">
                <a:solidFill>
                  <a:srgbClr val="000000"/>
                </a:solidFill>
                <a:latin typeface="Arial" charset="0"/>
                <a:ea typeface="ヒラギノ角ゴ Pro W3" charset="-128"/>
                <a:cs typeface="Arial"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charset="0"/>
                <a:ea typeface="ヒラギノ角ゴ Pro W3" charset="-128"/>
                <a:cs typeface="Arial" charset="0"/>
              </a:defRPr>
            </a:lvl3pPr>
            <a:lvl4pPr marL="1600200" indent="-228600">
              <a:spcBef>
                <a:spcPct val="20000"/>
              </a:spcBef>
              <a:buFont typeface="Arial" charset="0"/>
              <a:buChar char="–"/>
              <a:defRPr sz="2000">
                <a:solidFill>
                  <a:schemeClr val="tx1"/>
                </a:solidFill>
                <a:latin typeface="Calibri" pitchFamily="34" charset="0"/>
                <a:ea typeface="ヒラギノ角ゴ Pro W3" charset="-128"/>
              </a:defRPr>
            </a:lvl4pPr>
            <a:lvl5pPr marL="2057400" indent="-228600">
              <a:spcBef>
                <a:spcPct val="20000"/>
              </a:spcBef>
              <a:buFont typeface="Arial" charset="0"/>
              <a:buChar char="»"/>
              <a:defRPr sz="2000">
                <a:solidFill>
                  <a:schemeClr val="tx1"/>
                </a:solidFill>
                <a:latin typeface="Calibri" pitchFamily="34" charset="0"/>
                <a:ea typeface="ヒラギノ角ゴ Pro W3"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charset="-128"/>
              </a:defRPr>
            </a:lvl9pPr>
          </a:lstStyle>
          <a:p>
            <a:pPr algn="ctr">
              <a:spcBef>
                <a:spcPct val="0"/>
              </a:spcBef>
              <a:spcAft>
                <a:spcPct val="0"/>
              </a:spcAft>
              <a:buFontTx/>
              <a:buNone/>
              <a:defRPr/>
            </a:pPr>
            <a:r>
              <a:rPr lang="de-DE" altLang="de-DE" sz="4000" b="0" dirty="0" err="1" smtClean="0">
                <a:solidFill>
                  <a:srgbClr val="A3C13C"/>
                </a:solidFill>
              </a:rPr>
              <a:t>Schn</a:t>
            </a:r>
            <a:r>
              <a:rPr lang="de-DE" altLang="de-DE" sz="4000" b="0" dirty="0" err="1" smtClean="0">
                <a:solidFill>
                  <a:schemeClr val="accent1">
                    <a:lumMod val="50000"/>
                  </a:schemeClr>
                </a:solidFill>
              </a:rPr>
              <a:t>OER</a:t>
            </a:r>
            <a:r>
              <a:rPr lang="de-DE" altLang="de-DE" sz="4000" b="0" dirty="0" err="1" smtClean="0">
                <a:solidFill>
                  <a:srgbClr val="A3C13C"/>
                </a:solidFill>
              </a:rPr>
              <a:t>zeljagd</a:t>
            </a:r>
            <a:endParaRPr lang="de-DE" altLang="de-DE" sz="4000" b="0" dirty="0" smtClean="0">
              <a:solidFill>
                <a:srgbClr val="A3C13C"/>
              </a:solidFill>
            </a:endParaRPr>
          </a:p>
          <a:p>
            <a:pPr algn="ctr">
              <a:spcBef>
                <a:spcPct val="0"/>
              </a:spcBef>
              <a:spcAft>
                <a:spcPct val="0"/>
              </a:spcAft>
              <a:buFontTx/>
              <a:buNone/>
              <a:defRPr/>
            </a:pPr>
            <a:r>
              <a:rPr lang="de-DE" altLang="de-DE" b="0" dirty="0" smtClean="0">
                <a:solidFill>
                  <a:srgbClr val="A3C13C"/>
                </a:solidFill>
              </a:rPr>
              <a:t> </a:t>
            </a:r>
          </a:p>
          <a:p>
            <a:pPr>
              <a:spcBef>
                <a:spcPct val="0"/>
              </a:spcBef>
              <a:spcAft>
                <a:spcPct val="0"/>
              </a:spcAft>
              <a:buFontTx/>
              <a:buNone/>
              <a:defRPr/>
            </a:pPr>
            <a:endParaRPr lang="de-DE" altLang="de-DE" b="0" dirty="0" smtClean="0">
              <a:solidFill>
                <a:schemeClr val="tx1"/>
              </a:solidFill>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pic>
        <p:nvPicPr>
          <p:cNvPr id="38917" name="past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913" y="6365875"/>
            <a:ext cx="4889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 name="Shape 377"/>
          <p:cNvSpPr/>
          <p:nvPr/>
        </p:nvSpPr>
        <p:spPr>
          <a:xfrm>
            <a:off x="704850" y="6396038"/>
            <a:ext cx="2401888"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sz="800" dirty="0" err="1">
                <a:solidFill>
                  <a:srgbClr val="000000"/>
                </a:solidFill>
                <a:latin typeface="+mn-lt"/>
                <a:ea typeface="+mn-ea"/>
                <a:cs typeface="Arial" panose="020B0604020202020204" pitchFamily="34" charset="0"/>
                <a:sym typeface="Calibri"/>
              </a:rPr>
              <a:t>sa</a:t>
            </a:r>
            <a:r>
              <a:rPr sz="800" dirty="0">
                <a:solidFill>
                  <a:srgbClr val="000000"/>
                </a:solidFill>
                <a:latin typeface="+mn-lt"/>
                <a:ea typeface="+mn-ea"/>
                <a:cs typeface="Arial" panose="020B0604020202020204" pitchFamily="34" charset="0"/>
                <a:sym typeface="Calibri"/>
              </a:rPr>
              <a:t> 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sp>
        <p:nvSpPr>
          <p:cNvPr id="38919" name="Rechteck 4"/>
          <p:cNvSpPr>
            <a:spLocks noChangeArrowheads="1"/>
          </p:cNvSpPr>
          <p:nvPr/>
        </p:nvSpPr>
        <p:spPr bwMode="auto">
          <a:xfrm>
            <a:off x="433388" y="2998788"/>
            <a:ext cx="13827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1600">
                <a:solidFill>
                  <a:schemeClr val="tx1"/>
                </a:solidFill>
              </a:rPr>
              <a:t>Die Regeln</a:t>
            </a:r>
          </a:p>
        </p:txBody>
      </p:sp>
      <p:sp>
        <p:nvSpPr>
          <p:cNvPr id="38920" name="Rechteck 5"/>
          <p:cNvSpPr>
            <a:spLocks noChangeArrowheads="1"/>
          </p:cNvSpPr>
          <p:nvPr/>
        </p:nvSpPr>
        <p:spPr bwMode="auto">
          <a:xfrm>
            <a:off x="433388" y="3402013"/>
            <a:ext cx="85121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1600" b="0">
                <a:solidFill>
                  <a:schemeClr val="tx1"/>
                </a:solidFill>
              </a:rPr>
              <a:t>Bitte teilen Sie sich in zwei gleichstarke Gruppen, die gegeneinander bei dieser SchnOERzeljagd antreten.</a:t>
            </a:r>
          </a:p>
          <a:p>
            <a:pPr algn="just">
              <a:spcBef>
                <a:spcPct val="0"/>
              </a:spcBef>
              <a:spcAft>
                <a:spcPct val="0"/>
              </a:spcAft>
              <a:buFont typeface="Arial" panose="020B0604020202020204" pitchFamily="34" charset="0"/>
              <a:buNone/>
            </a:pPr>
            <a:endParaRPr lang="de-DE" altLang="de-DE" sz="1600" b="0">
              <a:solidFill>
                <a:schemeClr val="tx1"/>
              </a:solidFill>
            </a:endParaRPr>
          </a:p>
          <a:p>
            <a:pPr algn="just">
              <a:spcBef>
                <a:spcPct val="0"/>
              </a:spcBef>
              <a:spcAft>
                <a:spcPct val="0"/>
              </a:spcAft>
              <a:buFont typeface="Arial" panose="020B0604020202020204" pitchFamily="34" charset="0"/>
              <a:buNone/>
            </a:pPr>
            <a:r>
              <a:rPr lang="de-DE" altLang="de-DE" sz="1600" b="0">
                <a:solidFill>
                  <a:schemeClr val="tx1"/>
                </a:solidFill>
              </a:rPr>
              <a:t>Versuchen Sie, so schnell wie möglich, die gestellte Aufgabe zu lösen und die Antwort auf das Padlet zu schreiben.</a:t>
            </a:r>
          </a:p>
          <a:p>
            <a:pPr algn="just">
              <a:spcBef>
                <a:spcPct val="0"/>
              </a:spcBef>
              <a:spcAft>
                <a:spcPct val="0"/>
              </a:spcAft>
              <a:buFont typeface="Arial" panose="020B0604020202020204" pitchFamily="34" charset="0"/>
              <a:buNone/>
            </a:pPr>
            <a:r>
              <a:rPr lang="de-DE" altLang="de-DE" sz="1600" b="0">
                <a:solidFill>
                  <a:schemeClr val="tx1"/>
                </a:solidFill>
              </a:rPr>
              <a:t>Für die erste richtige Antwort erhält die jeweilige Gruppe einen Punkt. Die Gruppe mit den meisten Punkten gewinnt. (Achtung! Aus jeder Gruppe dürfen bei der Runde max. fünf Antworten gegeben werden.)</a:t>
            </a:r>
          </a:p>
        </p:txBody>
      </p:sp>
      <p:sp>
        <p:nvSpPr>
          <p:cNvPr id="10" name="Rechteck 9"/>
          <p:cNvSpPr/>
          <p:nvPr/>
        </p:nvSpPr>
        <p:spPr>
          <a:xfrm>
            <a:off x="433388" y="5627688"/>
            <a:ext cx="8464550" cy="400050"/>
          </a:xfrm>
          <a:prstGeom prst="rect">
            <a:avLst/>
          </a:prstGeom>
        </p:spPr>
        <p:txBody>
          <a:bodyPr>
            <a:spAutoFit/>
          </a:bodyPr>
          <a:lstStyle/>
          <a:p>
            <a:pPr defTabSz="914400">
              <a:buFont typeface="Arial" panose="020B0604020202020204" pitchFamily="34" charset="0"/>
              <a:buNone/>
              <a:defRPr sz="1000">
                <a:solidFill>
                  <a:srgbClr val="000000"/>
                </a:solidFill>
                <a:latin typeface="+mn-lt"/>
                <a:ea typeface="+mn-ea"/>
                <a:cs typeface="+mn-cs"/>
                <a:sym typeface="Lucida Grande"/>
              </a:defRPr>
            </a:pPr>
            <a:r>
              <a:rPr lang="de-DE" altLang="de-DE" sz="1000" dirty="0">
                <a:solidFill>
                  <a:srgbClr val="000000"/>
                </a:solidFill>
                <a:latin typeface="+mn-lt"/>
                <a:ea typeface="+mn-ea"/>
                <a:sym typeface="Lucida Grande"/>
              </a:rPr>
              <a:t>Die </a:t>
            </a:r>
            <a:r>
              <a:rPr lang="de-DE" altLang="de-DE" sz="1000" dirty="0" err="1">
                <a:solidFill>
                  <a:srgbClr val="000000"/>
                </a:solidFill>
                <a:latin typeface="+mn-lt"/>
                <a:ea typeface="+mn-ea"/>
                <a:sym typeface="Lucida Grande"/>
              </a:rPr>
              <a:t>Schnoerzeljagd</a:t>
            </a:r>
            <a:r>
              <a:rPr lang="de-DE" altLang="de-DE" sz="1000" dirty="0">
                <a:solidFill>
                  <a:srgbClr val="000000"/>
                </a:solidFill>
                <a:latin typeface="+mn-lt"/>
                <a:ea typeface="+mn-ea"/>
                <a:sym typeface="Lucida Grande"/>
              </a:rPr>
              <a:t> basiert auf einer Idee von Sandra Schön. cc </a:t>
            </a:r>
            <a:r>
              <a:rPr lang="de-DE" altLang="de-DE" sz="1000" dirty="0" err="1">
                <a:solidFill>
                  <a:srgbClr val="000000"/>
                </a:solidFill>
                <a:latin typeface="+mn-lt"/>
                <a:ea typeface="+mn-ea"/>
                <a:sym typeface="Lucida Grande"/>
              </a:rPr>
              <a:t>by</a:t>
            </a:r>
            <a:r>
              <a:rPr lang="de-DE" altLang="de-DE" sz="1000" dirty="0">
                <a:solidFill>
                  <a:srgbClr val="000000"/>
                </a:solidFill>
                <a:latin typeface="+mn-lt"/>
                <a:ea typeface="+mn-ea"/>
                <a:sym typeface="Lucida Grande"/>
              </a:rPr>
              <a:t> </a:t>
            </a:r>
            <a:r>
              <a:rPr lang="de-DE" altLang="de-DE" sz="1000" dirty="0" err="1">
                <a:solidFill>
                  <a:srgbClr val="000000"/>
                </a:solidFill>
                <a:latin typeface="+mn-lt"/>
                <a:ea typeface="+mn-ea"/>
                <a:sym typeface="Lucida Grande"/>
              </a:rPr>
              <a:t>sa</a:t>
            </a:r>
            <a:r>
              <a:rPr lang="de-DE" altLang="de-DE" sz="1000" dirty="0">
                <a:solidFill>
                  <a:srgbClr val="000000"/>
                </a:solidFill>
                <a:latin typeface="+mn-lt"/>
                <a:ea typeface="+mn-ea"/>
                <a:sym typeface="Lucida Grande"/>
              </a:rPr>
              <a:t> </a:t>
            </a:r>
            <a:r>
              <a:rPr lang="de-DE" altLang="de-DE" sz="1000" dirty="0" err="1">
                <a:solidFill>
                  <a:srgbClr val="000000"/>
                </a:solidFill>
                <a:latin typeface="+mn-lt"/>
                <a:ea typeface="+mn-ea"/>
                <a:sym typeface="Lucida Grande"/>
              </a:rPr>
              <a:t>by</a:t>
            </a:r>
            <a:r>
              <a:rPr lang="de-DE" altLang="de-DE" sz="1000" dirty="0">
                <a:solidFill>
                  <a:srgbClr val="000000"/>
                </a:solidFill>
                <a:latin typeface="+mn-lt"/>
                <a:ea typeface="+mn-ea"/>
                <a:sym typeface="Lucida Grande"/>
              </a:rPr>
              <a:t> Sandra Schön </a:t>
            </a:r>
            <a:r>
              <a:rPr lang="de-DE" altLang="de-DE" sz="1000" dirty="0" err="1">
                <a:solidFill>
                  <a:srgbClr val="000000"/>
                </a:solidFill>
                <a:latin typeface="+mn-lt"/>
                <a:ea typeface="+mn-ea"/>
                <a:sym typeface="Lucida Grande"/>
              </a:rPr>
              <a:t>SchnOERrzeljagd</a:t>
            </a:r>
            <a:r>
              <a:rPr lang="de-DE" altLang="de-DE" sz="1000" dirty="0">
                <a:solidFill>
                  <a:srgbClr val="000000"/>
                </a:solidFill>
                <a:latin typeface="+mn-lt"/>
                <a:ea typeface="+mn-ea"/>
                <a:sym typeface="Lucida Grande"/>
              </a:rPr>
              <a:t>  </a:t>
            </a:r>
            <a:r>
              <a:rPr lang="de-DE" altLang="de-DE" sz="1000" dirty="0">
                <a:solidFill>
                  <a:srgbClr val="000000"/>
                </a:solidFill>
                <a:latin typeface="+mn-lt"/>
                <a:ea typeface="+mn-ea"/>
                <a:sym typeface="Lucida Grande"/>
                <a:hlinkClick r:id="rId5"/>
              </a:rPr>
              <a:t>https://creativecommons.org/licenses/by-sa/4.0/legalcode.de</a:t>
            </a:r>
            <a:r>
              <a:rPr lang="de-DE" altLang="de-DE" sz="1000" dirty="0">
                <a:solidFill>
                  <a:srgbClr val="000000"/>
                </a:solidFill>
                <a:latin typeface="+mn-lt"/>
                <a:ea typeface="+mn-ea"/>
                <a:sym typeface="Lucida Grande"/>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sp>
        <p:nvSpPr>
          <p:cNvPr id="15363" name="Textfeld 11"/>
          <p:cNvSpPr txBox="1">
            <a:spLocks noChangeArrowheads="1"/>
          </p:cNvSpPr>
          <p:nvPr/>
        </p:nvSpPr>
        <p:spPr bwMode="auto">
          <a:xfrm>
            <a:off x="1995488" y="138430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buChar char="•"/>
              <a:defRPr sz="2800" b="1">
                <a:solidFill>
                  <a:srgbClr val="004C93"/>
                </a:solidFill>
                <a:latin typeface="Arial" charset="0"/>
                <a:ea typeface="ヒラギノ角ゴ Pro W3" charset="-128"/>
                <a:cs typeface="Arial" charset="0"/>
              </a:defRPr>
            </a:lvl1pPr>
            <a:lvl2pPr marL="742950" indent="-285750">
              <a:spcBef>
                <a:spcPct val="20000"/>
              </a:spcBef>
              <a:buFont typeface="Arial" charset="0"/>
              <a:buChar char="–"/>
              <a:defRPr sz="1600">
                <a:solidFill>
                  <a:srgbClr val="000000"/>
                </a:solidFill>
                <a:latin typeface="Arial" charset="0"/>
                <a:ea typeface="ヒラギノ角ゴ Pro W3" charset="-128"/>
                <a:cs typeface="Arial"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charset="0"/>
                <a:ea typeface="ヒラギノ角ゴ Pro W3" charset="-128"/>
                <a:cs typeface="Arial" charset="0"/>
              </a:defRPr>
            </a:lvl3pPr>
            <a:lvl4pPr marL="1600200" indent="-228600">
              <a:spcBef>
                <a:spcPct val="20000"/>
              </a:spcBef>
              <a:buFont typeface="Arial" charset="0"/>
              <a:buChar char="–"/>
              <a:defRPr sz="2000">
                <a:solidFill>
                  <a:schemeClr val="tx1"/>
                </a:solidFill>
                <a:latin typeface="Calibri" pitchFamily="34" charset="0"/>
                <a:ea typeface="ヒラギノ角ゴ Pro W3" charset="-128"/>
              </a:defRPr>
            </a:lvl4pPr>
            <a:lvl5pPr marL="2057400" indent="-228600">
              <a:spcBef>
                <a:spcPct val="20000"/>
              </a:spcBef>
              <a:buFont typeface="Arial" charset="0"/>
              <a:buChar char="»"/>
              <a:defRPr sz="2000">
                <a:solidFill>
                  <a:schemeClr val="tx1"/>
                </a:solidFill>
                <a:latin typeface="Calibri" pitchFamily="34" charset="0"/>
                <a:ea typeface="ヒラギノ角ゴ Pro W3"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charset="-128"/>
              </a:defRPr>
            </a:lvl9pPr>
          </a:lstStyle>
          <a:p>
            <a:pPr algn="ctr">
              <a:spcBef>
                <a:spcPct val="0"/>
              </a:spcBef>
              <a:spcAft>
                <a:spcPct val="0"/>
              </a:spcAft>
              <a:buFontTx/>
              <a:buNone/>
              <a:defRPr/>
            </a:pPr>
            <a:r>
              <a:rPr lang="de-DE" altLang="de-DE" sz="4000" b="0" dirty="0" err="1" smtClean="0">
                <a:solidFill>
                  <a:srgbClr val="A3C13C"/>
                </a:solidFill>
              </a:rPr>
              <a:t>Schn</a:t>
            </a:r>
            <a:r>
              <a:rPr lang="de-DE" altLang="de-DE" sz="4000" b="0" dirty="0" err="1" smtClean="0">
                <a:solidFill>
                  <a:schemeClr val="accent1">
                    <a:lumMod val="50000"/>
                  </a:schemeClr>
                </a:solidFill>
              </a:rPr>
              <a:t>OER</a:t>
            </a:r>
            <a:r>
              <a:rPr lang="de-DE" altLang="de-DE" sz="4000" b="0" dirty="0" err="1" smtClean="0">
                <a:solidFill>
                  <a:srgbClr val="A3C13C"/>
                </a:solidFill>
              </a:rPr>
              <a:t>zeljagd</a:t>
            </a:r>
            <a:endParaRPr lang="de-DE" altLang="de-DE" sz="4000" b="0" dirty="0" smtClean="0">
              <a:solidFill>
                <a:srgbClr val="A3C13C"/>
              </a:solidFill>
            </a:endParaRPr>
          </a:p>
          <a:p>
            <a:pPr algn="ctr">
              <a:spcBef>
                <a:spcPct val="0"/>
              </a:spcBef>
              <a:spcAft>
                <a:spcPct val="0"/>
              </a:spcAft>
              <a:buFontTx/>
              <a:buNone/>
              <a:defRPr/>
            </a:pPr>
            <a:r>
              <a:rPr lang="de-DE" altLang="de-DE" b="0" dirty="0" smtClean="0">
                <a:solidFill>
                  <a:srgbClr val="A3C13C"/>
                </a:solidFill>
              </a:rPr>
              <a:t> </a:t>
            </a:r>
          </a:p>
          <a:p>
            <a:pPr>
              <a:spcBef>
                <a:spcPct val="0"/>
              </a:spcBef>
              <a:spcAft>
                <a:spcPct val="0"/>
              </a:spcAft>
              <a:buFontTx/>
              <a:buNone/>
              <a:defRPr/>
            </a:pPr>
            <a:endParaRPr lang="de-DE" altLang="de-DE" b="0" dirty="0" smtClean="0">
              <a:solidFill>
                <a:schemeClr val="tx1"/>
              </a:solidFill>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pic>
        <p:nvPicPr>
          <p:cNvPr id="40965" name="past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913" y="6365875"/>
            <a:ext cx="4889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 name="Shape 377"/>
          <p:cNvSpPr/>
          <p:nvPr/>
        </p:nvSpPr>
        <p:spPr>
          <a:xfrm>
            <a:off x="704850" y="6396038"/>
            <a:ext cx="2401888"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sz="800" dirty="0" err="1">
                <a:solidFill>
                  <a:srgbClr val="000000"/>
                </a:solidFill>
                <a:latin typeface="+mn-lt"/>
                <a:ea typeface="+mn-ea"/>
                <a:cs typeface="Arial" panose="020B0604020202020204" pitchFamily="34" charset="0"/>
                <a:sym typeface="Calibri"/>
              </a:rPr>
              <a:t>sa</a:t>
            </a:r>
            <a:r>
              <a:rPr sz="800" dirty="0">
                <a:solidFill>
                  <a:srgbClr val="000000"/>
                </a:solidFill>
                <a:latin typeface="+mn-lt"/>
                <a:ea typeface="+mn-ea"/>
                <a:cs typeface="Arial" panose="020B0604020202020204" pitchFamily="34" charset="0"/>
                <a:sym typeface="Calibri"/>
              </a:rPr>
              <a:t> 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sp>
        <p:nvSpPr>
          <p:cNvPr id="40967" name="Rechteck 4"/>
          <p:cNvSpPr>
            <a:spLocks noChangeArrowheads="1"/>
          </p:cNvSpPr>
          <p:nvPr/>
        </p:nvSpPr>
        <p:spPr bwMode="auto">
          <a:xfrm>
            <a:off x="433388" y="2998788"/>
            <a:ext cx="2266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1600">
                <a:solidFill>
                  <a:schemeClr val="tx1"/>
                </a:solidFill>
              </a:rPr>
              <a:t>Das Schiedsgericht</a:t>
            </a:r>
          </a:p>
        </p:txBody>
      </p:sp>
      <p:pic>
        <p:nvPicPr>
          <p:cNvPr id="15368" name="Grafik 20"/>
          <p:cNvPicPr>
            <a:picLocks noChangeAspect="1"/>
          </p:cNvPicPr>
          <p:nvPr/>
        </p:nvPicPr>
        <p:blipFill>
          <a:blip r:embed="rId5"/>
          <a:srcRect/>
          <a:stretch>
            <a:fillRect/>
          </a:stretch>
        </p:blipFill>
        <p:spPr bwMode="auto">
          <a:xfrm>
            <a:off x="2085975" y="3697288"/>
            <a:ext cx="2613025" cy="2555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Grafik 3"/>
          <p:cNvPicPr>
            <a:picLocks noChangeAspect="1"/>
          </p:cNvPicPr>
          <p:nvPr/>
        </p:nvPicPr>
        <p:blipFill>
          <a:blip r:embed="rId6"/>
          <a:srcRect/>
          <a:stretch>
            <a:fillRect/>
          </a:stretch>
        </p:blipFill>
        <p:spPr bwMode="auto">
          <a:xfrm>
            <a:off x="4916488" y="3702050"/>
            <a:ext cx="2555875" cy="2555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Rechteck 4"/>
          <p:cNvSpPr>
            <a:spLocks noChangeArrowheads="1"/>
          </p:cNvSpPr>
          <p:nvPr/>
        </p:nvSpPr>
        <p:spPr bwMode="auto">
          <a:xfrm>
            <a:off x="4895850" y="5668963"/>
            <a:ext cx="99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1600">
                <a:solidFill>
                  <a:schemeClr val="bg1"/>
                </a:solidFill>
              </a:rPr>
              <a:t>David </a:t>
            </a:r>
          </a:p>
          <a:p>
            <a:pPr algn="just">
              <a:spcBef>
                <a:spcPct val="0"/>
              </a:spcBef>
              <a:spcAft>
                <a:spcPct val="0"/>
              </a:spcAft>
              <a:buFont typeface="Arial" panose="020B0604020202020204" pitchFamily="34" charset="0"/>
              <a:buNone/>
            </a:pPr>
            <a:r>
              <a:rPr lang="de-DE" altLang="de-DE" sz="1600">
                <a:solidFill>
                  <a:schemeClr val="bg1"/>
                </a:solidFill>
              </a:rPr>
              <a:t>Eckhoff</a:t>
            </a:r>
          </a:p>
        </p:txBody>
      </p:sp>
      <p:sp>
        <p:nvSpPr>
          <p:cNvPr id="40971" name="Rechteck 4"/>
          <p:cNvSpPr>
            <a:spLocks noChangeArrowheads="1"/>
          </p:cNvSpPr>
          <p:nvPr/>
        </p:nvSpPr>
        <p:spPr bwMode="auto">
          <a:xfrm>
            <a:off x="2092325" y="5668963"/>
            <a:ext cx="1217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1600">
                <a:solidFill>
                  <a:schemeClr val="bg1"/>
                </a:solidFill>
              </a:rPr>
              <a:t>Bettina </a:t>
            </a:r>
          </a:p>
          <a:p>
            <a:pPr algn="just">
              <a:spcBef>
                <a:spcPct val="0"/>
              </a:spcBef>
              <a:spcAft>
                <a:spcPct val="0"/>
              </a:spcAft>
              <a:buFont typeface="Arial" panose="020B0604020202020204" pitchFamily="34" charset="0"/>
              <a:buNone/>
            </a:pPr>
            <a:r>
              <a:rPr lang="de-DE" altLang="de-DE" sz="1600">
                <a:solidFill>
                  <a:schemeClr val="bg1"/>
                </a:solidFill>
              </a:rPr>
              <a:t>Waffner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pic>
        <p:nvPicPr>
          <p:cNvPr id="43012" name="past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913" y="6365875"/>
            <a:ext cx="4889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 name="Shape 377"/>
          <p:cNvSpPr/>
          <p:nvPr/>
        </p:nvSpPr>
        <p:spPr>
          <a:xfrm>
            <a:off x="704850" y="6396038"/>
            <a:ext cx="2401888"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sz="800" dirty="0" err="1">
                <a:solidFill>
                  <a:srgbClr val="000000"/>
                </a:solidFill>
                <a:latin typeface="+mn-lt"/>
                <a:ea typeface="+mn-ea"/>
                <a:cs typeface="Arial" panose="020B0604020202020204" pitchFamily="34" charset="0"/>
                <a:sym typeface="Calibri"/>
              </a:rPr>
              <a:t>sa</a:t>
            </a:r>
            <a:r>
              <a:rPr sz="800" dirty="0">
                <a:solidFill>
                  <a:srgbClr val="000000"/>
                </a:solidFill>
                <a:latin typeface="+mn-lt"/>
                <a:ea typeface="+mn-ea"/>
                <a:cs typeface="Arial" panose="020B0604020202020204" pitchFamily="34" charset="0"/>
                <a:sym typeface="Calibri"/>
              </a:rPr>
              <a:t> 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sp>
        <p:nvSpPr>
          <p:cNvPr id="43014" name="Rechteck 4"/>
          <p:cNvSpPr>
            <a:spLocks noChangeArrowheads="1"/>
          </p:cNvSpPr>
          <p:nvPr/>
        </p:nvSpPr>
        <p:spPr bwMode="auto">
          <a:xfrm>
            <a:off x="433388" y="2998788"/>
            <a:ext cx="22923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1600">
                <a:solidFill>
                  <a:schemeClr val="tx1"/>
                </a:solidFill>
              </a:rPr>
              <a:t>Padlet</a:t>
            </a:r>
          </a:p>
        </p:txBody>
      </p:sp>
      <p:pic>
        <p:nvPicPr>
          <p:cNvPr id="43015" name="Grafi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2163" y="2897188"/>
            <a:ext cx="302577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Rectangle 1"/>
          <p:cNvSpPr>
            <a:spLocks noChangeArrowheads="1"/>
          </p:cNvSpPr>
          <p:nvPr/>
        </p:nvSpPr>
        <p:spPr bwMode="auto">
          <a:xfrm>
            <a:off x="258763" y="5241925"/>
            <a:ext cx="91440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1800" b="0">
                <a:solidFill>
                  <a:schemeClr val="tx1"/>
                </a:solidFill>
                <a:hlinkClick r:id="rId6"/>
              </a:rPr>
              <a:t>https://padlet.com/bettina_waffner/SchnOERzeljagd </a:t>
            </a:r>
            <a:endParaRPr lang="de-DE" altLang="de-DE" sz="1800" b="0">
              <a:solidFill>
                <a:schemeClr val="tx1"/>
              </a:solidFill>
            </a:endParaRPr>
          </a:p>
        </p:txBody>
      </p:sp>
      <p:pic>
        <p:nvPicPr>
          <p:cNvPr id="43017" name="Grafik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Rechteck 13"/>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
        <p:nvSpPr>
          <p:cNvPr id="43019"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2E9865BA-8448-4B45-A38E-1D8BD134D41D}"/>
              </a:ext>
            </a:extLst>
          </p:cNvPr>
          <p:cNvSpPr>
            <a:spLocks noGrp="1"/>
          </p:cNvSpPr>
          <p:nvPr>
            <p:ph type="ftr" sz="quarter" idx="11"/>
          </p:nvPr>
        </p:nvSpPr>
        <p:spPr>
          <a:xfrm>
            <a:off x="5962650" y="5961063"/>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 name="Grafik 7">
            <a:extLst>
              <a:ext uri="{FF2B5EF4-FFF2-40B4-BE49-F238E27FC236}">
                <a16:creationId xmlns:a16="http://schemas.microsoft.com/office/drawing/2014/main" id="{BD2E861E-B67D-4623-9F42-F438923CE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45060"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Fußzeilenplatzhalter 4"/>
          <p:cNvSpPr txBox="1">
            <a:spLocks/>
          </p:cNvSpPr>
          <p:nvPr/>
        </p:nvSpPr>
        <p:spPr bwMode="auto">
          <a:xfrm>
            <a:off x="168275" y="5961063"/>
            <a:ext cx="401478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9652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eaLnBrk="1" hangingPunct="1">
              <a:spcBef>
                <a:spcPct val="0"/>
              </a:spcBef>
              <a:spcAft>
                <a:spcPct val="0"/>
              </a:spcAft>
              <a:buFontTx/>
              <a:buNone/>
            </a:pPr>
            <a:r>
              <a:rPr lang="de-DE" altLang="de-DE" sz="1100" b="0">
                <a:solidFill>
                  <a:srgbClr val="1FA7DA"/>
                </a:solidFill>
              </a:rPr>
              <a:t>Dr. Susanne Friz</a:t>
            </a:r>
          </a:p>
          <a:p>
            <a:pPr eaLnBrk="1" hangingPunct="1">
              <a:spcBef>
                <a:spcPct val="0"/>
              </a:spcBef>
              <a:spcAft>
                <a:spcPct val="0"/>
              </a:spcAft>
              <a:buFontTx/>
              <a:buNone/>
            </a:pPr>
            <a:r>
              <a:rPr lang="de-DE" altLang="de-DE" sz="1100" b="0">
                <a:solidFill>
                  <a:srgbClr val="1FA7DA"/>
                </a:solidFill>
              </a:rPr>
              <a:t>FWU – Medieninstitut der Länder</a:t>
            </a:r>
          </a:p>
        </p:txBody>
      </p:sp>
      <p:sp>
        <p:nvSpPr>
          <p:cNvPr id="45062" name="Rechteck 4"/>
          <p:cNvSpPr>
            <a:spLocks noChangeArrowheads="1"/>
          </p:cNvSpPr>
          <p:nvPr/>
        </p:nvSpPr>
        <p:spPr bwMode="auto">
          <a:xfrm>
            <a:off x="296863" y="3181350"/>
            <a:ext cx="4641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2400">
                <a:solidFill>
                  <a:srgbClr val="000000"/>
                </a:solidFill>
              </a:rPr>
              <a:t>Bildersuche bei FlickR.com</a:t>
            </a:r>
          </a:p>
        </p:txBody>
      </p:sp>
      <p:pic>
        <p:nvPicPr>
          <p:cNvPr id="45063" name="Grafik 9"/>
          <p:cNvPicPr>
            <a:picLocks noChangeAspect="1" noChangeArrowheads="1"/>
          </p:cNvPicPr>
          <p:nvPr/>
        </p:nvPicPr>
        <p:blipFill>
          <a:blip r:embed="rId6">
            <a:extLst>
              <a:ext uri="{28A0092B-C50C-407E-A947-70E740481C1C}">
                <a14:useLocalDpi xmlns:a14="http://schemas.microsoft.com/office/drawing/2010/main" val="0"/>
              </a:ext>
            </a:extLst>
          </a:blip>
          <a:srcRect l="609" t="3368" r="41710" b="63290"/>
          <a:stretch>
            <a:fillRect/>
          </a:stretch>
        </p:blipFill>
        <p:spPr bwMode="auto">
          <a:xfrm>
            <a:off x="168275" y="3643313"/>
            <a:ext cx="879475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llipse 12">
            <a:extLst>
              <a:ext uri="{FF2B5EF4-FFF2-40B4-BE49-F238E27FC236}">
                <a16:creationId xmlns:a16="http://schemas.microsoft.com/office/drawing/2014/main" id="{3C320343-C8AA-4128-A211-8A36D8054218}"/>
              </a:ext>
            </a:extLst>
          </p:cNvPr>
          <p:cNvSpPr/>
          <p:nvPr/>
        </p:nvSpPr>
        <p:spPr>
          <a:xfrm>
            <a:off x="955675" y="5276850"/>
            <a:ext cx="950913" cy="325438"/>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45065"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45066"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7"/>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45067" name="Grafik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8" name="Rechteck 13"/>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BF74F2AB-B5E0-4E1A-BBF6-FDBB6141EB66}"/>
              </a:ext>
            </a:extLst>
          </p:cNvPr>
          <p:cNvSpPr>
            <a:spLocks noGrp="1"/>
          </p:cNvSpPr>
          <p:nvPr>
            <p:ph type="ftr" sz="quarter" idx="11"/>
          </p:nvPr>
        </p:nvSpPr>
        <p:spPr>
          <a:xfrm>
            <a:off x="6010275" y="6346825"/>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 name="Grafik 7">
            <a:extLst>
              <a:ext uri="{FF2B5EF4-FFF2-40B4-BE49-F238E27FC236}">
                <a16:creationId xmlns:a16="http://schemas.microsoft.com/office/drawing/2014/main" id="{32D4390A-EE76-4A8A-8D52-E3D1DE646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47108"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hteck 5"/>
          <p:cNvSpPr>
            <a:spLocks noChangeArrowheads="1"/>
          </p:cNvSpPr>
          <p:nvPr/>
        </p:nvSpPr>
        <p:spPr bwMode="auto">
          <a:xfrm>
            <a:off x="433388" y="3402013"/>
            <a:ext cx="85121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 typeface="Arial" panose="020B0604020202020204" pitchFamily="34" charset="0"/>
              <a:buNone/>
            </a:pPr>
            <a:r>
              <a:rPr lang="de-DE" altLang="de-DE" sz="2400" b="0">
                <a:solidFill>
                  <a:srgbClr val="000000"/>
                </a:solidFill>
              </a:rPr>
              <a:t>Aufgabe 1:</a:t>
            </a:r>
          </a:p>
          <a:p>
            <a:pPr>
              <a:spcBef>
                <a:spcPct val="0"/>
              </a:spcBef>
              <a:spcAft>
                <a:spcPct val="0"/>
              </a:spcAft>
              <a:buFont typeface="Arial" panose="020B0604020202020204" pitchFamily="34" charset="0"/>
              <a:buNone/>
            </a:pPr>
            <a:endParaRPr lang="de-DE" altLang="de-DE" sz="2400" b="0">
              <a:solidFill>
                <a:srgbClr val="000000"/>
              </a:solidFill>
            </a:endParaRPr>
          </a:p>
          <a:p>
            <a:pPr>
              <a:spcBef>
                <a:spcPct val="0"/>
              </a:spcBef>
              <a:spcAft>
                <a:spcPct val="0"/>
              </a:spcAft>
              <a:buFont typeface="Arial" panose="020B0604020202020204" pitchFamily="34" charset="0"/>
              <a:buNone/>
            </a:pPr>
            <a:r>
              <a:rPr lang="de-DE" altLang="de-DE" sz="2400" b="0">
                <a:solidFill>
                  <a:srgbClr val="000000"/>
                </a:solidFill>
              </a:rPr>
              <a:t>Wir suchen ein Foto von einem Schnitzel für die Unterrichtsmaterialien, das sowohl die kommerzielle Nutzung erlaubt, als auch verändert werden kann.</a:t>
            </a:r>
          </a:p>
        </p:txBody>
      </p:sp>
      <p:sp>
        <p:nvSpPr>
          <p:cNvPr id="47110"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47111"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6"/>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47112" name="Grafik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Rechteck 9"/>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75F54782-77B3-4E2D-9D9D-6A16FAFD0FE7}"/>
              </a:ext>
            </a:extLst>
          </p:cNvPr>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sp>
        <p:nvSpPr>
          <p:cNvPr id="49155" name="Textfeld 11"/>
          <p:cNvSpPr txBox="1">
            <a:spLocks noChangeArrowheads="1"/>
          </p:cNvSpPr>
          <p:nvPr/>
        </p:nvSpPr>
        <p:spPr bwMode="auto">
          <a:xfrm>
            <a:off x="1995488" y="138430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pic>
        <p:nvPicPr>
          <p:cNvPr id="8" name="Grafik 7">
            <a:extLst>
              <a:ext uri="{FF2B5EF4-FFF2-40B4-BE49-F238E27FC236}">
                <a16:creationId xmlns:a16="http://schemas.microsoft.com/office/drawing/2014/main" id="{78E0328A-8795-4A45-A535-1444E775D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pic>
        <p:nvPicPr>
          <p:cNvPr id="49157" name="past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913" y="6365875"/>
            <a:ext cx="4889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9158" name="Shape 377"/>
          <p:cNvSpPr>
            <a:spLocks noChangeArrowheads="1"/>
          </p:cNvSpPr>
          <p:nvPr/>
        </p:nvSpPr>
        <p:spPr bwMode="auto">
          <a:xfrm>
            <a:off x="704850" y="6396038"/>
            <a:ext cx="24018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p>
        </p:txBody>
      </p:sp>
      <p:sp>
        <p:nvSpPr>
          <p:cNvPr id="49159" name="Rechteck 4"/>
          <p:cNvSpPr>
            <a:spLocks noChangeArrowheads="1"/>
          </p:cNvSpPr>
          <p:nvPr/>
        </p:nvSpPr>
        <p:spPr bwMode="auto">
          <a:xfrm>
            <a:off x="433388" y="2998788"/>
            <a:ext cx="22923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1600">
                <a:solidFill>
                  <a:srgbClr val="000000"/>
                </a:solidFill>
              </a:rPr>
              <a:t>SchnOERzeljagd II</a:t>
            </a:r>
          </a:p>
        </p:txBody>
      </p:sp>
      <p:pic>
        <p:nvPicPr>
          <p:cNvPr id="49160"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25900" y="1147763"/>
            <a:ext cx="24479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Bild 4" descr="5869238152_9ab562829a_b.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Titel 1"/>
          <p:cNvSpPr txBox="1">
            <a:spLocks/>
          </p:cNvSpPr>
          <p:nvPr/>
        </p:nvSpPr>
        <p:spPr bwMode="auto">
          <a:xfrm>
            <a:off x="1127125" y="310356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9652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6600" b="0">
                <a:solidFill>
                  <a:srgbClr val="FFFFFF"/>
                </a:solidFill>
              </a:rPr>
              <a:t>Wie heißt die Köchin </a:t>
            </a:r>
            <a:br>
              <a:rPr lang="de-DE" altLang="de-DE" sz="6600" b="0">
                <a:solidFill>
                  <a:srgbClr val="FFFFFF"/>
                </a:solidFill>
              </a:rPr>
            </a:br>
            <a:r>
              <a:rPr lang="de-DE" altLang="de-DE" sz="6600" b="0">
                <a:solidFill>
                  <a:srgbClr val="FFFFFF"/>
                </a:solidFill>
              </a:rPr>
              <a:t>dieses Schnitzels?</a:t>
            </a:r>
            <a:r>
              <a:rPr lang="de-DE" altLang="de-DE" sz="6600">
                <a:solidFill>
                  <a:srgbClr val="FFFFFF"/>
                </a:solidFill>
              </a:rPr>
              <a:t/>
            </a:r>
            <a:br>
              <a:rPr lang="de-DE" altLang="de-DE" sz="6600">
                <a:solidFill>
                  <a:srgbClr val="FFFFFF"/>
                </a:solidFill>
              </a:rPr>
            </a:br>
            <a:r>
              <a:rPr lang="de-DE" altLang="de-DE" sz="2000">
                <a:solidFill>
                  <a:srgbClr val="FFFFFF"/>
                </a:solidFill>
              </a:rPr>
              <a:t>(Vorname)</a:t>
            </a:r>
          </a:p>
        </p:txBody>
      </p:sp>
      <p:sp>
        <p:nvSpPr>
          <p:cNvPr id="49163" name="Textfeld 11"/>
          <p:cNvSpPr txBox="1">
            <a:spLocks noChangeArrowheads="1"/>
          </p:cNvSpPr>
          <p:nvPr/>
        </p:nvSpPr>
        <p:spPr bwMode="auto">
          <a:xfrm>
            <a:off x="2655888" y="201613"/>
            <a:ext cx="69500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49164" name="Rechteck 1"/>
          <p:cNvSpPr>
            <a:spLocks noChangeArrowheads="1"/>
          </p:cNvSpPr>
          <p:nvPr/>
        </p:nvSpPr>
        <p:spPr bwMode="auto">
          <a:xfrm>
            <a:off x="1127125" y="2674938"/>
            <a:ext cx="167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2400" b="0">
                <a:solidFill>
                  <a:srgbClr val="FFFFFF"/>
                </a:solidFill>
              </a:rPr>
              <a:t>Aufgabe 2:</a:t>
            </a:r>
          </a:p>
        </p:txBody>
      </p:sp>
      <p:pic>
        <p:nvPicPr>
          <p:cNvPr id="49165" name="Grafik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188" y="123825"/>
            <a:ext cx="241458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6" name="Rechteck 14"/>
          <p:cNvSpPr>
            <a:spLocks noChangeArrowheads="1"/>
          </p:cNvSpPr>
          <p:nvPr/>
        </p:nvSpPr>
        <p:spPr bwMode="auto">
          <a:xfrm>
            <a:off x="4300538" y="1490663"/>
            <a:ext cx="4572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06189F38-77BC-4C2E-BD85-9ED4D34EE394}"/>
              </a:ext>
            </a:extLst>
          </p:cNvPr>
          <p:cNvSpPr>
            <a:spLocks noGrp="1"/>
          </p:cNvSpPr>
          <p:nvPr>
            <p:ph type="ftr" sz="quarter" idx="11"/>
          </p:nvPr>
        </p:nvSpPr>
        <p:spPr>
          <a:xfrm>
            <a:off x="6010275" y="6286500"/>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 name="Grafik 7">
            <a:extLst>
              <a:ext uri="{FF2B5EF4-FFF2-40B4-BE49-F238E27FC236}">
                <a16:creationId xmlns:a16="http://schemas.microsoft.com/office/drawing/2014/main" id="{9EA23E9F-DB14-4A1D-BD12-93666AD04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51204"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Bild 5" descr="5869238152_9ab562829a_b.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3388" y="3635375"/>
            <a:ext cx="261302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Rechteck 4"/>
          <p:cNvSpPr>
            <a:spLocks noChangeArrowheads="1"/>
          </p:cNvSpPr>
          <p:nvPr/>
        </p:nvSpPr>
        <p:spPr bwMode="auto">
          <a:xfrm>
            <a:off x="3392488" y="3687763"/>
            <a:ext cx="555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2400" b="0">
                <a:solidFill>
                  <a:srgbClr val="000000"/>
                </a:solidFill>
              </a:rPr>
              <a:t>Die Köchin heißt JESSICA</a:t>
            </a:r>
          </a:p>
        </p:txBody>
      </p:sp>
      <p:pic>
        <p:nvPicPr>
          <p:cNvPr id="51207" name="Grafik 14"/>
          <p:cNvPicPr>
            <a:picLocks noChangeAspect="1" noChangeArrowheads="1"/>
          </p:cNvPicPr>
          <p:nvPr/>
        </p:nvPicPr>
        <p:blipFill>
          <a:blip r:embed="rId7">
            <a:extLst>
              <a:ext uri="{28A0092B-C50C-407E-A947-70E740481C1C}">
                <a14:useLocalDpi xmlns:a14="http://schemas.microsoft.com/office/drawing/2010/main" val="0"/>
              </a:ext>
            </a:extLst>
          </a:blip>
          <a:srcRect t="48882" r="40808" b="29292"/>
          <a:stretch>
            <a:fillRect/>
          </a:stretch>
        </p:blipFill>
        <p:spPr bwMode="auto">
          <a:xfrm>
            <a:off x="3392488" y="4502150"/>
            <a:ext cx="5368925"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llipse 15">
            <a:extLst>
              <a:ext uri="{FF2B5EF4-FFF2-40B4-BE49-F238E27FC236}">
                <a16:creationId xmlns:a16="http://schemas.microsoft.com/office/drawing/2014/main" id="{B10113CB-1F06-41C2-98A0-EB440BA118D3}"/>
              </a:ext>
            </a:extLst>
          </p:cNvPr>
          <p:cNvSpPr/>
          <p:nvPr/>
        </p:nvSpPr>
        <p:spPr>
          <a:xfrm>
            <a:off x="4310063" y="4462463"/>
            <a:ext cx="950912" cy="325437"/>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17" name="Ellipse 16">
            <a:extLst>
              <a:ext uri="{FF2B5EF4-FFF2-40B4-BE49-F238E27FC236}">
                <a16:creationId xmlns:a16="http://schemas.microsoft.com/office/drawing/2014/main" id="{663401C5-D8F7-493C-9624-464D386391F6}"/>
              </a:ext>
            </a:extLst>
          </p:cNvPr>
          <p:cNvSpPr/>
          <p:nvPr/>
        </p:nvSpPr>
        <p:spPr>
          <a:xfrm>
            <a:off x="6954838" y="4597400"/>
            <a:ext cx="950912" cy="325438"/>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51210"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51211"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8"/>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51212" name="Grafik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3" name="Rechteck 13"/>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1C18667-A1FD-42D2-B9F3-D238A485D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53251"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hteck 4"/>
          <p:cNvSpPr>
            <a:spLocks noChangeArrowheads="1"/>
          </p:cNvSpPr>
          <p:nvPr/>
        </p:nvSpPr>
        <p:spPr bwMode="auto">
          <a:xfrm>
            <a:off x="404813" y="3221038"/>
            <a:ext cx="4641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2400">
                <a:solidFill>
                  <a:srgbClr val="000000"/>
                </a:solidFill>
              </a:rPr>
              <a:t>Videosuche bei YouTube.de</a:t>
            </a:r>
          </a:p>
        </p:txBody>
      </p:sp>
      <p:pic>
        <p:nvPicPr>
          <p:cNvPr id="53253" name="Grafik 10"/>
          <p:cNvPicPr>
            <a:picLocks noChangeAspect="1" noChangeArrowheads="1"/>
          </p:cNvPicPr>
          <p:nvPr/>
        </p:nvPicPr>
        <p:blipFill>
          <a:blip r:embed="rId6">
            <a:extLst>
              <a:ext uri="{28A0092B-C50C-407E-A947-70E740481C1C}">
                <a14:useLocalDpi xmlns:a14="http://schemas.microsoft.com/office/drawing/2010/main" val="0"/>
              </a:ext>
            </a:extLst>
          </a:blip>
          <a:srcRect l="45825" t="19215" r="24492" b="54475"/>
          <a:stretch>
            <a:fillRect/>
          </a:stretch>
        </p:blipFill>
        <p:spPr bwMode="auto">
          <a:xfrm>
            <a:off x="1046163" y="3636963"/>
            <a:ext cx="6710362"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llipse 12">
            <a:extLst>
              <a:ext uri="{FF2B5EF4-FFF2-40B4-BE49-F238E27FC236}">
                <a16:creationId xmlns:a16="http://schemas.microsoft.com/office/drawing/2014/main" id="{A9A549B6-A4DE-4C35-8CE6-AAF763DBAEAF}"/>
              </a:ext>
            </a:extLst>
          </p:cNvPr>
          <p:cNvSpPr/>
          <p:nvPr/>
        </p:nvSpPr>
        <p:spPr>
          <a:xfrm>
            <a:off x="3925888" y="4854575"/>
            <a:ext cx="950912" cy="325438"/>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16" name="Ellipse 15">
            <a:extLst>
              <a:ext uri="{FF2B5EF4-FFF2-40B4-BE49-F238E27FC236}">
                <a16:creationId xmlns:a16="http://schemas.microsoft.com/office/drawing/2014/main" id="{0BFCA394-2E1D-4601-83AF-8A8038D7785A}"/>
              </a:ext>
            </a:extLst>
          </p:cNvPr>
          <p:cNvSpPr/>
          <p:nvPr/>
        </p:nvSpPr>
        <p:spPr>
          <a:xfrm>
            <a:off x="1301750" y="3846513"/>
            <a:ext cx="950913" cy="325437"/>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53256"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53257"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7"/>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53258" name="Grafik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9" name="Rechteck 11"/>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3D78B196-E760-4665-9B0B-04A444B84ECB}"/>
              </a:ext>
            </a:extLst>
          </p:cNvPr>
          <p:cNvSpPr>
            <a:spLocks noGrp="1"/>
          </p:cNvSpPr>
          <p:nvPr>
            <p:ph type="ftr" sz="quarter" idx="11"/>
          </p:nvPr>
        </p:nvSpPr>
        <p:spPr>
          <a:xfrm>
            <a:off x="6010275" y="6284913"/>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 name="Grafik 7">
            <a:extLst>
              <a:ext uri="{FF2B5EF4-FFF2-40B4-BE49-F238E27FC236}">
                <a16:creationId xmlns:a16="http://schemas.microsoft.com/office/drawing/2014/main" id="{5C350A27-D51A-44D0-A637-7DCC638B4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55300"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hteck 5"/>
          <p:cNvSpPr>
            <a:spLocks noChangeArrowheads="1"/>
          </p:cNvSpPr>
          <p:nvPr/>
        </p:nvSpPr>
        <p:spPr bwMode="auto">
          <a:xfrm>
            <a:off x="433388" y="3402013"/>
            <a:ext cx="85121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2400" b="0">
                <a:solidFill>
                  <a:srgbClr val="000000"/>
                </a:solidFill>
              </a:rPr>
              <a:t>Aufgabe 3:</a:t>
            </a:r>
          </a:p>
          <a:p>
            <a:pPr algn="just">
              <a:spcBef>
                <a:spcPct val="0"/>
              </a:spcBef>
              <a:spcAft>
                <a:spcPct val="0"/>
              </a:spcAft>
              <a:buFont typeface="Arial" panose="020B0604020202020204" pitchFamily="34" charset="0"/>
              <a:buNone/>
            </a:pPr>
            <a:endParaRPr lang="de-DE" altLang="de-DE" sz="2400" b="0">
              <a:solidFill>
                <a:srgbClr val="000000"/>
              </a:solidFill>
            </a:endParaRPr>
          </a:p>
          <a:p>
            <a:pPr algn="just">
              <a:spcBef>
                <a:spcPct val="0"/>
              </a:spcBef>
              <a:spcAft>
                <a:spcPct val="0"/>
              </a:spcAft>
              <a:buFont typeface="Arial" panose="020B0604020202020204" pitchFamily="34" charset="0"/>
              <a:buNone/>
            </a:pPr>
            <a:r>
              <a:rPr lang="de-DE" altLang="de-DE" sz="2400" b="0">
                <a:solidFill>
                  <a:srgbClr val="000000"/>
                </a:solidFill>
              </a:rPr>
              <a:t>Wir suchen ein Video, in dem gezeigt wird, wie ein Schnitzel zubereitet wird, und das sowohl die kommerzielle Nutzung erlaubt, als auch verändert werden kann.</a:t>
            </a:r>
          </a:p>
        </p:txBody>
      </p:sp>
      <p:sp>
        <p:nvSpPr>
          <p:cNvPr id="55302"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55303"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6"/>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55304" name="Grafik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Rechteck 9"/>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sp>
        <p:nvSpPr>
          <p:cNvPr id="20483" name="Textfeld 11"/>
          <p:cNvSpPr txBox="1">
            <a:spLocks noChangeArrowheads="1"/>
          </p:cNvSpPr>
          <p:nvPr/>
        </p:nvSpPr>
        <p:spPr bwMode="auto">
          <a:xfrm>
            <a:off x="1989138" y="1384300"/>
            <a:ext cx="6956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Das „alte“ Internet: Web 1.0</a:t>
            </a:r>
            <a:endParaRPr lang="de-DE" altLang="de-DE" sz="2000" b="0">
              <a:solidFill>
                <a:srgbClr val="A3C13C"/>
              </a:solidFill>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20486"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325" y="3341688"/>
            <a:ext cx="762000" cy="76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8" name="Line 3"/>
          <p:cNvSpPr>
            <a:spLocks noChangeShapeType="1"/>
          </p:cNvSpPr>
          <p:nvPr/>
        </p:nvSpPr>
        <p:spPr bwMode="auto">
          <a:xfrm>
            <a:off x="1584325" y="3743325"/>
            <a:ext cx="1223963" cy="15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0489" name="AutoShape 4"/>
          <p:cNvSpPr>
            <a:spLocks noChangeArrowheads="1"/>
          </p:cNvSpPr>
          <p:nvPr/>
        </p:nvSpPr>
        <p:spPr bwMode="auto">
          <a:xfrm>
            <a:off x="2879725" y="3311525"/>
            <a:ext cx="2087563" cy="936625"/>
          </a:xfrm>
          <a:prstGeom prst="roundRect">
            <a:avLst>
              <a:gd name="adj" fmla="val 167"/>
            </a:avLst>
          </a:prstGeom>
          <a:solidFill>
            <a:srgbClr val="CFE7F5"/>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spcBef>
                <a:spcPct val="20000"/>
              </a:spcBef>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Clr>
                <a:srgbClr val="000000"/>
              </a:buClr>
              <a:buFont typeface="Times New Roman" panose="02020603050405020304" pitchFamily="18" charset="0"/>
              <a:buNone/>
            </a:pPr>
            <a:r>
              <a:rPr lang="de-DE" altLang="de-DE" sz="2000" b="0">
                <a:solidFill>
                  <a:srgbClr val="000000"/>
                </a:solidFill>
                <a:ea typeface="Microsoft YaHei" panose="020B0503020204020204" pitchFamily="34" charset="-122"/>
              </a:rPr>
              <a:t>Website</a:t>
            </a:r>
          </a:p>
        </p:txBody>
      </p:sp>
      <p:pic>
        <p:nvPicPr>
          <p:cNvPr id="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4800" y="1944688"/>
            <a:ext cx="762000" cy="76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4638" y="3024188"/>
            <a:ext cx="762000" cy="76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4638" y="4103688"/>
            <a:ext cx="762000" cy="76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4800" y="5357813"/>
            <a:ext cx="762000" cy="76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Line 9"/>
          <p:cNvSpPr>
            <a:spLocks noChangeShapeType="1"/>
          </p:cNvSpPr>
          <p:nvPr/>
        </p:nvSpPr>
        <p:spPr bwMode="auto">
          <a:xfrm flipV="1">
            <a:off x="4967288" y="2589213"/>
            <a:ext cx="1685925" cy="11557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8" name="Line 10"/>
          <p:cNvSpPr>
            <a:spLocks noChangeShapeType="1"/>
          </p:cNvSpPr>
          <p:nvPr/>
        </p:nvSpPr>
        <p:spPr bwMode="auto">
          <a:xfrm flipV="1">
            <a:off x="4967288" y="3454400"/>
            <a:ext cx="1800225" cy="29051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9" name="Line 11"/>
          <p:cNvSpPr>
            <a:spLocks noChangeShapeType="1"/>
          </p:cNvSpPr>
          <p:nvPr/>
        </p:nvSpPr>
        <p:spPr bwMode="auto">
          <a:xfrm>
            <a:off x="4967288" y="3743325"/>
            <a:ext cx="1655762" cy="5762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0" name="Line 12"/>
          <p:cNvSpPr>
            <a:spLocks noChangeShapeType="1"/>
          </p:cNvSpPr>
          <p:nvPr/>
        </p:nvSpPr>
        <p:spPr bwMode="auto">
          <a:xfrm>
            <a:off x="4967288" y="3743325"/>
            <a:ext cx="1685925" cy="18002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1" name="Shape 377"/>
          <p:cNvSpPr/>
          <p:nvPr/>
        </p:nvSpPr>
        <p:spPr>
          <a:xfrm>
            <a:off x="889000" y="5880100"/>
            <a:ext cx="5541963"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lang="de-DE" altLang="de-DE" sz="800" dirty="0">
                <a:solidFill>
                  <a:srgbClr val="000000"/>
                </a:solidFill>
                <a:latin typeface="+mn-lt"/>
                <a:ea typeface="+mn-ea"/>
                <a:sym typeface="Lucida Grande"/>
              </a:rPr>
              <a:t>Graphik: CC BY SA – Freie Bildungsmedien (OER) für den eigenen Unterricht entdecken, erstellen und teilen von Christian Spannagel</a:t>
            </a:r>
            <a:endParaRPr sz="800" dirty="0">
              <a:solidFill>
                <a:srgbClr val="000000"/>
              </a:solidFill>
              <a:latin typeface="+mn-lt"/>
              <a:ea typeface="+mn-ea"/>
              <a:cs typeface="Arial" panose="020B0604020202020204" pitchFamily="34" charset="0"/>
              <a:sym typeface="Calibri"/>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3"/>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4"/>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15"/>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16"/>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17"/>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18"/>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19"/>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5E1B2602-B2A4-4476-A124-400CDB8E71D9}"/>
              </a:ext>
            </a:extLst>
          </p:cNvPr>
          <p:cNvSpPr>
            <a:spLocks noGrp="1"/>
          </p:cNvSpPr>
          <p:nvPr>
            <p:ph type="ftr" sz="quarter" idx="11"/>
          </p:nvPr>
        </p:nvSpPr>
        <p:spPr>
          <a:xfrm>
            <a:off x="5962650" y="6346825"/>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 name="Grafik 7">
            <a:extLst>
              <a:ext uri="{FF2B5EF4-FFF2-40B4-BE49-F238E27FC236}">
                <a16:creationId xmlns:a16="http://schemas.microsoft.com/office/drawing/2014/main" id="{59F5AA80-3DD5-485E-BECF-343AC1C77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57348"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Bild 3" descr="Bildschirmfoto 2013-01-16 um 09.44.00.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9588" y="3240088"/>
            <a:ext cx="419417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chteck 5"/>
          <p:cNvSpPr>
            <a:spLocks noChangeArrowheads="1"/>
          </p:cNvSpPr>
          <p:nvPr/>
        </p:nvSpPr>
        <p:spPr bwMode="auto">
          <a:xfrm>
            <a:off x="5108575" y="3092450"/>
            <a:ext cx="40354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 typeface="Arial" panose="020B0604020202020204" pitchFamily="34" charset="0"/>
              <a:buNone/>
            </a:pPr>
            <a:r>
              <a:rPr lang="de-DE" altLang="de-DE" sz="2400" b="0">
                <a:solidFill>
                  <a:srgbClr val="000000"/>
                </a:solidFill>
              </a:rPr>
              <a:t>Aufgabe 4: </a:t>
            </a:r>
          </a:p>
          <a:p>
            <a:pPr>
              <a:spcBef>
                <a:spcPct val="0"/>
              </a:spcBef>
              <a:spcAft>
                <a:spcPct val="0"/>
              </a:spcAft>
              <a:buFont typeface="Arial" panose="020B0604020202020204" pitchFamily="34" charset="0"/>
              <a:buNone/>
            </a:pPr>
            <a:endParaRPr lang="de-DE" altLang="de-DE" sz="2400" b="0">
              <a:solidFill>
                <a:srgbClr val="000000"/>
              </a:solidFill>
            </a:endParaRPr>
          </a:p>
          <a:p>
            <a:pPr>
              <a:spcBef>
                <a:spcPct val="0"/>
              </a:spcBef>
              <a:spcAft>
                <a:spcPct val="0"/>
              </a:spcAft>
              <a:buFont typeface="Arial" panose="020B0604020202020204" pitchFamily="34" charset="0"/>
              <a:buNone/>
            </a:pPr>
            <a:r>
              <a:rPr lang="de-DE" altLang="de-DE" sz="2400" b="0">
                <a:solidFill>
                  <a:srgbClr val="000000"/>
                </a:solidFill>
              </a:rPr>
              <a:t>Wir suchen den Vornamen des Kochs, der das Schnitzel zubereitet.</a:t>
            </a:r>
          </a:p>
        </p:txBody>
      </p:sp>
      <p:sp>
        <p:nvSpPr>
          <p:cNvPr id="57351"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57352"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7"/>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57353" name="Grafik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Rechteck 10"/>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3ABB2636-35E0-4AF4-9A60-B588CA6E11B8}"/>
              </a:ext>
            </a:extLst>
          </p:cNvPr>
          <p:cNvSpPr>
            <a:spLocks noGrp="1"/>
          </p:cNvSpPr>
          <p:nvPr>
            <p:ph type="ftr" sz="quarter" idx="11"/>
          </p:nvPr>
        </p:nvSpPr>
        <p:spPr>
          <a:xfrm>
            <a:off x="5962650" y="5961063"/>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 name="Grafik 7">
            <a:extLst>
              <a:ext uri="{FF2B5EF4-FFF2-40B4-BE49-F238E27FC236}">
                <a16:creationId xmlns:a16="http://schemas.microsoft.com/office/drawing/2014/main" id="{4C8958D0-6A2F-43D7-9262-99713A28D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59396"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hteck 4"/>
          <p:cNvSpPr>
            <a:spLocks noChangeArrowheads="1"/>
          </p:cNvSpPr>
          <p:nvPr/>
        </p:nvSpPr>
        <p:spPr bwMode="auto">
          <a:xfrm>
            <a:off x="212725" y="3246438"/>
            <a:ext cx="78390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2400">
                <a:solidFill>
                  <a:srgbClr val="000000"/>
                </a:solidFill>
              </a:rPr>
              <a:t>OER-Suche in herkömmlichen Suchmaschinen wie z.B. Google.de</a:t>
            </a:r>
          </a:p>
        </p:txBody>
      </p:sp>
      <p:pic>
        <p:nvPicPr>
          <p:cNvPr id="59398" name="Grafik 16"/>
          <p:cNvPicPr>
            <a:picLocks noChangeAspect="1" noChangeArrowheads="1"/>
          </p:cNvPicPr>
          <p:nvPr/>
        </p:nvPicPr>
        <p:blipFill>
          <a:blip r:embed="rId6">
            <a:extLst>
              <a:ext uri="{28A0092B-C50C-407E-A947-70E740481C1C}">
                <a14:useLocalDpi xmlns:a14="http://schemas.microsoft.com/office/drawing/2010/main" val="0"/>
              </a:ext>
            </a:extLst>
          </a:blip>
          <a:srcRect l="28439" t="12933" r="1785" b="41982"/>
          <a:stretch>
            <a:fillRect/>
          </a:stretch>
        </p:blipFill>
        <p:spPr bwMode="auto">
          <a:xfrm>
            <a:off x="117475" y="4592638"/>
            <a:ext cx="4624388"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Grafik 18"/>
          <p:cNvPicPr>
            <a:picLocks noChangeAspect="1" noChangeArrowheads="1"/>
          </p:cNvPicPr>
          <p:nvPr/>
        </p:nvPicPr>
        <p:blipFill>
          <a:blip r:embed="rId7">
            <a:extLst>
              <a:ext uri="{28A0092B-C50C-407E-A947-70E740481C1C}">
                <a14:useLocalDpi xmlns:a14="http://schemas.microsoft.com/office/drawing/2010/main" val="0"/>
              </a:ext>
            </a:extLst>
          </a:blip>
          <a:srcRect l="16042" t="30920" r="34647" b="6332"/>
          <a:stretch>
            <a:fillRect/>
          </a:stretch>
        </p:blipFill>
        <p:spPr bwMode="auto">
          <a:xfrm>
            <a:off x="4265613" y="3654425"/>
            <a:ext cx="470217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llipse 15">
            <a:extLst>
              <a:ext uri="{FF2B5EF4-FFF2-40B4-BE49-F238E27FC236}">
                <a16:creationId xmlns:a16="http://schemas.microsoft.com/office/drawing/2014/main" id="{1B8C79BD-7EFB-4D1C-84D6-93BB0E34CBF5}"/>
              </a:ext>
            </a:extLst>
          </p:cNvPr>
          <p:cNvSpPr/>
          <p:nvPr/>
        </p:nvSpPr>
        <p:spPr>
          <a:xfrm>
            <a:off x="4265613" y="3776663"/>
            <a:ext cx="950912" cy="325437"/>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17" name="Ellipse 16">
            <a:extLst>
              <a:ext uri="{FF2B5EF4-FFF2-40B4-BE49-F238E27FC236}">
                <a16:creationId xmlns:a16="http://schemas.microsoft.com/office/drawing/2014/main" id="{FB0AB730-2D3A-4580-9501-7A66AD805EFC}"/>
              </a:ext>
            </a:extLst>
          </p:cNvPr>
          <p:cNvSpPr/>
          <p:nvPr/>
        </p:nvSpPr>
        <p:spPr>
          <a:xfrm>
            <a:off x="2882900" y="5019675"/>
            <a:ext cx="950913" cy="325438"/>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18" name="Ellipse 17">
            <a:extLst>
              <a:ext uri="{FF2B5EF4-FFF2-40B4-BE49-F238E27FC236}">
                <a16:creationId xmlns:a16="http://schemas.microsoft.com/office/drawing/2014/main" id="{C447CB21-FD6A-4771-8830-A84BD08AA657}"/>
              </a:ext>
            </a:extLst>
          </p:cNvPr>
          <p:cNvSpPr/>
          <p:nvPr/>
        </p:nvSpPr>
        <p:spPr>
          <a:xfrm>
            <a:off x="4260850" y="5640388"/>
            <a:ext cx="950913" cy="325437"/>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59403"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59404"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8"/>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59405" name="Grafik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6" name="Rechteck 14"/>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0E178A6E-D5CF-4601-A827-36C7A860DD8D}"/>
              </a:ext>
            </a:extLst>
          </p:cNvPr>
          <p:cNvSpPr>
            <a:spLocks noGrp="1"/>
          </p:cNvSpPr>
          <p:nvPr>
            <p:ph type="ftr" sz="quarter" idx="11"/>
          </p:nvPr>
        </p:nvSpPr>
        <p:spPr>
          <a:xfrm>
            <a:off x="5962650" y="6291263"/>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 name="Grafik 7">
            <a:extLst>
              <a:ext uri="{FF2B5EF4-FFF2-40B4-BE49-F238E27FC236}">
                <a16:creationId xmlns:a16="http://schemas.microsoft.com/office/drawing/2014/main" id="{0EA969EA-9CCC-4EC6-9252-65F9EEC58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61444"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hteck 5"/>
          <p:cNvSpPr>
            <a:spLocks noChangeArrowheads="1"/>
          </p:cNvSpPr>
          <p:nvPr/>
        </p:nvSpPr>
        <p:spPr bwMode="auto">
          <a:xfrm>
            <a:off x="184150" y="3236913"/>
            <a:ext cx="85121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2400" b="0">
                <a:solidFill>
                  <a:srgbClr val="000000"/>
                </a:solidFill>
              </a:rPr>
              <a:t>Aufgabe 5:</a:t>
            </a:r>
          </a:p>
          <a:p>
            <a:pPr algn="just">
              <a:spcBef>
                <a:spcPct val="0"/>
              </a:spcBef>
              <a:spcAft>
                <a:spcPct val="0"/>
              </a:spcAft>
              <a:buFont typeface="Arial" panose="020B0604020202020204" pitchFamily="34" charset="0"/>
              <a:buNone/>
            </a:pPr>
            <a:endParaRPr lang="de-DE" altLang="de-DE" sz="2400" b="0">
              <a:solidFill>
                <a:srgbClr val="000000"/>
              </a:solidFill>
            </a:endParaRPr>
          </a:p>
          <a:p>
            <a:pPr algn="just">
              <a:spcBef>
                <a:spcPct val="0"/>
              </a:spcBef>
              <a:spcAft>
                <a:spcPct val="0"/>
              </a:spcAft>
              <a:buFont typeface="Arial" panose="020B0604020202020204" pitchFamily="34" charset="0"/>
              <a:buNone/>
            </a:pPr>
            <a:r>
              <a:rPr lang="de-DE" altLang="de-DE" sz="2400" b="0">
                <a:solidFill>
                  <a:srgbClr val="000000"/>
                </a:solidFill>
              </a:rPr>
              <a:t>Jetzt wird es vegetarisch. Wir suchen mit Hilfe von Google.de ein bestimmtes Rezept für Pommes Frites, das man auch ändern und wiederveröffentlichen kann. Wer nutzt für seine Pommes Frites die „letzten Kartoffeln“? Geben Sie den Vornamen an.</a:t>
            </a:r>
          </a:p>
          <a:p>
            <a:pPr algn="just">
              <a:spcBef>
                <a:spcPct val="0"/>
              </a:spcBef>
              <a:spcAft>
                <a:spcPct val="0"/>
              </a:spcAft>
              <a:buFont typeface="Arial" panose="020B0604020202020204" pitchFamily="34" charset="0"/>
              <a:buNone/>
            </a:pPr>
            <a:endParaRPr lang="de-DE" altLang="de-DE" sz="1600" b="0">
              <a:solidFill>
                <a:srgbClr val="000000"/>
              </a:solidFill>
            </a:endParaRPr>
          </a:p>
        </p:txBody>
      </p:sp>
      <p:sp>
        <p:nvSpPr>
          <p:cNvPr id="61446"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6"/>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sp>
        <p:nvSpPr>
          <p:cNvPr id="61447"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pic>
        <p:nvPicPr>
          <p:cNvPr id="61448" name="Grafik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Rechteck 9"/>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C1F1DBFA-AC77-4C48-AE19-4D944896A013}"/>
              </a:ext>
            </a:extLst>
          </p:cNvPr>
          <p:cNvSpPr>
            <a:spLocks noGrp="1"/>
          </p:cNvSpPr>
          <p:nvPr>
            <p:ph type="ftr" sz="quarter" idx="11"/>
          </p:nvPr>
        </p:nvSpPr>
        <p:spPr>
          <a:xfrm>
            <a:off x="5962650" y="5961063"/>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 name="Grafik 7">
            <a:extLst>
              <a:ext uri="{FF2B5EF4-FFF2-40B4-BE49-F238E27FC236}">
                <a16:creationId xmlns:a16="http://schemas.microsoft.com/office/drawing/2014/main" id="{4ED22374-8D25-4F75-9904-73F0EB351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63492"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Grafik 16"/>
          <p:cNvPicPr>
            <a:picLocks noChangeAspect="1" noChangeArrowheads="1"/>
          </p:cNvPicPr>
          <p:nvPr/>
        </p:nvPicPr>
        <p:blipFill>
          <a:blip r:embed="rId6">
            <a:extLst>
              <a:ext uri="{28A0092B-C50C-407E-A947-70E740481C1C}">
                <a14:useLocalDpi xmlns:a14="http://schemas.microsoft.com/office/drawing/2010/main" val="0"/>
              </a:ext>
            </a:extLst>
          </a:blip>
          <a:srcRect l="17358" t="33643" r="56691" b="29179"/>
          <a:stretch>
            <a:fillRect/>
          </a:stretch>
        </p:blipFill>
        <p:spPr bwMode="auto">
          <a:xfrm>
            <a:off x="341313" y="3060700"/>
            <a:ext cx="384175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Grafik 17"/>
          <p:cNvPicPr>
            <a:picLocks noChangeAspect="1" noChangeArrowheads="1"/>
          </p:cNvPicPr>
          <p:nvPr/>
        </p:nvPicPr>
        <p:blipFill>
          <a:blip r:embed="rId7">
            <a:extLst>
              <a:ext uri="{28A0092B-C50C-407E-A947-70E740481C1C}">
                <a14:useLocalDpi xmlns:a14="http://schemas.microsoft.com/office/drawing/2010/main" val="0"/>
              </a:ext>
            </a:extLst>
          </a:blip>
          <a:srcRect l="15784" t="34399" r="56937" b="54968"/>
          <a:stretch>
            <a:fillRect/>
          </a:stretch>
        </p:blipFill>
        <p:spPr bwMode="auto">
          <a:xfrm>
            <a:off x="2955925" y="5010150"/>
            <a:ext cx="594201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llipse 12">
            <a:extLst>
              <a:ext uri="{FF2B5EF4-FFF2-40B4-BE49-F238E27FC236}">
                <a16:creationId xmlns:a16="http://schemas.microsoft.com/office/drawing/2014/main" id="{4D148879-3FDA-40D7-8537-AD4CE71A146A}"/>
              </a:ext>
            </a:extLst>
          </p:cNvPr>
          <p:cNvSpPr/>
          <p:nvPr/>
        </p:nvSpPr>
        <p:spPr>
          <a:xfrm>
            <a:off x="3232150" y="5408613"/>
            <a:ext cx="950913" cy="325437"/>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63496" name="Rechteck 1"/>
          <p:cNvSpPr>
            <a:spLocks noChangeArrowheads="1"/>
          </p:cNvSpPr>
          <p:nvPr/>
        </p:nvSpPr>
        <p:spPr bwMode="auto">
          <a:xfrm>
            <a:off x="4403725" y="3484563"/>
            <a:ext cx="4494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1200" b="0">
                <a:solidFill>
                  <a:srgbClr val="000000"/>
                </a:solidFill>
                <a:hlinkClick r:id="rId8"/>
              </a:rPr>
              <a:t>http://www.hobby-garten-blog.de/rezept/11445-die-letzten-kartoffeln-verwerten-pommes-frites-selbst-gemacht.php</a:t>
            </a:r>
            <a:endParaRPr lang="de-DE" altLang="de-DE" sz="1200" b="0">
              <a:solidFill>
                <a:srgbClr val="000000"/>
              </a:solidFill>
            </a:endParaRPr>
          </a:p>
        </p:txBody>
      </p:sp>
      <p:sp>
        <p:nvSpPr>
          <p:cNvPr id="63497"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9"/>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sp>
        <p:nvSpPr>
          <p:cNvPr id="63498"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pic>
        <p:nvPicPr>
          <p:cNvPr id="63499" name="Grafik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Rechteck 14"/>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731728EF-7022-4333-AA9B-055BBC22F494}"/>
              </a:ext>
            </a:extLst>
          </p:cNvPr>
          <p:cNvSpPr>
            <a:spLocks noGrp="1"/>
          </p:cNvSpPr>
          <p:nvPr>
            <p:ph type="ftr" sz="quarter" idx="11"/>
          </p:nvPr>
        </p:nvSpPr>
        <p:spPr>
          <a:xfrm>
            <a:off x="5962650" y="5961063"/>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 name="Grafik 7">
            <a:extLst>
              <a:ext uri="{FF2B5EF4-FFF2-40B4-BE49-F238E27FC236}">
                <a16:creationId xmlns:a16="http://schemas.microsoft.com/office/drawing/2014/main" id="{61A19C1C-1F4D-4F9A-83C1-5CB639033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65540"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hteck 4"/>
          <p:cNvSpPr>
            <a:spLocks noChangeArrowheads="1"/>
          </p:cNvSpPr>
          <p:nvPr/>
        </p:nvSpPr>
        <p:spPr bwMode="auto">
          <a:xfrm>
            <a:off x="433388" y="3162300"/>
            <a:ext cx="30876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2400">
                <a:solidFill>
                  <a:srgbClr val="000000"/>
                </a:solidFill>
              </a:rPr>
              <a:t>Materialsuche bei </a:t>
            </a:r>
          </a:p>
          <a:p>
            <a:pPr algn="just">
              <a:spcBef>
                <a:spcPct val="0"/>
              </a:spcBef>
              <a:spcAft>
                <a:spcPct val="0"/>
              </a:spcAft>
              <a:buFont typeface="Arial" panose="020B0604020202020204" pitchFamily="34" charset="0"/>
              <a:buNone/>
            </a:pPr>
            <a:r>
              <a:rPr lang="de-DE" altLang="de-DE" sz="2400">
                <a:solidFill>
                  <a:srgbClr val="000000"/>
                </a:solidFill>
              </a:rPr>
              <a:t>Europeana.eu</a:t>
            </a:r>
          </a:p>
        </p:txBody>
      </p:sp>
      <p:pic>
        <p:nvPicPr>
          <p:cNvPr id="65542" name="Grafik 10"/>
          <p:cNvPicPr>
            <a:picLocks noChangeAspect="1" noChangeArrowheads="1"/>
          </p:cNvPicPr>
          <p:nvPr/>
        </p:nvPicPr>
        <p:blipFill>
          <a:blip r:embed="rId6">
            <a:extLst>
              <a:ext uri="{28A0092B-C50C-407E-A947-70E740481C1C}">
                <a14:useLocalDpi xmlns:a14="http://schemas.microsoft.com/office/drawing/2010/main" val="0"/>
              </a:ext>
            </a:extLst>
          </a:blip>
          <a:srcRect l="18657" t="5338" r="11644" b="6015"/>
          <a:stretch>
            <a:fillRect/>
          </a:stretch>
        </p:blipFill>
        <p:spPr bwMode="auto">
          <a:xfrm>
            <a:off x="4043363" y="3162300"/>
            <a:ext cx="482600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llipse 12">
            <a:extLst>
              <a:ext uri="{FF2B5EF4-FFF2-40B4-BE49-F238E27FC236}">
                <a16:creationId xmlns:a16="http://schemas.microsoft.com/office/drawing/2014/main" id="{4122E49B-F75C-4821-996B-42C2FB366B13}"/>
              </a:ext>
            </a:extLst>
          </p:cNvPr>
          <p:cNvSpPr/>
          <p:nvPr/>
        </p:nvSpPr>
        <p:spPr>
          <a:xfrm>
            <a:off x="4400550" y="4257675"/>
            <a:ext cx="950913" cy="325438"/>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16" name="Ellipse 15">
            <a:extLst>
              <a:ext uri="{FF2B5EF4-FFF2-40B4-BE49-F238E27FC236}">
                <a16:creationId xmlns:a16="http://schemas.microsoft.com/office/drawing/2014/main" id="{28C5D9F2-DEF1-4D64-AE5E-1D05B582309F}"/>
              </a:ext>
            </a:extLst>
          </p:cNvPr>
          <p:cNvSpPr/>
          <p:nvPr/>
        </p:nvSpPr>
        <p:spPr>
          <a:xfrm>
            <a:off x="4518025" y="5572125"/>
            <a:ext cx="1104900" cy="601663"/>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65545" name="Rechteck 4"/>
          <p:cNvSpPr>
            <a:spLocks noChangeArrowheads="1"/>
          </p:cNvSpPr>
          <p:nvPr/>
        </p:nvSpPr>
        <p:spPr bwMode="auto">
          <a:xfrm>
            <a:off x="433388" y="4168775"/>
            <a:ext cx="30876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2400" b="0">
                <a:solidFill>
                  <a:srgbClr val="000000"/>
                </a:solidFill>
              </a:rPr>
              <a:t>Kunstwerke</a:t>
            </a:r>
          </a:p>
          <a:p>
            <a:pPr algn="just">
              <a:spcBef>
                <a:spcPct val="0"/>
              </a:spcBef>
              <a:spcAft>
                <a:spcPct val="0"/>
              </a:spcAft>
              <a:buFont typeface="Arial" panose="020B0604020202020204" pitchFamily="34" charset="0"/>
              <a:buNone/>
            </a:pPr>
            <a:r>
              <a:rPr lang="de-DE" altLang="de-DE" sz="2400" b="0">
                <a:solidFill>
                  <a:srgbClr val="000000"/>
                </a:solidFill>
              </a:rPr>
              <a:t>Artefakte</a:t>
            </a:r>
          </a:p>
          <a:p>
            <a:pPr algn="just">
              <a:spcBef>
                <a:spcPct val="0"/>
              </a:spcBef>
              <a:spcAft>
                <a:spcPct val="0"/>
              </a:spcAft>
              <a:buFont typeface="Arial" panose="020B0604020202020204" pitchFamily="34" charset="0"/>
              <a:buNone/>
            </a:pPr>
            <a:r>
              <a:rPr lang="de-DE" altLang="de-DE" sz="2400" b="0">
                <a:solidFill>
                  <a:srgbClr val="000000"/>
                </a:solidFill>
              </a:rPr>
              <a:t>Bücher</a:t>
            </a:r>
          </a:p>
          <a:p>
            <a:pPr algn="just">
              <a:spcBef>
                <a:spcPct val="0"/>
              </a:spcBef>
              <a:spcAft>
                <a:spcPct val="0"/>
              </a:spcAft>
              <a:buFont typeface="Arial" panose="020B0604020202020204" pitchFamily="34" charset="0"/>
              <a:buNone/>
            </a:pPr>
            <a:r>
              <a:rPr lang="de-DE" altLang="de-DE" sz="2400" b="0">
                <a:solidFill>
                  <a:srgbClr val="000000"/>
                </a:solidFill>
              </a:rPr>
              <a:t>Videos</a:t>
            </a:r>
          </a:p>
        </p:txBody>
      </p:sp>
      <p:sp>
        <p:nvSpPr>
          <p:cNvPr id="65546"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7"/>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sp>
        <p:nvSpPr>
          <p:cNvPr id="65547"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pic>
        <p:nvPicPr>
          <p:cNvPr id="65548" name="Grafik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9" name="Rechteck 16"/>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9BA5CA16-6C37-4A1E-B5E1-88CA226C7EE8}"/>
              </a:ext>
            </a:extLst>
          </p:cNvPr>
          <p:cNvSpPr>
            <a:spLocks noGrp="1"/>
          </p:cNvSpPr>
          <p:nvPr>
            <p:ph type="ftr" sz="quarter" idx="11"/>
          </p:nvPr>
        </p:nvSpPr>
        <p:spPr>
          <a:xfrm>
            <a:off x="6010275" y="6315075"/>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 name="Grafik 7">
            <a:extLst>
              <a:ext uri="{FF2B5EF4-FFF2-40B4-BE49-F238E27FC236}">
                <a16:creationId xmlns:a16="http://schemas.microsoft.com/office/drawing/2014/main" id="{DC4DC592-0BB3-4AE3-86FB-62C45B6AD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67588"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Rechteck 5"/>
          <p:cNvSpPr>
            <a:spLocks noChangeArrowheads="1"/>
          </p:cNvSpPr>
          <p:nvPr/>
        </p:nvSpPr>
        <p:spPr bwMode="auto">
          <a:xfrm>
            <a:off x="433388" y="3046413"/>
            <a:ext cx="85121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2400" b="0">
                <a:solidFill>
                  <a:srgbClr val="000000"/>
                </a:solidFill>
              </a:rPr>
              <a:t>Aufgabe 6:</a:t>
            </a:r>
          </a:p>
          <a:p>
            <a:pPr algn="just">
              <a:spcBef>
                <a:spcPct val="0"/>
              </a:spcBef>
              <a:spcAft>
                <a:spcPct val="0"/>
              </a:spcAft>
              <a:buFont typeface="Arial" panose="020B0604020202020204" pitchFamily="34" charset="0"/>
              <a:buNone/>
            </a:pPr>
            <a:endParaRPr lang="de-DE" altLang="de-DE" sz="2400" b="0">
              <a:solidFill>
                <a:srgbClr val="000000"/>
              </a:solidFill>
            </a:endParaRPr>
          </a:p>
          <a:p>
            <a:pPr algn="just">
              <a:spcBef>
                <a:spcPct val="0"/>
              </a:spcBef>
              <a:spcAft>
                <a:spcPct val="0"/>
              </a:spcAft>
              <a:buFont typeface="Arial" panose="020B0604020202020204" pitchFamily="34" charset="0"/>
              <a:buNone/>
            </a:pPr>
            <a:r>
              <a:rPr lang="de-DE" altLang="de-DE" sz="2400" b="0">
                <a:solidFill>
                  <a:srgbClr val="000000"/>
                </a:solidFill>
              </a:rPr>
              <a:t>Wir suchen jetzt etwas Historisches. Sie suchen mit dem Suchbegriff „Schnitzel“ bei Europeana.eu ein historisches Bild, das sowohl die kommerzielle Nutzung erlaubt, als auch verändert werden kann. werden kann.</a:t>
            </a:r>
          </a:p>
          <a:p>
            <a:pPr algn="just">
              <a:spcBef>
                <a:spcPct val="0"/>
              </a:spcBef>
              <a:spcAft>
                <a:spcPct val="0"/>
              </a:spcAft>
              <a:buFont typeface="Arial" panose="020B0604020202020204" pitchFamily="34" charset="0"/>
              <a:buNone/>
            </a:pPr>
            <a:r>
              <a:rPr lang="de-DE" altLang="de-DE" sz="2400" b="0">
                <a:solidFill>
                  <a:srgbClr val="000000"/>
                </a:solidFill>
              </a:rPr>
              <a:t>Von welchem Zirkus finden Sie eine historische Darstellung zum Thema „Schnitzel“?</a:t>
            </a:r>
          </a:p>
        </p:txBody>
      </p:sp>
      <p:sp>
        <p:nvSpPr>
          <p:cNvPr id="67590"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6"/>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sp>
        <p:nvSpPr>
          <p:cNvPr id="67591"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pic>
        <p:nvPicPr>
          <p:cNvPr id="67592" name="Grafik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Rechteck 9"/>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2E6D2A60-2F16-48F1-A530-82B86D8CB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69635"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Bild 3" descr="Bildschirmfoto 2013-04-11 um 22.19.40.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7350" y="3252788"/>
            <a:ext cx="40132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Grafik 16"/>
          <p:cNvPicPr>
            <a:picLocks noChangeAspect="1" noChangeArrowheads="1"/>
          </p:cNvPicPr>
          <p:nvPr/>
        </p:nvPicPr>
        <p:blipFill>
          <a:blip r:embed="rId7">
            <a:extLst>
              <a:ext uri="{28A0092B-C50C-407E-A947-70E740481C1C}">
                <a14:useLocalDpi xmlns:a14="http://schemas.microsoft.com/office/drawing/2010/main" val="0"/>
              </a:ext>
            </a:extLst>
          </a:blip>
          <a:srcRect l="9186" t="46381" r="48177" b="5023"/>
          <a:stretch>
            <a:fillRect/>
          </a:stretch>
        </p:blipFill>
        <p:spPr bwMode="auto">
          <a:xfrm>
            <a:off x="4729163" y="3252788"/>
            <a:ext cx="40513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llipse 12">
            <a:extLst>
              <a:ext uri="{FF2B5EF4-FFF2-40B4-BE49-F238E27FC236}">
                <a16:creationId xmlns:a16="http://schemas.microsoft.com/office/drawing/2014/main" id="{856708AA-7A78-413F-87AA-3218D4F36A93}"/>
              </a:ext>
            </a:extLst>
          </p:cNvPr>
          <p:cNvSpPr/>
          <p:nvPr/>
        </p:nvSpPr>
        <p:spPr>
          <a:xfrm>
            <a:off x="5346700" y="3228975"/>
            <a:ext cx="950913" cy="325438"/>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16" name="Ellipse 15">
            <a:extLst>
              <a:ext uri="{FF2B5EF4-FFF2-40B4-BE49-F238E27FC236}">
                <a16:creationId xmlns:a16="http://schemas.microsoft.com/office/drawing/2014/main" id="{F3A7AFCE-CB99-48C5-AE4C-D211D18C35E2}"/>
              </a:ext>
            </a:extLst>
          </p:cNvPr>
          <p:cNvSpPr/>
          <p:nvPr/>
        </p:nvSpPr>
        <p:spPr>
          <a:xfrm>
            <a:off x="7677150" y="3978275"/>
            <a:ext cx="950913" cy="325438"/>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69640"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69641"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8"/>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sp>
        <p:nvSpPr>
          <p:cNvPr id="18" name="Fußzeilenplatzhalter 4">
            <a:extLst>
              <a:ext uri="{FF2B5EF4-FFF2-40B4-BE49-F238E27FC236}">
                <a16:creationId xmlns:a16="http://schemas.microsoft.com/office/drawing/2014/main" id="{5CE195F0-5E96-48E3-A812-B655E6475078}"/>
              </a:ext>
            </a:extLst>
          </p:cNvPr>
          <p:cNvSpPr>
            <a:spLocks noGrp="1"/>
          </p:cNvSpPr>
          <p:nvPr>
            <p:ph type="ftr" sz="quarter" idx="11"/>
          </p:nvPr>
        </p:nvSpPr>
        <p:spPr>
          <a:xfrm>
            <a:off x="6035675" y="6300788"/>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69643" name="Grafik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Rechteck 13"/>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C27671F-FA4A-46DD-BC0C-903A04886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71683"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hteck 4"/>
          <p:cNvSpPr>
            <a:spLocks noChangeArrowheads="1"/>
          </p:cNvSpPr>
          <p:nvPr/>
        </p:nvSpPr>
        <p:spPr bwMode="auto">
          <a:xfrm>
            <a:off x="306388" y="3181350"/>
            <a:ext cx="4891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2400">
                <a:solidFill>
                  <a:srgbClr val="000000"/>
                </a:solidFill>
              </a:rPr>
              <a:t>Suche beim ZUM-Wiki.de</a:t>
            </a:r>
          </a:p>
        </p:txBody>
      </p:sp>
      <p:pic>
        <p:nvPicPr>
          <p:cNvPr id="71685" name="Bild 6" descr="Bildschirmfoto 2013-04-05 um 16.37.53.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44888" y="3743325"/>
            <a:ext cx="5235575"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Bild 3" descr="Bildschirmfoto 2013-04-05 um 16.35.06.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99275" y="2674938"/>
            <a:ext cx="1881188"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Rechteck 5"/>
          <p:cNvSpPr>
            <a:spLocks noChangeArrowheads="1"/>
          </p:cNvSpPr>
          <p:nvPr/>
        </p:nvSpPr>
        <p:spPr bwMode="auto">
          <a:xfrm>
            <a:off x="306388" y="3757613"/>
            <a:ext cx="3238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 typeface="Arial" panose="020B0604020202020204" pitchFamily="34" charset="0"/>
              <a:buNone/>
            </a:pPr>
            <a:r>
              <a:rPr lang="de-DE" altLang="de-DE" sz="2400" b="0">
                <a:solidFill>
                  <a:srgbClr val="000000"/>
                </a:solidFill>
              </a:rPr>
              <a:t>Welche Aufgabenstellungen kann es rund um das Schnitzel im Bildungsbereich Schule geben?</a:t>
            </a:r>
          </a:p>
        </p:txBody>
      </p:sp>
      <p:pic>
        <p:nvPicPr>
          <p:cNvPr id="71688" name="Bild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5749925"/>
            <a:ext cx="18002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71690"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9"/>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71691" name="Grafik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2" name="Rechteck 12"/>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F9F96715-64BC-4B19-A26B-762C0C3F6C8F}"/>
              </a:ext>
            </a:extLst>
          </p:cNvPr>
          <p:cNvSpPr>
            <a:spLocks noGrp="1"/>
          </p:cNvSpPr>
          <p:nvPr>
            <p:ph type="ftr" sz="quarter" idx="11"/>
          </p:nvPr>
        </p:nvSpPr>
        <p:spPr>
          <a:xfrm>
            <a:off x="5962650" y="6267450"/>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 name="Grafik 7">
            <a:extLst>
              <a:ext uri="{FF2B5EF4-FFF2-40B4-BE49-F238E27FC236}">
                <a16:creationId xmlns:a16="http://schemas.microsoft.com/office/drawing/2014/main" id="{BA8EFE3A-0E15-4723-84FF-C1DDB4E2F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73732"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hteck 5"/>
          <p:cNvSpPr>
            <a:spLocks noChangeArrowheads="1"/>
          </p:cNvSpPr>
          <p:nvPr/>
        </p:nvSpPr>
        <p:spPr bwMode="auto">
          <a:xfrm>
            <a:off x="433388" y="3402013"/>
            <a:ext cx="85121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2400" b="0">
                <a:solidFill>
                  <a:srgbClr val="000000"/>
                </a:solidFill>
              </a:rPr>
              <a:t>Aufgabe 7:</a:t>
            </a:r>
          </a:p>
          <a:p>
            <a:pPr algn="just">
              <a:spcBef>
                <a:spcPct val="0"/>
              </a:spcBef>
              <a:spcAft>
                <a:spcPct val="0"/>
              </a:spcAft>
              <a:buFont typeface="Arial" panose="020B0604020202020204" pitchFamily="34" charset="0"/>
              <a:buNone/>
            </a:pPr>
            <a:endParaRPr lang="de-DE" altLang="de-DE" sz="2400" b="0">
              <a:solidFill>
                <a:srgbClr val="000000"/>
              </a:solidFill>
            </a:endParaRPr>
          </a:p>
          <a:p>
            <a:pPr algn="just">
              <a:spcBef>
                <a:spcPct val="0"/>
              </a:spcBef>
              <a:spcAft>
                <a:spcPct val="0"/>
              </a:spcAft>
              <a:buFont typeface="Arial" panose="020B0604020202020204" pitchFamily="34" charset="0"/>
              <a:buNone/>
            </a:pPr>
            <a:r>
              <a:rPr lang="de-DE" altLang="de-DE" sz="2400" b="0">
                <a:solidFill>
                  <a:srgbClr val="000000"/>
                </a:solidFill>
              </a:rPr>
              <a:t>Wie viele Schweine benötigt man, um den Petrikirchplatz in Soest mit Schnitzel auszulegen. </a:t>
            </a:r>
          </a:p>
        </p:txBody>
      </p:sp>
      <p:sp>
        <p:nvSpPr>
          <p:cNvPr id="73734"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73735"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6"/>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73736" name="Grafik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Rechteck 9"/>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91FDC055-AB64-44D8-AC8E-3FD40B7FEA1D}"/>
              </a:ext>
            </a:extLst>
          </p:cNvPr>
          <p:cNvSpPr>
            <a:spLocks noGrp="1"/>
          </p:cNvSpPr>
          <p:nvPr>
            <p:ph type="ftr" sz="quarter" idx="11"/>
          </p:nvPr>
        </p:nvSpPr>
        <p:spPr>
          <a:xfrm>
            <a:off x="6010275" y="6270625"/>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 name="Grafik 7">
            <a:extLst>
              <a:ext uri="{FF2B5EF4-FFF2-40B4-BE49-F238E27FC236}">
                <a16:creationId xmlns:a16="http://schemas.microsoft.com/office/drawing/2014/main" id="{F9AF5669-F1B3-4964-9CF1-A3050C0B0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75780"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Rechteck 5"/>
          <p:cNvSpPr>
            <a:spLocks noChangeArrowheads="1"/>
          </p:cNvSpPr>
          <p:nvPr/>
        </p:nvSpPr>
        <p:spPr bwMode="auto">
          <a:xfrm>
            <a:off x="433388" y="3144838"/>
            <a:ext cx="8512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2400" b="0">
                <a:solidFill>
                  <a:srgbClr val="000000"/>
                </a:solidFill>
              </a:rPr>
              <a:t>Um den gesamten Petrikirchplatz auslegen zu können, benötigt man </a:t>
            </a:r>
            <a:r>
              <a:rPr lang="de-DE" altLang="de-DE" sz="2400">
                <a:solidFill>
                  <a:srgbClr val="000000"/>
                </a:solidFill>
              </a:rPr>
              <a:t>1579 Schweine </a:t>
            </a:r>
            <a:r>
              <a:rPr lang="de-DE" altLang="de-DE" sz="2400" b="0">
                <a:solidFill>
                  <a:srgbClr val="000000"/>
                </a:solidFill>
              </a:rPr>
              <a:t>und 79950 Schnitzel.</a:t>
            </a:r>
          </a:p>
        </p:txBody>
      </p:sp>
      <p:sp>
        <p:nvSpPr>
          <p:cNvPr id="75782" name="Rechteck 1"/>
          <p:cNvSpPr>
            <a:spLocks noChangeArrowheads="1"/>
          </p:cNvSpPr>
          <p:nvPr/>
        </p:nvSpPr>
        <p:spPr bwMode="auto">
          <a:xfrm>
            <a:off x="3411538" y="4178300"/>
            <a:ext cx="5368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1200" b="0">
                <a:solidFill>
                  <a:srgbClr val="000000"/>
                </a:solidFill>
                <a:hlinkClick r:id="rId6"/>
              </a:rPr>
              <a:t>https://wiki.zum.de/wiki/Mathematische_Rundg%c3%a4nge/Petrikirchplatz</a:t>
            </a:r>
            <a:endParaRPr lang="de-DE" altLang="de-DE" sz="1200" b="0">
              <a:solidFill>
                <a:srgbClr val="000000"/>
              </a:solidFill>
            </a:endParaRPr>
          </a:p>
        </p:txBody>
      </p:sp>
      <p:sp>
        <p:nvSpPr>
          <p:cNvPr id="75783"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75784"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7"/>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75785" name="Grafik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6" name="Rechteck 11"/>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sp>
        <p:nvSpPr>
          <p:cNvPr id="22531" name="Textfeld 11"/>
          <p:cNvSpPr txBox="1">
            <a:spLocks noChangeArrowheads="1"/>
          </p:cNvSpPr>
          <p:nvPr/>
        </p:nvSpPr>
        <p:spPr bwMode="auto">
          <a:xfrm>
            <a:off x="1989138" y="1384300"/>
            <a:ext cx="6956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Web 2.0</a:t>
            </a:r>
            <a:endParaRPr lang="de-DE" altLang="de-DE" sz="2000" b="0">
              <a:solidFill>
                <a:srgbClr val="A3C13C"/>
              </a:solidFill>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22534"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hape 377"/>
          <p:cNvSpPr/>
          <p:nvPr/>
        </p:nvSpPr>
        <p:spPr>
          <a:xfrm>
            <a:off x="889000" y="5880100"/>
            <a:ext cx="5541963"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lang="de-DE" altLang="de-DE" sz="800" dirty="0">
                <a:solidFill>
                  <a:srgbClr val="000000"/>
                </a:solidFill>
                <a:latin typeface="+mn-lt"/>
                <a:ea typeface="+mn-ea"/>
                <a:sym typeface="Lucida Grande"/>
              </a:rPr>
              <a:t>Graphik: CC BY SA – Freie Bildungsmedien (OER) für den eigenen Unterricht entdecken, erstellen und teilen von Christian Spannagel</a:t>
            </a:r>
            <a:endParaRPr sz="800" dirty="0">
              <a:solidFill>
                <a:srgbClr val="000000"/>
              </a:solidFill>
              <a:latin typeface="+mn-lt"/>
              <a:ea typeface="+mn-ea"/>
              <a:cs typeface="Arial" panose="020B0604020202020204" pitchFamily="34" charset="0"/>
              <a:sym typeface="Calibri"/>
            </a:endParaRPr>
          </a:p>
        </p:txBody>
      </p:sp>
      <p:pic>
        <p:nvPicPr>
          <p:cNvPr id="2253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425" y="1871663"/>
            <a:ext cx="762000" cy="76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Line 3"/>
          <p:cNvSpPr>
            <a:spLocks noChangeShapeType="1"/>
          </p:cNvSpPr>
          <p:nvPr/>
        </p:nvSpPr>
        <p:spPr bwMode="auto">
          <a:xfrm>
            <a:off x="2130425" y="2663825"/>
            <a:ext cx="749300" cy="431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4" name="AutoShape 4"/>
          <p:cNvSpPr>
            <a:spLocks noChangeArrowheads="1"/>
          </p:cNvSpPr>
          <p:nvPr/>
        </p:nvSpPr>
        <p:spPr bwMode="auto">
          <a:xfrm>
            <a:off x="2952750" y="3168650"/>
            <a:ext cx="1152525" cy="647700"/>
          </a:xfrm>
          <a:prstGeom prst="roundRect">
            <a:avLst>
              <a:gd name="adj" fmla="val 241"/>
            </a:avLst>
          </a:prstGeom>
          <a:solidFill>
            <a:srgbClr val="CFE7F5"/>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spcBef>
                <a:spcPct val="20000"/>
              </a:spcBef>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Clr>
                <a:srgbClr val="000000"/>
              </a:buClr>
              <a:buFont typeface="Times New Roman" panose="02020603050405020304" pitchFamily="18" charset="0"/>
              <a:buNone/>
            </a:pPr>
            <a:r>
              <a:rPr lang="de-DE" altLang="de-DE" sz="2000" b="0">
                <a:solidFill>
                  <a:srgbClr val="000000"/>
                </a:solidFill>
                <a:ea typeface="Microsoft YaHei" panose="020B0503020204020204" pitchFamily="34" charset="-122"/>
              </a:rPr>
              <a:t>Foto</a:t>
            </a:r>
          </a:p>
        </p:txBody>
      </p:sp>
      <p:pic>
        <p:nvPicPr>
          <p:cNvPr id="2253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4638" y="1728788"/>
            <a:ext cx="762000" cy="76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4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5925" y="4854575"/>
            <a:ext cx="762000" cy="76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4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7513" y="3486150"/>
            <a:ext cx="762000" cy="76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4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3938" y="5327650"/>
            <a:ext cx="762000" cy="76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 name="AutoShape 9"/>
          <p:cNvSpPr>
            <a:spLocks noChangeArrowheads="1"/>
          </p:cNvSpPr>
          <p:nvPr/>
        </p:nvSpPr>
        <p:spPr bwMode="auto">
          <a:xfrm>
            <a:off x="2952750" y="3168650"/>
            <a:ext cx="1152525" cy="647700"/>
          </a:xfrm>
          <a:prstGeom prst="roundRect">
            <a:avLst>
              <a:gd name="adj" fmla="val 241"/>
            </a:avLst>
          </a:prstGeom>
          <a:solidFill>
            <a:srgbClr val="CFE7F5"/>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spcBef>
                <a:spcPct val="20000"/>
              </a:spcBef>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Clr>
                <a:srgbClr val="000000"/>
              </a:buClr>
              <a:buFont typeface="Times New Roman" panose="02020603050405020304" pitchFamily="18" charset="0"/>
              <a:buNone/>
            </a:pPr>
            <a:r>
              <a:rPr lang="de-DE" altLang="de-DE" sz="2000" b="0">
                <a:solidFill>
                  <a:srgbClr val="000000"/>
                </a:solidFill>
                <a:ea typeface="Microsoft YaHei" panose="020B0503020204020204" pitchFamily="34" charset="-122"/>
              </a:rPr>
              <a:t>Foto</a:t>
            </a:r>
          </a:p>
        </p:txBody>
      </p:sp>
      <p:sp>
        <p:nvSpPr>
          <p:cNvPr id="30" name="AutoShape 10"/>
          <p:cNvSpPr>
            <a:spLocks noChangeArrowheads="1"/>
          </p:cNvSpPr>
          <p:nvPr/>
        </p:nvSpPr>
        <p:spPr bwMode="auto">
          <a:xfrm>
            <a:off x="4608513" y="2592388"/>
            <a:ext cx="1152525" cy="647700"/>
          </a:xfrm>
          <a:prstGeom prst="roundRect">
            <a:avLst>
              <a:gd name="adj" fmla="val 241"/>
            </a:avLst>
          </a:prstGeom>
          <a:solidFill>
            <a:srgbClr val="CFE7F5"/>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spcBef>
                <a:spcPct val="20000"/>
              </a:spcBef>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Clr>
                <a:srgbClr val="000000"/>
              </a:buClr>
              <a:buFont typeface="Times New Roman" panose="02020603050405020304" pitchFamily="18" charset="0"/>
              <a:buNone/>
            </a:pPr>
            <a:r>
              <a:rPr lang="de-DE" altLang="de-DE" sz="2000" b="0">
                <a:solidFill>
                  <a:srgbClr val="000000"/>
                </a:solidFill>
                <a:ea typeface="Microsoft YaHei" panose="020B0503020204020204" pitchFamily="34" charset="-122"/>
              </a:rPr>
              <a:t>Video</a:t>
            </a:r>
          </a:p>
        </p:txBody>
      </p:sp>
      <p:sp>
        <p:nvSpPr>
          <p:cNvPr id="31" name="AutoShape 11"/>
          <p:cNvSpPr>
            <a:spLocks noChangeArrowheads="1"/>
          </p:cNvSpPr>
          <p:nvPr/>
        </p:nvSpPr>
        <p:spPr bwMode="auto">
          <a:xfrm>
            <a:off x="4824413" y="3887788"/>
            <a:ext cx="1152525" cy="647700"/>
          </a:xfrm>
          <a:prstGeom prst="roundRect">
            <a:avLst>
              <a:gd name="adj" fmla="val 241"/>
            </a:avLst>
          </a:prstGeom>
          <a:solidFill>
            <a:srgbClr val="CFE7F5"/>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spcBef>
                <a:spcPct val="20000"/>
              </a:spcBef>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Clr>
                <a:srgbClr val="000000"/>
              </a:buClr>
              <a:buFont typeface="Times New Roman" panose="02020603050405020304" pitchFamily="18" charset="0"/>
              <a:buNone/>
            </a:pPr>
            <a:r>
              <a:rPr lang="de-DE" altLang="de-DE" sz="2000" b="0">
                <a:solidFill>
                  <a:srgbClr val="000000"/>
                </a:solidFill>
                <a:ea typeface="Microsoft YaHei" panose="020B0503020204020204" pitchFamily="34" charset="-122"/>
              </a:rPr>
              <a:t>Grafik</a:t>
            </a:r>
          </a:p>
        </p:txBody>
      </p:sp>
      <p:sp>
        <p:nvSpPr>
          <p:cNvPr id="32" name="AutoShape 12"/>
          <p:cNvSpPr>
            <a:spLocks noChangeArrowheads="1"/>
          </p:cNvSpPr>
          <p:nvPr/>
        </p:nvSpPr>
        <p:spPr bwMode="auto">
          <a:xfrm>
            <a:off x="4824413" y="3887788"/>
            <a:ext cx="1152525" cy="647700"/>
          </a:xfrm>
          <a:prstGeom prst="roundRect">
            <a:avLst>
              <a:gd name="adj" fmla="val 241"/>
            </a:avLst>
          </a:prstGeom>
          <a:solidFill>
            <a:srgbClr val="CFE7F5"/>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spcBef>
                <a:spcPct val="20000"/>
              </a:spcBef>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Clr>
                <a:srgbClr val="000000"/>
              </a:buClr>
              <a:buFont typeface="Times New Roman" panose="02020603050405020304" pitchFamily="18" charset="0"/>
              <a:buNone/>
            </a:pPr>
            <a:r>
              <a:rPr lang="de-DE" altLang="de-DE" sz="2000" b="0">
                <a:solidFill>
                  <a:srgbClr val="000000"/>
                </a:solidFill>
                <a:ea typeface="Microsoft YaHei" panose="020B0503020204020204" pitchFamily="34" charset="-122"/>
              </a:rPr>
              <a:t>Text</a:t>
            </a:r>
          </a:p>
        </p:txBody>
      </p:sp>
      <p:sp>
        <p:nvSpPr>
          <p:cNvPr id="33" name="AutoShape 13"/>
          <p:cNvSpPr>
            <a:spLocks noChangeArrowheads="1"/>
          </p:cNvSpPr>
          <p:nvPr/>
        </p:nvSpPr>
        <p:spPr bwMode="auto">
          <a:xfrm>
            <a:off x="3168650" y="4319588"/>
            <a:ext cx="1152525" cy="647700"/>
          </a:xfrm>
          <a:prstGeom prst="roundRect">
            <a:avLst>
              <a:gd name="adj" fmla="val 241"/>
            </a:avLst>
          </a:prstGeom>
          <a:solidFill>
            <a:srgbClr val="CFE7F5"/>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spcBef>
                <a:spcPct val="20000"/>
              </a:spcBef>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Clr>
                <a:srgbClr val="000000"/>
              </a:buClr>
              <a:buFont typeface="Times New Roman" panose="02020603050405020304" pitchFamily="18" charset="0"/>
              <a:buNone/>
            </a:pPr>
            <a:r>
              <a:rPr lang="de-DE" altLang="de-DE" sz="2000" b="0">
                <a:solidFill>
                  <a:srgbClr val="000000"/>
                </a:solidFill>
                <a:ea typeface="Microsoft YaHei" panose="020B0503020204020204" pitchFamily="34" charset="-122"/>
              </a:rPr>
              <a:t>Sound</a:t>
            </a:r>
          </a:p>
        </p:txBody>
      </p:sp>
      <p:sp>
        <p:nvSpPr>
          <p:cNvPr id="34" name="AutoShape 14"/>
          <p:cNvSpPr>
            <a:spLocks noChangeArrowheads="1"/>
          </p:cNvSpPr>
          <p:nvPr/>
        </p:nvSpPr>
        <p:spPr bwMode="auto">
          <a:xfrm>
            <a:off x="5111750" y="4895850"/>
            <a:ext cx="1152525" cy="647700"/>
          </a:xfrm>
          <a:prstGeom prst="roundRect">
            <a:avLst>
              <a:gd name="adj" fmla="val 241"/>
            </a:avLst>
          </a:prstGeom>
          <a:solidFill>
            <a:srgbClr val="CFE7F5"/>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spcBef>
                <a:spcPct val="20000"/>
              </a:spcBef>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Clr>
                <a:srgbClr val="000000"/>
              </a:buClr>
              <a:buFont typeface="Times New Roman" panose="02020603050405020304" pitchFamily="18" charset="0"/>
              <a:buNone/>
            </a:pPr>
            <a:r>
              <a:rPr lang="de-DE" altLang="de-DE" sz="2000" b="0">
                <a:solidFill>
                  <a:srgbClr val="000000"/>
                </a:solidFill>
                <a:ea typeface="Microsoft YaHei" panose="020B0503020204020204" pitchFamily="34" charset="-122"/>
              </a:rPr>
              <a:t>Grafik</a:t>
            </a:r>
          </a:p>
        </p:txBody>
      </p:sp>
      <p:sp>
        <p:nvSpPr>
          <p:cNvPr id="35" name="Line 15"/>
          <p:cNvSpPr>
            <a:spLocks noChangeShapeType="1"/>
          </p:cNvSpPr>
          <p:nvPr/>
        </p:nvSpPr>
        <p:spPr bwMode="auto">
          <a:xfrm flipV="1">
            <a:off x="2303463" y="4749800"/>
            <a:ext cx="720725" cy="57943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36" name="Line 16"/>
          <p:cNvSpPr>
            <a:spLocks noChangeShapeType="1"/>
          </p:cNvSpPr>
          <p:nvPr/>
        </p:nvSpPr>
        <p:spPr bwMode="auto">
          <a:xfrm flipH="1">
            <a:off x="5902325" y="2160588"/>
            <a:ext cx="723900" cy="5032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37" name="Line 17"/>
          <p:cNvSpPr>
            <a:spLocks noChangeShapeType="1"/>
          </p:cNvSpPr>
          <p:nvPr/>
        </p:nvSpPr>
        <p:spPr bwMode="auto">
          <a:xfrm flipH="1">
            <a:off x="6046788" y="3887788"/>
            <a:ext cx="866775" cy="2873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38" name="Line 18"/>
          <p:cNvSpPr>
            <a:spLocks noChangeShapeType="1"/>
          </p:cNvSpPr>
          <p:nvPr/>
        </p:nvSpPr>
        <p:spPr bwMode="auto">
          <a:xfrm flipH="1" flipV="1">
            <a:off x="6407150" y="5326063"/>
            <a:ext cx="866775" cy="3635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3"/>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24"/>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0"/>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fill="hold" nodeType="clickEffect">
                                  <p:stCondLst>
                                    <p:cond delay="0"/>
                                  </p:stCondLst>
                                  <p:childTnLst>
                                    <p:set>
                                      <p:cBhvr additive="repl">
                                        <p:cTn id="20" dur="1" fill="hold">
                                          <p:stCondLst>
                                            <p:cond delay="0"/>
                                          </p:stCondLst>
                                        </p:cTn>
                                        <p:tgtEl>
                                          <p:spTgt spid="31"/>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32"/>
                                        </p:tgtEl>
                                        <p:attrNameLst>
                                          <p:attrName>style.visibility</p:attrName>
                                        </p:attrNameLst>
                                      </p:cBhvr>
                                      <p:to>
                                        <p:strVal val="visible"/>
                                      </p:to>
                                    </p:set>
                                  </p:childTnLst>
                                </p:cTn>
                              </p:par>
                              <p:par>
                                <p:cTn id="23" presetID="1" presetClass="entr" fill="hold" nodeType="withEffect">
                                  <p:stCondLst>
                                    <p:cond delay="0"/>
                                  </p:stCondLst>
                                  <p:childTnLst>
                                    <p:set>
                                      <p:cBhvr additive="repl">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fill="hold" nodeType="clickEffect">
                                  <p:stCondLst>
                                    <p:cond delay="0"/>
                                  </p:stCondLst>
                                  <p:childTnLst>
                                    <p:set>
                                      <p:cBhvr additive="repl">
                                        <p:cTn id="28" dur="1" fill="hold">
                                          <p:stCondLst>
                                            <p:cond delay="0"/>
                                          </p:stCondLst>
                                        </p:cTn>
                                        <p:tgtEl>
                                          <p:spTgt spid="33"/>
                                        </p:tgtEl>
                                        <p:attrNameLst>
                                          <p:attrName>style.visibility</p:attrName>
                                        </p:attrNameLst>
                                      </p:cBhvr>
                                      <p:to>
                                        <p:strVal val="visible"/>
                                      </p:to>
                                    </p:set>
                                  </p:childTnLst>
                                </p:cTn>
                              </p:par>
                              <p:par>
                                <p:cTn id="29" presetID="1" presetClass="entr" fill="hold" nodeType="withEffect">
                                  <p:stCondLst>
                                    <p:cond delay="0"/>
                                  </p:stCondLst>
                                  <p:childTnLst>
                                    <p:set>
                                      <p:cBhvr additive="repl">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34"/>
                                        </p:tgtEl>
                                        <p:attrNameLst>
                                          <p:attrName>style.visibility</p:attrName>
                                        </p:attrNameLst>
                                      </p:cBhvr>
                                      <p:to>
                                        <p:strVal val="visible"/>
                                      </p:to>
                                    </p:set>
                                  </p:childTnLst>
                                </p:cTn>
                              </p:par>
                              <p:par>
                                <p:cTn id="35" presetID="1" presetClass="entr" fill="hold" nodeType="withEffect">
                                  <p:stCondLst>
                                    <p:cond delay="0"/>
                                  </p:stCondLst>
                                  <p:childTnLst>
                                    <p:set>
                                      <p:cBhvr additive="repl">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8DAA77D0-82B6-4C77-8219-A3D844CE1D1D}"/>
              </a:ext>
            </a:extLst>
          </p:cNvPr>
          <p:cNvSpPr>
            <a:spLocks noGrp="1"/>
          </p:cNvSpPr>
          <p:nvPr>
            <p:ph type="ftr" sz="quarter" idx="11"/>
          </p:nvPr>
        </p:nvSpPr>
        <p:spPr>
          <a:xfrm>
            <a:off x="6010275" y="6296025"/>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 name="Grafik 7">
            <a:extLst>
              <a:ext uri="{FF2B5EF4-FFF2-40B4-BE49-F238E27FC236}">
                <a16:creationId xmlns:a16="http://schemas.microsoft.com/office/drawing/2014/main" id="{75D39937-8E31-4644-B7D4-A0E6B1B6F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77828"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hteck 5"/>
          <p:cNvSpPr>
            <a:spLocks noChangeArrowheads="1"/>
          </p:cNvSpPr>
          <p:nvPr/>
        </p:nvSpPr>
        <p:spPr bwMode="auto">
          <a:xfrm>
            <a:off x="433388" y="3402013"/>
            <a:ext cx="851217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2400" b="0">
                <a:solidFill>
                  <a:srgbClr val="000000"/>
                </a:solidFill>
              </a:rPr>
              <a:t>Sie möchten zusammen mit Ihren Köchen Schnitzel-Rezepte nachkochen und ggf. verfeinern. Sie wollen das aber nicht für sich alleine machen, sondern mit anderen gemeinsam.</a:t>
            </a:r>
          </a:p>
          <a:p>
            <a:pPr algn="just">
              <a:spcBef>
                <a:spcPct val="0"/>
              </a:spcBef>
              <a:spcAft>
                <a:spcPct val="0"/>
              </a:spcAft>
              <a:buFont typeface="Arial" panose="020B0604020202020204" pitchFamily="34" charset="0"/>
              <a:buNone/>
            </a:pPr>
            <a:endParaRPr lang="de-DE" altLang="de-DE" sz="2400" b="0">
              <a:solidFill>
                <a:srgbClr val="000000"/>
              </a:solidFill>
            </a:endParaRPr>
          </a:p>
          <a:p>
            <a:pPr algn="just">
              <a:spcBef>
                <a:spcPct val="0"/>
              </a:spcBef>
              <a:spcAft>
                <a:spcPct val="0"/>
              </a:spcAft>
              <a:buFont typeface="Arial" panose="020B0604020202020204" pitchFamily="34" charset="0"/>
              <a:buNone/>
            </a:pPr>
            <a:r>
              <a:rPr lang="de-DE" altLang="de-DE" sz="2400" b="0">
                <a:solidFill>
                  <a:srgbClr val="000000"/>
                </a:solidFill>
              </a:rPr>
              <a:t>TIPP: Wer etwas mit anderen gemeinsam unter einer offenen Lizenz machen möchte, ist gut beraten, nach dem Begriff „Wiki“ zu recherchieren.</a:t>
            </a:r>
          </a:p>
        </p:txBody>
      </p:sp>
      <p:sp>
        <p:nvSpPr>
          <p:cNvPr id="77830"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77831"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6"/>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77832" name="Grafik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3" name="Rechteck 9"/>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B0FB7AA3-4AB8-488F-B0A7-4C7095285951}"/>
              </a:ext>
            </a:extLst>
          </p:cNvPr>
          <p:cNvSpPr>
            <a:spLocks noGrp="1"/>
          </p:cNvSpPr>
          <p:nvPr>
            <p:ph type="ftr" sz="quarter" idx="11"/>
          </p:nvPr>
        </p:nvSpPr>
        <p:spPr>
          <a:xfrm>
            <a:off x="5962650" y="6267450"/>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 name="Grafik 7">
            <a:extLst>
              <a:ext uri="{FF2B5EF4-FFF2-40B4-BE49-F238E27FC236}">
                <a16:creationId xmlns:a16="http://schemas.microsoft.com/office/drawing/2014/main" id="{CDFDC0E2-03A0-496E-80CE-DFF2C010F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79876"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Rechteck 5"/>
          <p:cNvSpPr>
            <a:spLocks noChangeArrowheads="1"/>
          </p:cNvSpPr>
          <p:nvPr/>
        </p:nvSpPr>
        <p:spPr bwMode="auto">
          <a:xfrm>
            <a:off x="509588" y="3462338"/>
            <a:ext cx="79279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just">
              <a:spcBef>
                <a:spcPct val="0"/>
              </a:spcBef>
              <a:spcAft>
                <a:spcPct val="0"/>
              </a:spcAft>
              <a:buFont typeface="Arial" panose="020B0604020202020204" pitchFamily="34" charset="0"/>
              <a:buNone/>
            </a:pPr>
            <a:r>
              <a:rPr lang="de-DE" altLang="de-DE" sz="2400" b="0">
                <a:solidFill>
                  <a:srgbClr val="000000"/>
                </a:solidFill>
              </a:rPr>
              <a:t>Aufgabe 8:</a:t>
            </a:r>
          </a:p>
          <a:p>
            <a:pPr algn="just">
              <a:spcBef>
                <a:spcPct val="0"/>
              </a:spcBef>
              <a:spcAft>
                <a:spcPct val="0"/>
              </a:spcAft>
              <a:buFont typeface="Arial" panose="020B0604020202020204" pitchFamily="34" charset="0"/>
              <a:buNone/>
            </a:pPr>
            <a:endParaRPr lang="de-DE" altLang="de-DE" sz="2400" b="0">
              <a:solidFill>
                <a:srgbClr val="000000"/>
              </a:solidFill>
            </a:endParaRPr>
          </a:p>
          <a:p>
            <a:pPr algn="just">
              <a:spcBef>
                <a:spcPct val="0"/>
              </a:spcBef>
              <a:spcAft>
                <a:spcPct val="0"/>
              </a:spcAft>
              <a:buFont typeface="Arial" panose="020B0604020202020204" pitchFamily="34" charset="0"/>
              <a:buNone/>
            </a:pPr>
            <a:r>
              <a:rPr lang="de-DE" altLang="de-DE" sz="2400" b="0">
                <a:solidFill>
                  <a:srgbClr val="000000"/>
                </a:solidFill>
              </a:rPr>
              <a:t>Zu welchem Wiki mit Rezepten </a:t>
            </a:r>
          </a:p>
          <a:p>
            <a:pPr algn="just">
              <a:spcBef>
                <a:spcPct val="0"/>
              </a:spcBef>
              <a:spcAft>
                <a:spcPct val="0"/>
              </a:spcAft>
              <a:buFont typeface="Arial" panose="020B0604020202020204" pitchFamily="34" charset="0"/>
              <a:buNone/>
            </a:pPr>
            <a:r>
              <a:rPr lang="de-DE" altLang="de-DE" sz="2400" b="0">
                <a:solidFill>
                  <a:srgbClr val="000000"/>
                </a:solidFill>
              </a:rPr>
              <a:t>gehört dieses Logo?</a:t>
            </a:r>
          </a:p>
        </p:txBody>
      </p:sp>
      <p:pic>
        <p:nvPicPr>
          <p:cNvPr id="79878" name="Bild 2" descr="Bildschirmfoto 2013-01-16 um 08.33.35.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13400" y="4287838"/>
            <a:ext cx="2354263"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79880"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7"/>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79881" name="Grafik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Rechteck 10"/>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8A8B2FA-9D9B-4FFA-A6DB-13D578909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81923"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Bild 3" descr="Bildschirmfoto 2013-01-16 um 08.38.05.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1563" y="3163888"/>
            <a:ext cx="6985000"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llipse 10">
            <a:extLst>
              <a:ext uri="{FF2B5EF4-FFF2-40B4-BE49-F238E27FC236}">
                <a16:creationId xmlns:a16="http://schemas.microsoft.com/office/drawing/2014/main" id="{792A0798-A46C-4F0E-B16C-9D5081D0FA87}"/>
              </a:ext>
            </a:extLst>
          </p:cNvPr>
          <p:cNvSpPr/>
          <p:nvPr/>
        </p:nvSpPr>
        <p:spPr>
          <a:xfrm>
            <a:off x="1071563" y="3727450"/>
            <a:ext cx="1074737" cy="425450"/>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81926"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81927"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7"/>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81928" name="Grafik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9" name="Rechteck 9"/>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36EEE5A0-E082-43E9-B1A3-2D17E28AFF76}"/>
              </a:ext>
            </a:extLst>
          </p:cNvPr>
          <p:cNvSpPr>
            <a:spLocks noGrp="1"/>
          </p:cNvSpPr>
          <p:nvPr>
            <p:ph type="ftr" sz="quarter" idx="11"/>
          </p:nvPr>
        </p:nvSpPr>
        <p:spPr>
          <a:xfrm>
            <a:off x="5962650" y="6281738"/>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 name="Grafik 7">
            <a:extLst>
              <a:ext uri="{FF2B5EF4-FFF2-40B4-BE49-F238E27FC236}">
                <a16:creationId xmlns:a16="http://schemas.microsoft.com/office/drawing/2014/main" id="{AB48564B-7B62-4EC3-80B8-EAC70E9DD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83972"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Rechteck 3"/>
          <p:cNvSpPr>
            <a:spLocks noChangeArrowheads="1"/>
          </p:cNvSpPr>
          <p:nvPr/>
        </p:nvSpPr>
        <p:spPr bwMode="auto">
          <a:xfrm>
            <a:off x="509588" y="3360738"/>
            <a:ext cx="83883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2400" b="0">
                <a:solidFill>
                  <a:srgbClr val="000000"/>
                </a:solidFill>
              </a:rPr>
              <a:t>TIPP: Wenn Sie mit der CC-Such-Einschränkung bei der Suchmaschine Ihrer Wahl nichts finden, geben Sie den Suchbegriff und „Creative Commons“ ein. </a:t>
            </a:r>
          </a:p>
          <a:p>
            <a:pPr>
              <a:spcBef>
                <a:spcPct val="0"/>
              </a:spcBef>
              <a:spcAft>
                <a:spcPct val="0"/>
              </a:spcAft>
              <a:buFontTx/>
              <a:buNone/>
            </a:pPr>
            <a:endParaRPr lang="de-DE" altLang="de-DE" sz="2400" b="0">
              <a:solidFill>
                <a:srgbClr val="000000"/>
              </a:solidFill>
            </a:endParaRPr>
          </a:p>
          <a:p>
            <a:pPr>
              <a:spcBef>
                <a:spcPct val="0"/>
              </a:spcBef>
              <a:spcAft>
                <a:spcPct val="0"/>
              </a:spcAft>
              <a:buFontTx/>
              <a:buNone/>
            </a:pPr>
            <a:r>
              <a:rPr lang="de-DE" altLang="de-DE" sz="2400" b="0">
                <a:solidFill>
                  <a:srgbClr val="000000"/>
                </a:solidFill>
              </a:rPr>
              <a:t>z.B. mit Metager.de</a:t>
            </a:r>
          </a:p>
          <a:p>
            <a:pPr>
              <a:spcBef>
                <a:spcPct val="0"/>
              </a:spcBef>
              <a:spcAft>
                <a:spcPct val="0"/>
              </a:spcAft>
              <a:buFontTx/>
              <a:buNone/>
            </a:pPr>
            <a:endParaRPr lang="de-DE" altLang="de-DE" sz="2000" b="0">
              <a:solidFill>
                <a:srgbClr val="000000"/>
              </a:solidFill>
            </a:endParaRPr>
          </a:p>
        </p:txBody>
      </p:sp>
      <p:sp>
        <p:nvSpPr>
          <p:cNvPr id="83974"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83975"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6"/>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83976" name="Grafik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7" name="Rechteck 9"/>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448F7A9-9D0B-461C-A1FE-119E3A46A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86019"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3" descr="Bildschirmfoto 2013-04-15 um 16.52.01.png">
            <a:extLst>
              <a:ext uri="{FF2B5EF4-FFF2-40B4-BE49-F238E27FC236}">
                <a16:creationId xmlns:a16="http://schemas.microsoft.com/office/drawing/2014/main" id="{85F8C417-6F1A-46BC-9DEC-B6553B5B573F}"/>
              </a:ext>
            </a:extLst>
          </p:cNvPr>
          <p:cNvPicPr>
            <a:picLocks noChangeAspect="1"/>
          </p:cNvPicPr>
          <p:nvPr/>
        </p:nvPicPr>
        <p:blipFill>
          <a:blip r:embed="rId6"/>
          <a:stretch>
            <a:fillRect/>
          </a:stretch>
        </p:blipFill>
        <p:spPr>
          <a:xfrm>
            <a:off x="3632200" y="3270250"/>
            <a:ext cx="5148263" cy="2959100"/>
          </a:xfrm>
          <a:prstGeom prst="rect">
            <a:avLst/>
          </a:prstGeom>
          <a:ln>
            <a:noFill/>
          </a:ln>
          <a:effectLst>
            <a:outerShdw blurRad="292100" dist="139700" dir="2700000" algn="tl" rotWithShape="0">
              <a:srgbClr val="333333">
                <a:alpha val="65000"/>
              </a:srgbClr>
            </a:outerShdw>
          </a:effectLst>
        </p:spPr>
      </p:pic>
      <p:sp>
        <p:nvSpPr>
          <p:cNvPr id="86021" name="Rechteck 3"/>
          <p:cNvSpPr>
            <a:spLocks noChangeArrowheads="1"/>
          </p:cNvSpPr>
          <p:nvPr/>
        </p:nvSpPr>
        <p:spPr bwMode="auto">
          <a:xfrm>
            <a:off x="422275" y="3341688"/>
            <a:ext cx="29670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2400" b="0">
                <a:solidFill>
                  <a:srgbClr val="000000"/>
                </a:solidFill>
              </a:rPr>
              <a:t>z.B. mit Metager.de</a:t>
            </a:r>
          </a:p>
          <a:p>
            <a:pPr>
              <a:spcBef>
                <a:spcPct val="0"/>
              </a:spcBef>
              <a:spcAft>
                <a:spcPct val="0"/>
              </a:spcAft>
              <a:buFontTx/>
              <a:buNone/>
            </a:pPr>
            <a:endParaRPr lang="de-DE" altLang="de-DE" sz="2000" b="0">
              <a:solidFill>
                <a:srgbClr val="000000"/>
              </a:solidFill>
            </a:endParaRPr>
          </a:p>
        </p:txBody>
      </p:sp>
      <p:sp>
        <p:nvSpPr>
          <p:cNvPr id="16" name="Ellipse 15">
            <a:extLst>
              <a:ext uri="{FF2B5EF4-FFF2-40B4-BE49-F238E27FC236}">
                <a16:creationId xmlns:a16="http://schemas.microsoft.com/office/drawing/2014/main" id="{61C2F58D-00B2-4FEE-9EDD-642596531D8E}"/>
              </a:ext>
            </a:extLst>
          </p:cNvPr>
          <p:cNvSpPr/>
          <p:nvPr/>
        </p:nvSpPr>
        <p:spPr>
          <a:xfrm>
            <a:off x="5056188" y="4344988"/>
            <a:ext cx="1517650" cy="811212"/>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86023"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86024"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7"/>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86025" name="Grafik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Rechteck 11"/>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5B03FAC-B63E-4D8B-BD82-0C1094C83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88067"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hteck 1"/>
          <p:cNvSpPr>
            <a:spLocks noChangeArrowheads="1"/>
          </p:cNvSpPr>
          <p:nvPr/>
        </p:nvSpPr>
        <p:spPr bwMode="auto">
          <a:xfrm>
            <a:off x="3308350" y="3554413"/>
            <a:ext cx="57578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2400" b="0">
                <a:solidFill>
                  <a:srgbClr val="000000"/>
                </a:solidFill>
              </a:rPr>
              <a:t>Aufgabe 9:</a:t>
            </a:r>
          </a:p>
          <a:p>
            <a:pPr>
              <a:spcBef>
                <a:spcPct val="0"/>
              </a:spcBef>
              <a:spcAft>
                <a:spcPct val="0"/>
              </a:spcAft>
              <a:buFontTx/>
              <a:buNone/>
            </a:pPr>
            <a:endParaRPr lang="de-DE" altLang="de-DE" sz="2400" b="0">
              <a:solidFill>
                <a:srgbClr val="000000"/>
              </a:solidFill>
            </a:endParaRPr>
          </a:p>
          <a:p>
            <a:pPr>
              <a:spcBef>
                <a:spcPct val="0"/>
              </a:spcBef>
              <a:spcAft>
                <a:spcPct val="0"/>
              </a:spcAft>
              <a:buFontTx/>
              <a:buNone/>
            </a:pPr>
            <a:r>
              <a:rPr lang="de-DE" altLang="de-DE" sz="2400" b="0">
                <a:solidFill>
                  <a:srgbClr val="000000"/>
                </a:solidFill>
              </a:rPr>
              <a:t>Von wem stammt der „Fleischatlas“ der komplett mit einer CC BY-SA-Lizenz verfügbar ist? </a:t>
            </a:r>
          </a:p>
          <a:p>
            <a:pPr>
              <a:spcBef>
                <a:spcPct val="0"/>
              </a:spcBef>
              <a:spcAft>
                <a:spcPct val="0"/>
              </a:spcAft>
              <a:buFontTx/>
              <a:buNone/>
            </a:pPr>
            <a:r>
              <a:rPr lang="de-DE" altLang="de-DE" sz="2400" b="0">
                <a:solidFill>
                  <a:srgbClr val="000000"/>
                </a:solidFill>
              </a:rPr>
              <a:t>(Der Name </a:t>
            </a:r>
            <a:r>
              <a:rPr lang="de-DE" altLang="de-DE" sz="2400">
                <a:solidFill>
                  <a:srgbClr val="000000"/>
                </a:solidFill>
              </a:rPr>
              <a:t>einer</a:t>
            </a:r>
            <a:r>
              <a:rPr lang="de-DE" altLang="de-DE" sz="2400" b="0">
                <a:solidFill>
                  <a:srgbClr val="000000"/>
                </a:solidFill>
              </a:rPr>
              <a:t> Einrichtung genügt!)</a:t>
            </a:r>
          </a:p>
        </p:txBody>
      </p:sp>
      <p:pic>
        <p:nvPicPr>
          <p:cNvPr id="11" name="Bild 4" descr="Bildschirmfoto 2013-04-15 um 16.55.41.png">
            <a:extLst>
              <a:ext uri="{FF2B5EF4-FFF2-40B4-BE49-F238E27FC236}">
                <a16:creationId xmlns:a16="http://schemas.microsoft.com/office/drawing/2014/main" id="{49E2DF02-5067-47BD-B794-049EFE3A76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129" y="3238358"/>
            <a:ext cx="2473154" cy="2828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8070"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88071"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7"/>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sp>
        <p:nvSpPr>
          <p:cNvPr id="15" name="Fußzeilenplatzhalter 4">
            <a:extLst>
              <a:ext uri="{FF2B5EF4-FFF2-40B4-BE49-F238E27FC236}">
                <a16:creationId xmlns:a16="http://schemas.microsoft.com/office/drawing/2014/main" id="{EAFFCA1D-9208-47B7-BFFD-EECA7B1581EF}"/>
              </a:ext>
            </a:extLst>
          </p:cNvPr>
          <p:cNvSpPr>
            <a:spLocks noGrp="1"/>
          </p:cNvSpPr>
          <p:nvPr>
            <p:ph type="ftr" sz="quarter" idx="11"/>
          </p:nvPr>
        </p:nvSpPr>
        <p:spPr>
          <a:xfrm>
            <a:off x="6035675" y="6300788"/>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8073" name="Grafik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4" name="Rechteck 11"/>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3995D44A-D7B2-4D59-9AB2-D5450565C770}"/>
              </a:ext>
            </a:extLst>
          </p:cNvPr>
          <p:cNvSpPr>
            <a:spLocks noGrp="1"/>
          </p:cNvSpPr>
          <p:nvPr>
            <p:ph type="ftr" sz="quarter" idx="11"/>
          </p:nvPr>
        </p:nvSpPr>
        <p:spPr>
          <a:xfrm>
            <a:off x="6035675" y="6300788"/>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 name="Grafik 7">
            <a:extLst>
              <a:ext uri="{FF2B5EF4-FFF2-40B4-BE49-F238E27FC236}">
                <a16:creationId xmlns:a16="http://schemas.microsoft.com/office/drawing/2014/main" id="{0F241DE5-62DE-4531-8691-C09BB8E34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90116"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3" descr="Bildschirmfoto 2013-04-15 um 16.56.36.png">
            <a:extLst>
              <a:ext uri="{FF2B5EF4-FFF2-40B4-BE49-F238E27FC236}">
                <a16:creationId xmlns:a16="http://schemas.microsoft.com/office/drawing/2014/main" id="{46A67A20-7C5F-464B-A757-32586A63AC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185" y="3287226"/>
            <a:ext cx="5166356" cy="483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Ellipse 10">
            <a:extLst>
              <a:ext uri="{FF2B5EF4-FFF2-40B4-BE49-F238E27FC236}">
                <a16:creationId xmlns:a16="http://schemas.microsoft.com/office/drawing/2014/main" id="{636BBE7C-E2D7-4F01-B2A5-588292654EA6}"/>
              </a:ext>
            </a:extLst>
          </p:cNvPr>
          <p:cNvSpPr/>
          <p:nvPr/>
        </p:nvSpPr>
        <p:spPr>
          <a:xfrm>
            <a:off x="584200" y="3097213"/>
            <a:ext cx="1941513" cy="811212"/>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90119" name="Inhaltsplatzhalter 2"/>
          <p:cNvSpPr>
            <a:spLocks noGrp="1"/>
          </p:cNvSpPr>
          <p:nvPr>
            <p:ph idx="1"/>
          </p:nvPr>
        </p:nvSpPr>
        <p:spPr>
          <a:xfrm>
            <a:off x="1441450" y="4022725"/>
            <a:ext cx="3848100" cy="307975"/>
          </a:xfrm>
          <a:extLst>
            <a:ext uri="{91240B29-F687-4F45-9708-019B960494DF}">
              <a14:hiddenLine xmlns:a14="http://schemas.microsoft.com/office/drawing/2010/main" w="9525">
                <a:solidFill>
                  <a:schemeClr val="tx2"/>
                </a:solidFill>
                <a:miter lim="800000"/>
                <a:headEnd/>
                <a:tailEnd/>
              </a14:hiddenLine>
            </a:ext>
          </a:extLst>
        </p:spPr>
        <p:txBody>
          <a:bodyPr/>
          <a:lstStyle/>
          <a:p>
            <a:pPr marL="0" indent="0">
              <a:buFont typeface="Arial" panose="020B0604020202020204" pitchFamily="34" charset="0"/>
              <a:buNone/>
            </a:pPr>
            <a:r>
              <a:rPr lang="de-DE" altLang="de-DE" sz="1000" smtClean="0">
                <a:latin typeface="Arial" panose="020B0604020202020204" pitchFamily="34" charset="0"/>
                <a:cs typeface="Arial" panose="020B0604020202020204" pitchFamily="34" charset="0"/>
                <a:hlinkClick r:id="rId7"/>
              </a:rPr>
              <a:t>http://www.boell.de/downloads/2013-01-Fleischatlas.pdf</a:t>
            </a:r>
            <a:r>
              <a:rPr lang="de-DE" altLang="de-DE" sz="1000" smtClean="0">
                <a:latin typeface="Arial" panose="020B0604020202020204" pitchFamily="34" charset="0"/>
                <a:cs typeface="Arial" panose="020B0604020202020204" pitchFamily="34" charset="0"/>
              </a:rPr>
              <a:t> </a:t>
            </a:r>
          </a:p>
        </p:txBody>
      </p:sp>
      <p:pic>
        <p:nvPicPr>
          <p:cNvPr id="16" name="Bild 4" descr="Bildschirmfoto 2013-04-15 um 16.55.41.png">
            <a:extLst>
              <a:ext uri="{FF2B5EF4-FFF2-40B4-BE49-F238E27FC236}">
                <a16:creationId xmlns:a16="http://schemas.microsoft.com/office/drawing/2014/main" id="{F578D057-E7C8-485B-8364-36F42E656D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8212" y="3211805"/>
            <a:ext cx="2154481" cy="2464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0121"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90122"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9"/>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90123" name="Grafik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4" name="Rechteck 12"/>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E11C642-1121-4BFC-8918-09677ED0A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92163"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hteck 1"/>
          <p:cNvSpPr>
            <a:spLocks noChangeArrowheads="1"/>
          </p:cNvSpPr>
          <p:nvPr/>
        </p:nvSpPr>
        <p:spPr bwMode="auto">
          <a:xfrm>
            <a:off x="168275" y="2235200"/>
            <a:ext cx="87836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endParaRPr lang="de-DE" altLang="de-DE" sz="2000" b="0">
              <a:solidFill>
                <a:srgbClr val="000000"/>
              </a:solidFill>
            </a:endParaRPr>
          </a:p>
          <a:p>
            <a:pPr>
              <a:spcBef>
                <a:spcPct val="0"/>
              </a:spcBef>
              <a:spcAft>
                <a:spcPct val="0"/>
              </a:spcAft>
              <a:buFontTx/>
              <a:buNone/>
            </a:pPr>
            <a:endParaRPr lang="de-DE" altLang="de-DE" sz="2000" b="0">
              <a:solidFill>
                <a:srgbClr val="000000"/>
              </a:solidFill>
            </a:endParaRPr>
          </a:p>
          <a:p>
            <a:pPr>
              <a:spcBef>
                <a:spcPct val="0"/>
              </a:spcBef>
              <a:spcAft>
                <a:spcPct val="0"/>
              </a:spcAft>
              <a:buFontTx/>
              <a:buNone/>
            </a:pPr>
            <a:r>
              <a:rPr lang="de-DE" altLang="de-DE" sz="2000" b="0">
                <a:solidFill>
                  <a:srgbClr val="000000"/>
                </a:solidFill>
              </a:rPr>
              <a:t>Sie suchen bei OERcommons.org einen Unterrichtsentwurf und Materialien mit Hintergrundwissen zum Kochen, am besten zu chemischen Vorgängen.</a:t>
            </a:r>
          </a:p>
          <a:p>
            <a:pPr>
              <a:spcBef>
                <a:spcPct val="0"/>
              </a:spcBef>
              <a:spcAft>
                <a:spcPct val="0"/>
              </a:spcAft>
              <a:buFontTx/>
              <a:buNone/>
            </a:pPr>
            <a:endParaRPr lang="de-DE" altLang="de-DE" sz="2000" b="0">
              <a:solidFill>
                <a:srgbClr val="000000"/>
              </a:solidFill>
            </a:endParaRPr>
          </a:p>
        </p:txBody>
      </p:sp>
      <p:pic>
        <p:nvPicPr>
          <p:cNvPr id="11" name="Bild 3" descr="Bildschirmfoto 2013-01-16 um 09.29.35.png">
            <a:extLst>
              <a:ext uri="{FF2B5EF4-FFF2-40B4-BE49-F238E27FC236}">
                <a16:creationId xmlns:a16="http://schemas.microsoft.com/office/drawing/2014/main" id="{9074C366-C8B9-4D34-B8ED-375AE25AAA71}"/>
              </a:ext>
            </a:extLst>
          </p:cNvPr>
          <p:cNvPicPr>
            <a:picLocks noChangeAspect="1"/>
          </p:cNvPicPr>
          <p:nvPr/>
        </p:nvPicPr>
        <p:blipFill>
          <a:blip r:embed="rId6"/>
          <a:stretch>
            <a:fillRect/>
          </a:stretch>
        </p:blipFill>
        <p:spPr>
          <a:xfrm>
            <a:off x="2265363" y="3963988"/>
            <a:ext cx="4591050" cy="2368550"/>
          </a:xfrm>
          <a:prstGeom prst="rect">
            <a:avLst/>
          </a:prstGeom>
          <a:ln>
            <a:noFill/>
          </a:ln>
          <a:effectLst>
            <a:outerShdw blurRad="292100" dist="139700" dir="2700000" algn="tl" rotWithShape="0">
              <a:srgbClr val="333333">
                <a:alpha val="65000"/>
              </a:srgbClr>
            </a:outerShdw>
          </a:effectLst>
        </p:spPr>
      </p:pic>
      <p:sp>
        <p:nvSpPr>
          <p:cNvPr id="92166"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92167"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7"/>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92168" name="Grafik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Rechteck 9"/>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B149C43-72C3-4A5B-ABD5-3174DA545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94211"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2" descr="Bildschirmfoto 2013-04-15 um 09.52.05.png">
            <a:extLst>
              <a:ext uri="{FF2B5EF4-FFF2-40B4-BE49-F238E27FC236}">
                <a16:creationId xmlns:a16="http://schemas.microsoft.com/office/drawing/2014/main" id="{09D3532F-26ED-4973-9E6C-530ED81AE00D}"/>
              </a:ext>
            </a:extLst>
          </p:cNvPr>
          <p:cNvPicPr>
            <a:picLocks noChangeAspect="1"/>
          </p:cNvPicPr>
          <p:nvPr/>
        </p:nvPicPr>
        <p:blipFill rotWithShape="1">
          <a:blip r:embed="rId6"/>
          <a:srcRect b="15792"/>
          <a:stretch/>
        </p:blipFill>
        <p:spPr>
          <a:xfrm>
            <a:off x="614363" y="3163888"/>
            <a:ext cx="8066087" cy="3194050"/>
          </a:xfrm>
          <a:prstGeom prst="rect">
            <a:avLst/>
          </a:prstGeom>
          <a:ln>
            <a:noFill/>
          </a:ln>
          <a:effectLst>
            <a:outerShdw blurRad="292100" dist="139700" dir="2700000" algn="tl" rotWithShape="0">
              <a:srgbClr val="333333">
                <a:alpha val="65000"/>
              </a:srgbClr>
            </a:outerShdw>
          </a:effectLst>
        </p:spPr>
      </p:pic>
      <p:sp>
        <p:nvSpPr>
          <p:cNvPr id="94213"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94214"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7"/>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94215" name="Grafik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Rechteck 10"/>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7C5C5B91-1DA5-4C02-BB0E-58E6F1C3B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96259"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Inhaltsplatzhalter 2"/>
          <p:cNvSpPr>
            <a:spLocks noGrp="1"/>
          </p:cNvSpPr>
          <p:nvPr>
            <p:ph idx="1"/>
          </p:nvPr>
        </p:nvSpPr>
        <p:spPr>
          <a:xfrm>
            <a:off x="195263" y="2941638"/>
            <a:ext cx="8721725" cy="2801937"/>
          </a:xfrm>
          <a:extLst>
            <a:ext uri="{91240B29-F687-4F45-9708-019B960494DF}">
              <a14:hiddenLine xmlns:a14="http://schemas.microsoft.com/office/drawing/2010/main" w="9525">
                <a:solidFill>
                  <a:schemeClr val="tx2"/>
                </a:solidFill>
                <a:miter lim="800000"/>
                <a:headEnd/>
                <a:tailEnd/>
              </a14:hiddenLine>
            </a:ext>
          </a:extLst>
        </p:spPr>
        <p:txBody>
          <a:bodyPr/>
          <a:lstStyle/>
          <a:p>
            <a:pPr marL="0" indent="0">
              <a:buFont typeface="Arial" panose="020B0604020202020204" pitchFamily="34" charset="0"/>
              <a:buNone/>
            </a:pPr>
            <a:r>
              <a:rPr lang="de-DE" altLang="de-DE" sz="2000" b="0" smtClean="0">
                <a:solidFill>
                  <a:schemeClr val="tx1"/>
                </a:solidFill>
                <a:latin typeface="Arial" panose="020B0604020202020204" pitchFamily="34" charset="0"/>
                <a:cs typeface="Arial" panose="020B0604020202020204" pitchFamily="34" charset="0"/>
              </a:rPr>
              <a:t>Unterrichtsmaterial zu bio-chemischen Vorgänge beim Kochen wären doch interessant!</a:t>
            </a:r>
          </a:p>
        </p:txBody>
      </p:sp>
      <p:pic>
        <p:nvPicPr>
          <p:cNvPr id="11" name="Grafik 10">
            <a:extLst>
              <a:ext uri="{FF2B5EF4-FFF2-40B4-BE49-F238E27FC236}">
                <a16:creationId xmlns:a16="http://schemas.microsoft.com/office/drawing/2014/main" id="{BDC17A38-3605-4934-8FCC-7331B09CC615}"/>
              </a:ext>
            </a:extLst>
          </p:cNvPr>
          <p:cNvPicPr/>
          <p:nvPr/>
        </p:nvPicPr>
        <p:blipFill rotWithShape="1">
          <a:blip r:embed="rId6"/>
          <a:srcRect l="22048" t="14373" r="36481" b="884"/>
          <a:stretch/>
        </p:blipFill>
        <p:spPr bwMode="auto">
          <a:xfrm>
            <a:off x="5205413" y="3476625"/>
            <a:ext cx="3116262" cy="2968625"/>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96262" name="Textfeld 10"/>
          <p:cNvSpPr txBox="1">
            <a:spLocks noChangeArrowheads="1"/>
          </p:cNvSpPr>
          <p:nvPr/>
        </p:nvSpPr>
        <p:spPr bwMode="auto">
          <a:xfrm>
            <a:off x="331788" y="3949700"/>
            <a:ext cx="41084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2000" b="0">
                <a:solidFill>
                  <a:srgbClr val="000000"/>
                </a:solidFill>
              </a:rPr>
              <a:t>Aufgabe 10:</a:t>
            </a:r>
          </a:p>
          <a:p>
            <a:pPr>
              <a:spcBef>
                <a:spcPct val="0"/>
              </a:spcBef>
              <a:spcAft>
                <a:spcPct val="0"/>
              </a:spcAft>
              <a:buFontTx/>
              <a:buNone/>
            </a:pPr>
            <a:endParaRPr lang="de-DE" altLang="de-DE" sz="2000" b="0">
              <a:solidFill>
                <a:srgbClr val="000000"/>
              </a:solidFill>
            </a:endParaRPr>
          </a:p>
          <a:p>
            <a:pPr>
              <a:spcBef>
                <a:spcPct val="0"/>
              </a:spcBef>
              <a:spcAft>
                <a:spcPct val="0"/>
              </a:spcAft>
              <a:buFontTx/>
              <a:buNone/>
            </a:pPr>
            <a:r>
              <a:rPr lang="de-DE" altLang="de-DE" sz="2000" b="0">
                <a:solidFill>
                  <a:srgbClr val="000000"/>
                </a:solidFill>
              </a:rPr>
              <a:t>Wie lautet der Vorname der Frau, die zu diesem Thema OER-Materialien anbietet?</a:t>
            </a:r>
          </a:p>
          <a:p>
            <a:pPr>
              <a:spcBef>
                <a:spcPct val="0"/>
              </a:spcBef>
              <a:spcAft>
                <a:spcPct val="0"/>
              </a:spcAft>
              <a:buFontTx/>
              <a:buNone/>
            </a:pPr>
            <a:endParaRPr lang="de-DE" altLang="de-DE" sz="2000" b="0">
              <a:solidFill>
                <a:srgbClr val="000000"/>
              </a:solidFill>
            </a:endParaRPr>
          </a:p>
          <a:p>
            <a:pPr>
              <a:spcBef>
                <a:spcPct val="0"/>
              </a:spcBef>
              <a:spcAft>
                <a:spcPct val="0"/>
              </a:spcAft>
              <a:buFontTx/>
              <a:buNone/>
            </a:pPr>
            <a:r>
              <a:rPr lang="de-DE" altLang="de-DE" sz="2000" b="0">
                <a:solidFill>
                  <a:srgbClr val="000000"/>
                </a:solidFill>
              </a:rPr>
              <a:t>Um welches traditionelle Getränk geht es bei der 7. Assignment? </a:t>
            </a:r>
          </a:p>
        </p:txBody>
      </p:sp>
      <p:sp>
        <p:nvSpPr>
          <p:cNvPr id="96263"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96264"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7"/>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96265" name="Grafik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6" name="Rechteck 11"/>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sp>
        <p:nvSpPr>
          <p:cNvPr id="24579" name="Textfeld 11"/>
          <p:cNvSpPr txBox="1">
            <a:spLocks noChangeArrowheads="1"/>
          </p:cNvSpPr>
          <p:nvPr/>
        </p:nvSpPr>
        <p:spPr bwMode="auto">
          <a:xfrm>
            <a:off x="1989138" y="1384300"/>
            <a:ext cx="69564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Web 1.0 bis Web 4.0</a:t>
            </a:r>
            <a:endParaRPr lang="de-DE" altLang="de-DE" sz="2000" b="0">
              <a:solidFill>
                <a:srgbClr val="A3C13C"/>
              </a:solidFill>
            </a:endParaRPr>
          </a:p>
          <a:p>
            <a:pPr>
              <a:spcBef>
                <a:spcPct val="0"/>
              </a:spcBef>
              <a:spcAft>
                <a:spcPct val="0"/>
              </a:spcAft>
              <a:buFontTx/>
              <a:buNone/>
            </a:pPr>
            <a:endParaRPr lang="de-DE" altLang="de-DE" b="0">
              <a:solidFill>
                <a:schemeClr val="tx1"/>
              </a:solidFill>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24582"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5413" y="2065338"/>
            <a:ext cx="5459412"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25F91C38-589C-4F8E-986A-EF36AE947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98307"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echteck 3"/>
          <p:cNvSpPr>
            <a:spLocks noChangeArrowheads="1"/>
          </p:cNvSpPr>
          <p:nvPr/>
        </p:nvSpPr>
        <p:spPr bwMode="auto">
          <a:xfrm>
            <a:off x="212725" y="3351213"/>
            <a:ext cx="384651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en-US" altLang="de-DE" sz="2400" b="0">
                <a:solidFill>
                  <a:srgbClr val="000000"/>
                </a:solidFill>
              </a:rPr>
              <a:t>Die Autorin ist PATRICIA und das traditionelle Getränk ROOT BEER.</a:t>
            </a:r>
          </a:p>
          <a:p>
            <a:pPr>
              <a:spcBef>
                <a:spcPct val="0"/>
              </a:spcBef>
              <a:spcAft>
                <a:spcPct val="0"/>
              </a:spcAft>
              <a:buFontTx/>
              <a:buNone/>
            </a:pPr>
            <a:endParaRPr lang="en-US" altLang="de-DE" sz="1800" b="0">
              <a:solidFill>
                <a:srgbClr val="000000"/>
              </a:solidFill>
            </a:endParaRPr>
          </a:p>
        </p:txBody>
      </p:sp>
      <p:pic>
        <p:nvPicPr>
          <p:cNvPr id="11" name="Grafik 10">
            <a:extLst>
              <a:ext uri="{FF2B5EF4-FFF2-40B4-BE49-F238E27FC236}">
                <a16:creationId xmlns:a16="http://schemas.microsoft.com/office/drawing/2014/main" id="{E9C4B3AC-C789-402C-BA5D-1538B8BAA433}"/>
              </a:ext>
            </a:extLst>
          </p:cNvPr>
          <p:cNvPicPr>
            <a:picLocks noChangeAspect="1"/>
          </p:cNvPicPr>
          <p:nvPr/>
        </p:nvPicPr>
        <p:blipFill>
          <a:blip r:embed="rId6"/>
          <a:stretch>
            <a:fillRect/>
          </a:stretch>
        </p:blipFill>
        <p:spPr>
          <a:xfrm>
            <a:off x="4310063" y="2416175"/>
            <a:ext cx="4635500" cy="3803650"/>
          </a:xfrm>
          <a:prstGeom prst="rect">
            <a:avLst/>
          </a:prstGeom>
          <a:ln>
            <a:noFill/>
          </a:ln>
          <a:effectLst>
            <a:outerShdw blurRad="292100" dist="139700" dir="2700000" algn="tl" rotWithShape="0">
              <a:srgbClr val="333333">
                <a:alpha val="65000"/>
              </a:srgbClr>
            </a:outerShdw>
          </a:effectLst>
        </p:spPr>
      </p:pic>
      <p:pic>
        <p:nvPicPr>
          <p:cNvPr id="13" name="Picture 2" descr="Advanced Kitchen Chemistry, Spring 2002">
            <a:extLst>
              <a:ext uri="{FF2B5EF4-FFF2-40B4-BE49-F238E27FC236}">
                <a16:creationId xmlns:a16="http://schemas.microsoft.com/office/drawing/2014/main" id="{D9BDB8FE-77FB-40B9-835C-3A2A59E2373B}"/>
              </a:ext>
            </a:extLst>
          </p:cNvPr>
          <p:cNvPicPr>
            <a:picLocks noChangeAspect="1" noChangeArrowheads="1"/>
          </p:cNvPicPr>
          <p:nvPr/>
        </p:nvPicPr>
        <p:blipFill>
          <a:blip r:embed="rId7"/>
          <a:srcRect/>
          <a:stretch>
            <a:fillRect/>
          </a:stretch>
        </p:blipFill>
        <p:spPr bwMode="auto">
          <a:xfrm rot="1409395">
            <a:off x="2913063" y="4672013"/>
            <a:ext cx="1500187" cy="1257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0D4C759A-1A99-43DD-88BA-1A193C4A45BD}"/>
              </a:ext>
            </a:extLst>
          </p:cNvPr>
          <p:cNvPicPr>
            <a:picLocks noChangeAspect="1"/>
          </p:cNvPicPr>
          <p:nvPr/>
        </p:nvPicPr>
        <p:blipFill>
          <a:blip r:embed="rId8"/>
          <a:stretch>
            <a:fillRect/>
          </a:stretch>
        </p:blipFill>
        <p:spPr>
          <a:xfrm>
            <a:off x="4725988" y="4979988"/>
            <a:ext cx="814387" cy="1365250"/>
          </a:xfrm>
          <a:prstGeom prst="rect">
            <a:avLst/>
          </a:prstGeom>
          <a:ln>
            <a:noFill/>
          </a:ln>
          <a:effectLst>
            <a:outerShdw blurRad="292100" dist="139700" dir="2700000" algn="tl" rotWithShape="0">
              <a:srgbClr val="333333">
                <a:alpha val="65000"/>
              </a:srgbClr>
            </a:outerShdw>
          </a:effectLst>
        </p:spPr>
      </p:pic>
      <p:sp>
        <p:nvSpPr>
          <p:cNvPr id="17" name="Pfeil nach rechts 16">
            <a:extLst>
              <a:ext uri="{FF2B5EF4-FFF2-40B4-BE49-F238E27FC236}">
                <a16:creationId xmlns:a16="http://schemas.microsoft.com/office/drawing/2014/main" id="{E4AC26EF-BD45-4A76-952C-01A28D4A83DC}"/>
              </a:ext>
            </a:extLst>
          </p:cNvPr>
          <p:cNvSpPr/>
          <p:nvPr/>
        </p:nvSpPr>
        <p:spPr>
          <a:xfrm rot="1766802">
            <a:off x="5219700" y="4256088"/>
            <a:ext cx="1081088" cy="461962"/>
          </a:xfrm>
          <a:prstGeom prst="rightArrow">
            <a:avLst/>
          </a:prstGeom>
          <a:solidFill>
            <a:srgbClr val="FF000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prstClr val="white"/>
              </a:solidFill>
            </a:endParaRPr>
          </a:p>
        </p:txBody>
      </p:sp>
      <p:sp>
        <p:nvSpPr>
          <p:cNvPr id="98313"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98314"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9"/>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98315" name="Grafik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6" name="Rechteck 13"/>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9A88BDF1-2007-45D9-BE3D-FA15341CDD35}"/>
              </a:ext>
            </a:extLst>
          </p:cNvPr>
          <p:cNvSpPr>
            <a:spLocks noGrp="1"/>
          </p:cNvSpPr>
          <p:nvPr>
            <p:ph type="ftr" sz="quarter" idx="11"/>
          </p:nvPr>
        </p:nvSpPr>
        <p:spPr>
          <a:xfrm>
            <a:off x="6010275" y="6346825"/>
            <a:ext cx="2935288" cy="434975"/>
          </a:xfrm>
        </p:spPr>
        <p:txBody>
          <a:bodyPr/>
          <a:lstStyle/>
          <a:p>
            <a:pPr algn="r">
              <a:defRPr/>
            </a:pPr>
            <a:r>
              <a:rPr lang="de-DE" sz="1100" dirty="0">
                <a:solidFill>
                  <a:srgbClr val="1FA7DA"/>
                </a:solidFill>
                <a:latin typeface="Arial" pitchFamily="34" charset="0"/>
                <a:cs typeface="Arial" pitchFamily="34" charset="0"/>
              </a:rPr>
              <a:t>Dr. Bettina Waffner</a:t>
            </a:r>
          </a:p>
          <a:p>
            <a:pPr algn="r">
              <a:defRPr/>
            </a:pPr>
            <a:r>
              <a:rPr lang="de-DE" sz="1100" dirty="0">
                <a:solidFill>
                  <a:srgbClr val="1FA7DA"/>
                </a:solidFill>
                <a:latin typeface="Arial" pitchFamily="34" charset="0"/>
                <a:cs typeface="Arial" pitchFamily="34" charset="0"/>
              </a:rPr>
              <a:t>Learning Lab – Universität Duisburg-Essen</a:t>
            </a:r>
          </a:p>
        </p:txBody>
      </p:sp>
      <p:pic>
        <p:nvPicPr>
          <p:cNvPr id="8" name="Grafik 7">
            <a:extLst>
              <a:ext uri="{FF2B5EF4-FFF2-40B4-BE49-F238E27FC236}">
                <a16:creationId xmlns:a16="http://schemas.microsoft.com/office/drawing/2014/main" id="{9352F3EA-1606-42B6-A661-73E7F6DC0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100356"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a:extLst>
              <a:ext uri="{FF2B5EF4-FFF2-40B4-BE49-F238E27FC236}">
                <a16:creationId xmlns:a16="http://schemas.microsoft.com/office/drawing/2014/main" id="{6C5607EB-F4C9-45CD-B79A-9D75072D1811}"/>
              </a:ext>
            </a:extLst>
          </p:cNvPr>
          <p:cNvPicPr>
            <a:picLocks noChangeAspect="1"/>
          </p:cNvPicPr>
          <p:nvPr/>
        </p:nvPicPr>
        <p:blipFill>
          <a:blip r:embed="rId6"/>
          <a:stretch>
            <a:fillRect/>
          </a:stretch>
        </p:blipFill>
        <p:spPr>
          <a:xfrm>
            <a:off x="5410200" y="3367088"/>
            <a:ext cx="3535363" cy="2593975"/>
          </a:xfrm>
          <a:prstGeom prst="rect">
            <a:avLst/>
          </a:prstGeom>
          <a:ln>
            <a:noFill/>
          </a:ln>
          <a:effectLst>
            <a:outerShdw blurRad="292100" dist="139700" dir="2700000" algn="tl" rotWithShape="0">
              <a:srgbClr val="333333">
                <a:alpha val="65000"/>
              </a:srgbClr>
            </a:outerShdw>
          </a:effectLst>
        </p:spPr>
      </p:pic>
      <p:sp>
        <p:nvSpPr>
          <p:cNvPr id="100358" name="Rechteck 2"/>
          <p:cNvSpPr>
            <a:spLocks noChangeArrowheads="1"/>
          </p:cNvSpPr>
          <p:nvPr/>
        </p:nvSpPr>
        <p:spPr bwMode="auto">
          <a:xfrm>
            <a:off x="187325" y="3098800"/>
            <a:ext cx="48863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2000" b="0">
                <a:solidFill>
                  <a:srgbClr val="000000"/>
                </a:solidFill>
              </a:rPr>
              <a:t>Sie wollen veranschaulichen, wo Wien, der Ursprung des Wiener Schnitzels, eigentlich liegt und suchen eine Landkarte.</a:t>
            </a:r>
          </a:p>
          <a:p>
            <a:pPr>
              <a:spcBef>
                <a:spcPct val="0"/>
              </a:spcBef>
              <a:spcAft>
                <a:spcPct val="0"/>
              </a:spcAft>
              <a:buFontTx/>
              <a:buNone/>
            </a:pPr>
            <a:endParaRPr lang="de-DE" altLang="de-DE" sz="2000" b="0">
              <a:solidFill>
                <a:srgbClr val="000000"/>
              </a:solidFill>
            </a:endParaRPr>
          </a:p>
          <a:p>
            <a:pPr>
              <a:spcBef>
                <a:spcPct val="0"/>
              </a:spcBef>
              <a:spcAft>
                <a:spcPct val="0"/>
              </a:spcAft>
              <a:buFontTx/>
              <a:buNone/>
            </a:pPr>
            <a:r>
              <a:rPr lang="de-DE" altLang="de-DE" sz="2000" b="0">
                <a:solidFill>
                  <a:srgbClr val="000000"/>
                </a:solidFill>
              </a:rPr>
              <a:t>Aufgabe 11:</a:t>
            </a:r>
          </a:p>
          <a:p>
            <a:pPr>
              <a:spcBef>
                <a:spcPct val="0"/>
              </a:spcBef>
              <a:spcAft>
                <a:spcPct val="0"/>
              </a:spcAft>
              <a:buFontTx/>
              <a:buNone/>
            </a:pPr>
            <a:endParaRPr lang="de-DE" altLang="de-DE" sz="2000" b="0">
              <a:solidFill>
                <a:srgbClr val="000000"/>
              </a:solidFill>
            </a:endParaRPr>
          </a:p>
          <a:p>
            <a:pPr>
              <a:spcBef>
                <a:spcPct val="0"/>
              </a:spcBef>
              <a:spcAft>
                <a:spcPct val="0"/>
              </a:spcAft>
              <a:buFontTx/>
              <a:buNone/>
            </a:pPr>
            <a:r>
              <a:rPr lang="de-DE" altLang="de-DE" sz="2000" b="0">
                <a:solidFill>
                  <a:srgbClr val="000000"/>
                </a:solidFill>
              </a:rPr>
              <a:t>Markieren Sie Wien auf einer Karte, die Sie veröffentlichen dürfen.</a:t>
            </a:r>
          </a:p>
        </p:txBody>
      </p:sp>
      <p:sp>
        <p:nvSpPr>
          <p:cNvPr id="100359"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100360"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7"/>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100361" name="Grafik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2" name="Rechteck 11"/>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E9668DA9-C5F8-42E7-9322-36C036700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blipFill dpi="0" rotWithShape="1">
            <a:blip r:embed="rId4"/>
            <a:srcRect/>
            <a:tile tx="0" ty="0" sx="100000" sy="100000" flip="none" algn="tl"/>
          </a:blipFill>
          <a:ln w="88900" cap="sq">
            <a:solidFill>
              <a:srgbClr val="FFFFFF">
                <a:alpha val="0"/>
              </a:srgbClr>
            </a:solidFill>
            <a:miter lim="800000"/>
          </a:ln>
          <a:effectLst>
            <a:outerShdw blurRad="76200" dir="18900000" sy="23000" kx="-1200000" algn="bl" rotWithShape="0">
              <a:prstClr val="black">
                <a:alpha val="11000"/>
              </a:prstClr>
            </a:outerShdw>
            <a:reflection endPos="0" dist="50800" dir="5400000" sy="-100000" algn="bl" rotWithShape="0"/>
          </a:effectLst>
        </p:spPr>
      </p:pic>
      <p:pic>
        <p:nvPicPr>
          <p:cNvPr id="102403"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6564313"/>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Rechteck 9"/>
          <p:cNvSpPr>
            <a:spLocks noChangeArrowheads="1"/>
          </p:cNvSpPr>
          <p:nvPr/>
        </p:nvSpPr>
        <p:spPr bwMode="auto">
          <a:xfrm>
            <a:off x="587375" y="3257550"/>
            <a:ext cx="3457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1600" b="0">
                <a:solidFill>
                  <a:srgbClr val="000000"/>
                </a:solidFill>
                <a:hlinkClick r:id="rId6"/>
              </a:rPr>
              <a:t>https://www.openstreetmap.de/</a:t>
            </a:r>
            <a:endParaRPr lang="de-DE" altLang="de-DE" sz="1600" b="0">
              <a:solidFill>
                <a:srgbClr val="000000"/>
              </a:solidFill>
            </a:endParaRPr>
          </a:p>
          <a:p>
            <a:pPr>
              <a:spcBef>
                <a:spcPct val="0"/>
              </a:spcBef>
              <a:spcAft>
                <a:spcPct val="0"/>
              </a:spcAft>
              <a:buFontTx/>
              <a:buNone/>
            </a:pPr>
            <a:endParaRPr lang="de-DE" altLang="de-DE" sz="1600" b="0">
              <a:solidFill>
                <a:srgbClr val="000000"/>
              </a:solidFill>
            </a:endParaRPr>
          </a:p>
        </p:txBody>
      </p:sp>
      <p:pic>
        <p:nvPicPr>
          <p:cNvPr id="11" name="Inhaltsplatzhalter 3" descr="Bildschirmfoto 2013-01-15 um 22.32.01.png">
            <a:extLst>
              <a:ext uri="{FF2B5EF4-FFF2-40B4-BE49-F238E27FC236}">
                <a16:creationId xmlns:a16="http://schemas.microsoft.com/office/drawing/2014/main" id="{3A907D02-C34A-463E-A3BC-EEB5422FA1F9}"/>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20735" t="18029" r="29690" b="20229"/>
          <a:stretch/>
        </p:blipFill>
        <p:spPr>
          <a:xfrm>
            <a:off x="5683658" y="3294746"/>
            <a:ext cx="2869950" cy="2435382"/>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06" name="Grafik 12"/>
          <p:cNvPicPr>
            <a:picLocks noChangeAspect="1" noChangeArrowheads="1"/>
          </p:cNvPicPr>
          <p:nvPr/>
        </p:nvPicPr>
        <p:blipFill>
          <a:blip r:embed="rId8">
            <a:extLst>
              <a:ext uri="{28A0092B-C50C-407E-A947-70E740481C1C}">
                <a14:useLocalDpi xmlns:a14="http://schemas.microsoft.com/office/drawing/2010/main" val="0"/>
              </a:ext>
            </a:extLst>
          </a:blip>
          <a:srcRect l="15376" r="16125" b="29100"/>
          <a:stretch>
            <a:fillRect/>
          </a:stretch>
        </p:blipFill>
        <p:spPr bwMode="auto">
          <a:xfrm>
            <a:off x="676275" y="3770313"/>
            <a:ext cx="428466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Grafik 15"/>
          <p:cNvPicPr>
            <a:picLocks noChangeAspect="1" noChangeArrowheads="1"/>
          </p:cNvPicPr>
          <p:nvPr/>
        </p:nvPicPr>
        <p:blipFill>
          <a:blip r:embed="rId9">
            <a:extLst>
              <a:ext uri="{28A0092B-C50C-407E-A947-70E740481C1C}">
                <a14:useLocalDpi xmlns:a14="http://schemas.microsoft.com/office/drawing/2010/main" val="0"/>
              </a:ext>
            </a:extLst>
          </a:blip>
          <a:srcRect l="28346" t="86797" r="35011"/>
          <a:stretch>
            <a:fillRect/>
          </a:stretch>
        </p:blipFill>
        <p:spPr bwMode="auto">
          <a:xfrm>
            <a:off x="5456238" y="5730875"/>
            <a:ext cx="33242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feld 11"/>
          <p:cNvSpPr txBox="1">
            <a:spLocks noChangeArrowheads="1"/>
          </p:cNvSpPr>
          <p:nvPr/>
        </p:nvSpPr>
        <p:spPr bwMode="auto">
          <a:xfrm>
            <a:off x="1792288" y="1212850"/>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sz="4000" b="0">
                <a:solidFill>
                  <a:srgbClr val="A3C13C"/>
                </a:solidFill>
              </a:rPr>
              <a:t>Schn                   zeljagd</a:t>
            </a:r>
          </a:p>
          <a:p>
            <a:pPr algn="ctr">
              <a:spcBef>
                <a:spcPct val="0"/>
              </a:spcBef>
              <a:spcAft>
                <a:spcPct val="0"/>
              </a:spcAft>
              <a:buFontTx/>
              <a:buNone/>
            </a:pPr>
            <a:r>
              <a:rPr lang="de-DE" altLang="de-DE" b="0">
                <a:solidFill>
                  <a:srgbClr val="A3C13C"/>
                </a:solidFill>
              </a:rPr>
              <a:t> </a:t>
            </a:r>
          </a:p>
          <a:p>
            <a:pPr>
              <a:spcBef>
                <a:spcPct val="0"/>
              </a:spcBef>
              <a:spcAft>
                <a:spcPct val="0"/>
              </a:spcAft>
              <a:buFontTx/>
              <a:buNone/>
            </a:pPr>
            <a:endParaRPr lang="de-DE" altLang="de-DE" b="0">
              <a:solidFill>
                <a:srgbClr val="000000"/>
              </a:solidFill>
            </a:endParaRPr>
          </a:p>
        </p:txBody>
      </p:sp>
      <p:sp>
        <p:nvSpPr>
          <p:cNvPr id="102409" name="Shape 377"/>
          <p:cNvSpPr>
            <a:spLocks noChangeArrowheads="1"/>
          </p:cNvSpPr>
          <p:nvPr/>
        </p:nvSpPr>
        <p:spPr bwMode="auto">
          <a:xfrm>
            <a:off x="1084263" y="6583363"/>
            <a:ext cx="4878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10"/>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102410" name="Grafik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7313" y="817563"/>
            <a:ext cx="241458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1" name="Rechteck 12"/>
          <p:cNvSpPr>
            <a:spLocks noChangeArrowheads="1"/>
          </p:cNvSpPr>
          <p:nvPr/>
        </p:nvSpPr>
        <p:spPr bwMode="auto">
          <a:xfrm>
            <a:off x="3522663" y="21844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900" b="0">
                <a:solidFill>
                  <a:srgbClr val="000000"/>
                </a:solidFill>
              </a:rPr>
              <a:t>Cc0. URL: https://pixabay.com/de/roboter-oer-3263267/</a:t>
            </a: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104453"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8"/>
          <p:cNvSpPr txBox="1">
            <a:spLocks noChangeArrowheads="1"/>
          </p:cNvSpPr>
          <p:nvPr/>
        </p:nvSpPr>
        <p:spPr bwMode="auto">
          <a:xfrm>
            <a:off x="641350" y="2828925"/>
            <a:ext cx="83597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marL="0" indent="0">
              <a:lnSpc>
                <a:spcPct val="150000"/>
              </a:lnSpc>
              <a:spcBef>
                <a:spcPct val="0"/>
              </a:spcBef>
              <a:spcAft>
                <a:spcPct val="0"/>
              </a:spcAft>
              <a:buFont typeface="Arial" panose="020B0604020202020204" pitchFamily="34" charset="0"/>
              <a:buNone/>
              <a:defRPr/>
            </a:pPr>
            <a:r>
              <a:rPr lang="de-DE" altLang="de-DE" sz="1800" dirty="0" smtClean="0">
                <a:solidFill>
                  <a:schemeClr val="tx1"/>
                </a:solidFill>
              </a:rPr>
              <a:t>Drei Schritte:</a:t>
            </a:r>
          </a:p>
          <a:p>
            <a:pPr>
              <a:buFont typeface="+mj-lt"/>
              <a:buAutoNum type="arabicPeriod"/>
              <a:defRPr/>
            </a:pPr>
            <a:r>
              <a:rPr lang="de-DE" sz="1800" b="0" dirty="0">
                <a:solidFill>
                  <a:schemeClr val="tx1"/>
                </a:solidFill>
              </a:rPr>
              <a:t>Konkreten Bedarf für die Nutzung von OER erkennen und einige Suchkriterien festlegen.</a:t>
            </a:r>
          </a:p>
          <a:p>
            <a:pPr>
              <a:buFont typeface="+mj-lt"/>
              <a:buAutoNum type="arabicPeriod"/>
              <a:defRPr/>
            </a:pPr>
            <a:r>
              <a:rPr lang="de-DE" sz="1800" b="0" dirty="0">
                <a:solidFill>
                  <a:schemeClr val="tx1"/>
                </a:solidFill>
              </a:rPr>
              <a:t>Einige </a:t>
            </a:r>
            <a:r>
              <a:rPr lang="de-DE" sz="1800" b="0" dirty="0" smtClean="0">
                <a:solidFill>
                  <a:schemeClr val="tx1"/>
                </a:solidFill>
              </a:rPr>
              <a:t>OER-Datenbanken, Suchmaschinen und Verweissysteme </a:t>
            </a:r>
            <a:r>
              <a:rPr lang="de-DE" sz="1800" b="0" dirty="0">
                <a:solidFill>
                  <a:schemeClr val="tx1"/>
                </a:solidFill>
              </a:rPr>
              <a:t>nutzen, um nach Ressourcen zu suchen. </a:t>
            </a:r>
          </a:p>
          <a:p>
            <a:pPr>
              <a:buFont typeface="+mj-lt"/>
              <a:buAutoNum type="arabicPeriod"/>
              <a:defRPr/>
            </a:pPr>
            <a:r>
              <a:rPr lang="de-DE" sz="1800" b="0" dirty="0">
                <a:solidFill>
                  <a:schemeClr val="tx1"/>
                </a:solidFill>
              </a:rPr>
              <a:t>Qualitätskriterien anwenden, um die gefundenen Ressourcen zu beurteilen. </a:t>
            </a:r>
          </a:p>
        </p:txBody>
      </p:sp>
      <p:sp>
        <p:nvSpPr>
          <p:cNvPr id="104455" name="Textfeld 11"/>
          <p:cNvSpPr txBox="1">
            <a:spLocks noChangeArrowheads="1"/>
          </p:cNvSpPr>
          <p:nvPr/>
        </p:nvSpPr>
        <p:spPr bwMode="auto">
          <a:xfrm>
            <a:off x="2141538" y="1536700"/>
            <a:ext cx="6956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Grundlagen und praktische Hinweise</a:t>
            </a:r>
            <a:endParaRPr lang="de-DE" altLang="de-DE" sz="2000" b="0" i="1">
              <a:solidFill>
                <a:srgbClr val="A3C13C"/>
              </a:solidFill>
            </a:endParaRPr>
          </a:p>
          <a:p>
            <a:pPr algn="ctr">
              <a:spcBef>
                <a:spcPct val="0"/>
              </a:spcBef>
              <a:spcAft>
                <a:spcPct val="0"/>
              </a:spcAft>
              <a:buFontTx/>
              <a:buNone/>
            </a:pPr>
            <a:r>
              <a:rPr lang="de-DE" altLang="de-DE" sz="2000" b="0">
                <a:solidFill>
                  <a:srgbClr val="A3C13C"/>
                </a:solidFill>
              </a:rPr>
              <a:t>zum Suchen und Finden von </a:t>
            </a:r>
            <a:r>
              <a:rPr lang="de-DE" altLang="de-DE" sz="2000" b="0" i="1">
                <a:solidFill>
                  <a:srgbClr val="A3C13C"/>
                </a:solidFill>
              </a:rPr>
              <a:t>open educational resources</a:t>
            </a:r>
            <a:endParaRPr lang="de-DE" altLang="de-DE" b="0">
              <a:solidFill>
                <a:srgbClr val="A3C13C"/>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04457" name="Shape 377"/>
          <p:cNvSpPr>
            <a:spLocks noChangeArrowheads="1"/>
          </p:cNvSpPr>
          <p:nvPr/>
        </p:nvSpPr>
        <p:spPr bwMode="auto">
          <a:xfrm>
            <a:off x="693738" y="5919788"/>
            <a:ext cx="79565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en-GB" altLang="de-DE" sz="800" b="0">
                <a:solidFill>
                  <a:schemeClr val="tx1"/>
                </a:solidFill>
              </a:rPr>
              <a:t>Die folgenden Ausführungen basieren auf Modul 3 des </a:t>
            </a:r>
            <a:r>
              <a:rPr lang="en-GB" altLang="de-DE" sz="800" b="0" u="sng">
                <a:solidFill>
                  <a:schemeClr val="tx1"/>
                </a:solidFill>
                <a:hlinkClick r:id="rId5"/>
              </a:rPr>
              <a:t>OERup!-Projekt</a:t>
            </a:r>
            <a:r>
              <a:rPr lang="en-GB" altLang="de-DE" sz="800" b="0" u="sng">
                <a:solidFill>
                  <a:schemeClr val="tx1"/>
                </a:solidFill>
              </a:rPr>
              <a:t>s</a:t>
            </a:r>
            <a:r>
              <a:rPr lang="en-GB" altLang="de-DE" sz="800" b="0">
                <a:solidFill>
                  <a:schemeClr val="tx1"/>
                </a:solidFill>
              </a:rPr>
              <a:t>. Dieses ist unter Creative Commons Attribution-ShareAlike 4.0 International License </a:t>
            </a:r>
            <a:r>
              <a:rPr lang="de-DE" altLang="de-DE" sz="800" b="0">
                <a:solidFill>
                  <a:schemeClr val="tx1"/>
                </a:solidFill>
              </a:rPr>
              <a:t>lizensiert.</a:t>
            </a: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106501"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Textfeld 8"/>
          <p:cNvSpPr txBox="1">
            <a:spLocks noChangeArrowheads="1"/>
          </p:cNvSpPr>
          <p:nvPr/>
        </p:nvSpPr>
        <p:spPr bwMode="auto">
          <a:xfrm>
            <a:off x="641350" y="2828925"/>
            <a:ext cx="8359775"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nSpc>
                <a:spcPct val="150000"/>
              </a:lnSpc>
              <a:spcBef>
                <a:spcPct val="0"/>
              </a:spcBef>
              <a:spcAft>
                <a:spcPct val="0"/>
              </a:spcAft>
              <a:buFont typeface="Arial" panose="020B0604020202020204" pitchFamily="34" charset="0"/>
              <a:buNone/>
            </a:pPr>
            <a:r>
              <a:rPr lang="de-DE" altLang="de-DE" sz="1800">
                <a:solidFill>
                  <a:schemeClr val="tx1"/>
                </a:solidFill>
              </a:rPr>
              <a:t>Schritt 1: Welchen Bedarf habe ich? Verbesserungswürdige Punkte 		erkennen</a:t>
            </a:r>
          </a:p>
          <a:p>
            <a:pPr>
              <a:buFont typeface="Arial" panose="020B0604020202020204" pitchFamily="34" charset="0"/>
              <a:buNone/>
            </a:pPr>
            <a:r>
              <a:rPr lang="de-DE" altLang="de-DE" sz="1800" b="0">
                <a:solidFill>
                  <a:schemeClr val="tx1"/>
                </a:solidFill>
              </a:rPr>
              <a:t>Die erste Aufgabe zielt darauf ab, zu erkennen, welche der in Ihrem Lehr- oder Beratungskontext genutzten Ressourcen für Veränderungen geeignet sind und zu überlegen, warum das so ist. Um diese Aufgabe zu bearbeiten, nutzen Sie die folgende Vorlage. </a:t>
            </a:r>
          </a:p>
          <a:p>
            <a:pPr>
              <a:buFont typeface="Arial" panose="020B0604020202020204" pitchFamily="34" charset="0"/>
              <a:buNone/>
            </a:pPr>
            <a:r>
              <a:rPr lang="de-DE" altLang="de-DE" sz="1800" b="0">
                <a:solidFill>
                  <a:schemeClr val="tx1"/>
                </a:solidFill>
              </a:rPr>
              <a:t>Wählen Sie abschließend aus dem festgestellten Bedarf gemäß Ihren Vorlieben eine Ressource aus, die den </a:t>
            </a:r>
            <a:r>
              <a:rPr lang="de-DE" altLang="de-DE" sz="1800">
                <a:solidFill>
                  <a:schemeClr val="tx1"/>
                </a:solidFill>
              </a:rPr>
              <a:t>Ausgangspunkt Ihrer Suche </a:t>
            </a:r>
            <a:r>
              <a:rPr lang="de-DE" altLang="de-DE" sz="1800" b="0">
                <a:solidFill>
                  <a:schemeClr val="tx1"/>
                </a:solidFill>
              </a:rPr>
              <a:t>bilden soll.</a:t>
            </a:r>
          </a:p>
        </p:txBody>
      </p:sp>
      <p:sp>
        <p:nvSpPr>
          <p:cNvPr id="106503" name="Textfeld 11"/>
          <p:cNvSpPr txBox="1">
            <a:spLocks noChangeArrowheads="1"/>
          </p:cNvSpPr>
          <p:nvPr/>
        </p:nvSpPr>
        <p:spPr bwMode="auto">
          <a:xfrm>
            <a:off x="2141538" y="1536700"/>
            <a:ext cx="6956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Grundlagen und praktische Hinweise</a:t>
            </a:r>
            <a:endParaRPr lang="de-DE" altLang="de-DE" sz="2000" b="0" i="1">
              <a:solidFill>
                <a:srgbClr val="A3C13C"/>
              </a:solidFill>
            </a:endParaRPr>
          </a:p>
          <a:p>
            <a:pPr algn="ctr">
              <a:spcBef>
                <a:spcPct val="0"/>
              </a:spcBef>
              <a:spcAft>
                <a:spcPct val="0"/>
              </a:spcAft>
              <a:buFontTx/>
              <a:buNone/>
            </a:pPr>
            <a:r>
              <a:rPr lang="de-DE" altLang="de-DE" sz="2000" b="0">
                <a:solidFill>
                  <a:srgbClr val="A3C13C"/>
                </a:solidFill>
              </a:rPr>
              <a:t>zum Suchen und Finden von </a:t>
            </a:r>
            <a:r>
              <a:rPr lang="de-DE" altLang="de-DE" sz="2000" b="0" i="1">
                <a:solidFill>
                  <a:srgbClr val="A3C13C"/>
                </a:solidFill>
              </a:rPr>
              <a:t>open educational resources</a:t>
            </a:r>
            <a:endParaRPr lang="de-DE" altLang="de-DE" b="0">
              <a:solidFill>
                <a:srgbClr val="A3C13C"/>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06505" name="Shape 377"/>
          <p:cNvSpPr>
            <a:spLocks noChangeArrowheads="1"/>
          </p:cNvSpPr>
          <p:nvPr/>
        </p:nvSpPr>
        <p:spPr bwMode="auto">
          <a:xfrm>
            <a:off x="693738" y="5919788"/>
            <a:ext cx="79565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en-GB" altLang="de-DE" sz="800" b="0">
                <a:solidFill>
                  <a:schemeClr val="tx1"/>
                </a:solidFill>
              </a:rPr>
              <a:t>Die folgenden Ausführungen basieren auf Modul 3 des </a:t>
            </a:r>
            <a:r>
              <a:rPr lang="en-GB" altLang="de-DE" sz="800" b="0" u="sng">
                <a:solidFill>
                  <a:schemeClr val="tx1"/>
                </a:solidFill>
                <a:hlinkClick r:id="rId5"/>
              </a:rPr>
              <a:t>OERup!-Projekt</a:t>
            </a:r>
            <a:r>
              <a:rPr lang="en-GB" altLang="de-DE" sz="800" b="0" u="sng">
                <a:solidFill>
                  <a:schemeClr val="tx1"/>
                </a:solidFill>
              </a:rPr>
              <a:t>s</a:t>
            </a:r>
            <a:r>
              <a:rPr lang="en-GB" altLang="de-DE" sz="800" b="0">
                <a:solidFill>
                  <a:schemeClr val="tx1"/>
                </a:solidFill>
              </a:rPr>
              <a:t>. Dieses ist unter Creative Commons Attribution-ShareAlike 4.0 International License </a:t>
            </a:r>
            <a:r>
              <a:rPr lang="de-DE" altLang="de-DE" sz="800" b="0">
                <a:solidFill>
                  <a:schemeClr val="tx1"/>
                </a:solidFill>
              </a:rPr>
              <a:t>lizensiert.</a:t>
            </a: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108549"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Textfeld 11"/>
          <p:cNvSpPr txBox="1">
            <a:spLocks noChangeArrowheads="1"/>
          </p:cNvSpPr>
          <p:nvPr/>
        </p:nvSpPr>
        <p:spPr bwMode="auto">
          <a:xfrm>
            <a:off x="2141538" y="1536700"/>
            <a:ext cx="6956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Grundlagen und praktische Hinweise</a:t>
            </a:r>
            <a:endParaRPr lang="de-DE" altLang="de-DE" sz="2000" b="0" i="1">
              <a:solidFill>
                <a:srgbClr val="A3C13C"/>
              </a:solidFill>
            </a:endParaRPr>
          </a:p>
          <a:p>
            <a:pPr algn="ctr">
              <a:spcBef>
                <a:spcPct val="0"/>
              </a:spcBef>
              <a:spcAft>
                <a:spcPct val="0"/>
              </a:spcAft>
              <a:buFontTx/>
              <a:buNone/>
            </a:pPr>
            <a:r>
              <a:rPr lang="de-DE" altLang="de-DE" sz="2000" b="0">
                <a:solidFill>
                  <a:srgbClr val="A3C13C"/>
                </a:solidFill>
              </a:rPr>
              <a:t>zum Suchen und Finden von </a:t>
            </a:r>
            <a:r>
              <a:rPr lang="de-DE" altLang="de-DE" sz="2000" b="0" i="1">
                <a:solidFill>
                  <a:srgbClr val="A3C13C"/>
                </a:solidFill>
              </a:rPr>
              <a:t>open educational resources</a:t>
            </a:r>
            <a:endParaRPr lang="de-DE" altLang="de-DE" b="0">
              <a:solidFill>
                <a:srgbClr val="A3C13C"/>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graphicFrame>
        <p:nvGraphicFramePr>
          <p:cNvPr id="2" name="Tabelle 1"/>
          <p:cNvGraphicFramePr>
            <a:graphicFrameLocks noGrp="1"/>
          </p:cNvGraphicFramePr>
          <p:nvPr/>
        </p:nvGraphicFramePr>
        <p:xfrm>
          <a:off x="430213" y="2366963"/>
          <a:ext cx="8467725" cy="1455737"/>
        </p:xfrm>
        <a:graphic>
          <a:graphicData uri="http://schemas.openxmlformats.org/drawingml/2006/table">
            <a:tbl>
              <a:tblPr firstRow="1" firstCol="1" bandRow="1">
                <a:tableStyleId>{5C22544A-7EE6-4342-B048-85BDC9FD1C3A}</a:tableStyleId>
              </a:tblPr>
              <a:tblGrid>
                <a:gridCol w="1425937">
                  <a:extLst>
                    <a:ext uri="{9D8B030D-6E8A-4147-A177-3AD203B41FA5}">
                      <a16:colId xmlns:a16="http://schemas.microsoft.com/office/drawing/2014/main" val="20000"/>
                    </a:ext>
                  </a:extLst>
                </a:gridCol>
                <a:gridCol w="1842964">
                  <a:extLst>
                    <a:ext uri="{9D8B030D-6E8A-4147-A177-3AD203B41FA5}">
                      <a16:colId xmlns:a16="http://schemas.microsoft.com/office/drawing/2014/main" val="20001"/>
                    </a:ext>
                  </a:extLst>
                </a:gridCol>
                <a:gridCol w="767668">
                  <a:extLst>
                    <a:ext uri="{9D8B030D-6E8A-4147-A177-3AD203B41FA5}">
                      <a16:colId xmlns:a16="http://schemas.microsoft.com/office/drawing/2014/main" val="20002"/>
                    </a:ext>
                  </a:extLst>
                </a:gridCol>
                <a:gridCol w="767668">
                  <a:extLst>
                    <a:ext uri="{9D8B030D-6E8A-4147-A177-3AD203B41FA5}">
                      <a16:colId xmlns:a16="http://schemas.microsoft.com/office/drawing/2014/main" val="20003"/>
                    </a:ext>
                  </a:extLst>
                </a:gridCol>
                <a:gridCol w="917274">
                  <a:extLst>
                    <a:ext uri="{9D8B030D-6E8A-4147-A177-3AD203B41FA5}">
                      <a16:colId xmlns:a16="http://schemas.microsoft.com/office/drawing/2014/main" val="20004"/>
                    </a:ext>
                  </a:extLst>
                </a:gridCol>
                <a:gridCol w="767668">
                  <a:extLst>
                    <a:ext uri="{9D8B030D-6E8A-4147-A177-3AD203B41FA5}">
                      <a16:colId xmlns:a16="http://schemas.microsoft.com/office/drawing/2014/main" val="20005"/>
                    </a:ext>
                  </a:extLst>
                </a:gridCol>
                <a:gridCol w="823770">
                  <a:extLst>
                    <a:ext uri="{9D8B030D-6E8A-4147-A177-3AD203B41FA5}">
                      <a16:colId xmlns:a16="http://schemas.microsoft.com/office/drawing/2014/main" val="20006"/>
                    </a:ext>
                  </a:extLst>
                </a:gridCol>
                <a:gridCol w="1154775">
                  <a:extLst>
                    <a:ext uri="{9D8B030D-6E8A-4147-A177-3AD203B41FA5}">
                      <a16:colId xmlns:a16="http://schemas.microsoft.com/office/drawing/2014/main" val="20007"/>
                    </a:ext>
                  </a:extLst>
                </a:gridCol>
              </a:tblGrid>
              <a:tr h="768339">
                <a:tc>
                  <a:txBody>
                    <a:bodyPr/>
                    <a:lstStyle/>
                    <a:p>
                      <a:pPr>
                        <a:lnSpc>
                          <a:spcPct val="115000"/>
                        </a:lnSpc>
                        <a:spcAft>
                          <a:spcPts val="0"/>
                        </a:spcAft>
                      </a:pPr>
                      <a:r>
                        <a:rPr lang="de-DE" sz="1100" dirty="0">
                          <a:solidFill>
                            <a:schemeClr val="tx1"/>
                          </a:solidFill>
                          <a:effectLst/>
                        </a:rPr>
                        <a:t>Zählen Sie Ihre Ressourcen auf</a:t>
                      </a:r>
                      <a:endParaRPr lang="de-DE" sz="1200" dirty="0">
                        <a:solidFill>
                          <a:schemeClr val="tx1"/>
                        </a:solidFill>
                        <a:effectLst/>
                        <a:latin typeface="Calibri" panose="020F0502020204030204" pitchFamily="34" charset="0"/>
                        <a:ea typeface="Calibri" panose="020F0502020204030204" pitchFamily="34" charset="0"/>
                      </a:endParaRPr>
                    </a:p>
                  </a:txBody>
                  <a:tcPr marL="66681" marR="66681" marT="66682" marB="66682"/>
                </a:tc>
                <a:tc>
                  <a:txBody>
                    <a:bodyPr/>
                    <a:lstStyle/>
                    <a:p>
                      <a:pPr>
                        <a:lnSpc>
                          <a:spcPct val="115000"/>
                        </a:lnSpc>
                        <a:spcAft>
                          <a:spcPts val="0"/>
                        </a:spcAft>
                      </a:pPr>
                      <a:r>
                        <a:rPr lang="de-DE" sz="1100" dirty="0">
                          <a:solidFill>
                            <a:schemeClr val="tx1"/>
                          </a:solidFill>
                          <a:effectLst/>
                        </a:rPr>
                        <a:t>Abgleich mit den </a:t>
                      </a:r>
                      <a:r>
                        <a:rPr lang="de-DE" sz="1100" dirty="0" smtClean="0">
                          <a:solidFill>
                            <a:schemeClr val="tx1"/>
                          </a:solidFill>
                          <a:effectLst/>
                        </a:rPr>
                        <a:t>Zielen</a:t>
                      </a:r>
                      <a:endParaRPr lang="de-DE" sz="1200" dirty="0">
                        <a:solidFill>
                          <a:schemeClr val="tx1"/>
                        </a:solidFill>
                        <a:effectLst/>
                        <a:latin typeface="Calibri" panose="020F0502020204030204" pitchFamily="34" charset="0"/>
                        <a:ea typeface="Calibri" panose="020F0502020204030204" pitchFamily="34" charset="0"/>
                      </a:endParaRPr>
                    </a:p>
                  </a:txBody>
                  <a:tcPr marL="66681" marR="66681" marT="66682" marB="66682"/>
                </a:tc>
                <a:tc>
                  <a:txBody>
                    <a:bodyPr/>
                    <a:lstStyle/>
                    <a:p>
                      <a:pPr>
                        <a:lnSpc>
                          <a:spcPct val="115000"/>
                        </a:lnSpc>
                        <a:spcAft>
                          <a:spcPts val="0"/>
                        </a:spcAft>
                      </a:pPr>
                      <a:r>
                        <a:rPr lang="de-DE" sz="1100" dirty="0">
                          <a:solidFill>
                            <a:schemeClr val="tx1"/>
                          </a:solidFill>
                          <a:effectLst/>
                        </a:rPr>
                        <a:t>Format</a:t>
                      </a:r>
                      <a:endParaRPr lang="de-DE" sz="1200" dirty="0">
                        <a:solidFill>
                          <a:schemeClr val="tx1"/>
                        </a:solidFill>
                        <a:effectLst/>
                        <a:latin typeface="Calibri" panose="020F0502020204030204" pitchFamily="34" charset="0"/>
                        <a:ea typeface="Calibri" panose="020F0502020204030204" pitchFamily="34" charset="0"/>
                      </a:endParaRPr>
                    </a:p>
                  </a:txBody>
                  <a:tcPr marL="66681" marR="66681" marT="66682" marB="66682"/>
                </a:tc>
                <a:tc>
                  <a:txBody>
                    <a:bodyPr/>
                    <a:lstStyle/>
                    <a:p>
                      <a:pPr marL="1371600" indent="-1371600" algn="just">
                        <a:lnSpc>
                          <a:spcPct val="115000"/>
                        </a:lnSpc>
                        <a:spcAft>
                          <a:spcPts val="0"/>
                        </a:spcAft>
                      </a:pPr>
                      <a:r>
                        <a:rPr lang="de-DE" sz="1100" dirty="0">
                          <a:solidFill>
                            <a:schemeClr val="tx1"/>
                          </a:solidFill>
                          <a:effectLst/>
                        </a:rPr>
                        <a:t>Qualität</a:t>
                      </a:r>
                      <a:endParaRPr lang="de-DE" sz="1200" dirty="0">
                        <a:solidFill>
                          <a:schemeClr val="tx1"/>
                        </a:solidFill>
                        <a:effectLst/>
                        <a:latin typeface="Calibri" panose="020F0502020204030204" pitchFamily="34" charset="0"/>
                        <a:ea typeface="Calibri" panose="020F0502020204030204" pitchFamily="34" charset="0"/>
                      </a:endParaRPr>
                    </a:p>
                  </a:txBody>
                  <a:tcPr marL="66681" marR="66681" marT="66682" marB="66682"/>
                </a:tc>
                <a:tc>
                  <a:txBody>
                    <a:bodyPr/>
                    <a:lstStyle/>
                    <a:p>
                      <a:pPr marL="1371600" indent="-1371600" algn="just">
                        <a:lnSpc>
                          <a:spcPct val="115000"/>
                        </a:lnSpc>
                        <a:spcAft>
                          <a:spcPts val="0"/>
                        </a:spcAft>
                      </a:pPr>
                      <a:r>
                        <a:rPr lang="de-DE" sz="1100" dirty="0">
                          <a:solidFill>
                            <a:schemeClr val="tx1"/>
                          </a:solidFill>
                          <a:effectLst/>
                        </a:rPr>
                        <a:t>Schwierigkeit</a:t>
                      </a:r>
                      <a:endParaRPr lang="de-DE" sz="1200" dirty="0">
                        <a:solidFill>
                          <a:schemeClr val="tx1"/>
                        </a:solidFill>
                        <a:effectLst/>
                        <a:latin typeface="Calibri" panose="020F0502020204030204" pitchFamily="34" charset="0"/>
                        <a:ea typeface="Calibri" panose="020F0502020204030204" pitchFamily="34" charset="0"/>
                      </a:endParaRPr>
                    </a:p>
                  </a:txBody>
                  <a:tcPr marL="66681" marR="66681" marT="66682" marB="66682"/>
                </a:tc>
                <a:tc>
                  <a:txBody>
                    <a:bodyPr/>
                    <a:lstStyle/>
                    <a:p>
                      <a:pPr marL="1371600" indent="-1371600" algn="just">
                        <a:lnSpc>
                          <a:spcPct val="115000"/>
                        </a:lnSpc>
                        <a:spcAft>
                          <a:spcPts val="0"/>
                        </a:spcAft>
                      </a:pPr>
                      <a:r>
                        <a:rPr lang="de-DE" sz="1100" dirty="0">
                          <a:solidFill>
                            <a:schemeClr val="tx1"/>
                          </a:solidFill>
                          <a:effectLst/>
                        </a:rPr>
                        <a:t>Update</a:t>
                      </a:r>
                      <a:endParaRPr lang="de-DE" sz="1200" dirty="0">
                        <a:solidFill>
                          <a:schemeClr val="tx1"/>
                        </a:solidFill>
                        <a:effectLst/>
                        <a:latin typeface="Calibri" panose="020F0502020204030204" pitchFamily="34" charset="0"/>
                        <a:ea typeface="Calibri" panose="020F0502020204030204" pitchFamily="34" charset="0"/>
                      </a:endParaRPr>
                    </a:p>
                  </a:txBody>
                  <a:tcPr marL="66681" marR="66681" marT="66682" marB="66682"/>
                </a:tc>
                <a:tc>
                  <a:txBody>
                    <a:bodyPr/>
                    <a:lstStyle/>
                    <a:p>
                      <a:pPr marL="1371600" indent="-1371600" algn="just">
                        <a:lnSpc>
                          <a:spcPct val="115000"/>
                        </a:lnSpc>
                        <a:spcAft>
                          <a:spcPts val="0"/>
                        </a:spcAft>
                      </a:pPr>
                      <a:r>
                        <a:rPr lang="de-DE" sz="1100" dirty="0">
                          <a:solidFill>
                            <a:schemeClr val="tx1"/>
                          </a:solidFill>
                          <a:effectLst/>
                        </a:rPr>
                        <a:t>Lizenz</a:t>
                      </a:r>
                      <a:endParaRPr lang="de-DE" sz="1200" dirty="0">
                        <a:solidFill>
                          <a:schemeClr val="tx1"/>
                        </a:solidFill>
                        <a:effectLst/>
                        <a:latin typeface="Calibri" panose="020F0502020204030204" pitchFamily="34" charset="0"/>
                        <a:ea typeface="Calibri" panose="020F0502020204030204" pitchFamily="34" charset="0"/>
                      </a:endParaRPr>
                    </a:p>
                  </a:txBody>
                  <a:tcPr marL="66681" marR="66681" marT="66682" marB="66682"/>
                </a:tc>
                <a:tc>
                  <a:txBody>
                    <a:bodyPr/>
                    <a:lstStyle/>
                    <a:p>
                      <a:pPr algn="ctr">
                        <a:lnSpc>
                          <a:spcPct val="115000"/>
                        </a:lnSpc>
                        <a:spcAft>
                          <a:spcPts val="0"/>
                        </a:spcAft>
                      </a:pPr>
                      <a:r>
                        <a:rPr lang="de-DE" sz="1100" dirty="0">
                          <a:solidFill>
                            <a:schemeClr val="tx1"/>
                          </a:solidFill>
                          <a:effectLst/>
                        </a:rPr>
                        <a:t>Festgestellter Bedarf</a:t>
                      </a:r>
                      <a:endParaRPr lang="de-DE" sz="1200" dirty="0">
                        <a:solidFill>
                          <a:schemeClr val="tx1"/>
                        </a:solidFill>
                        <a:effectLst/>
                        <a:latin typeface="Calibri" panose="020F0502020204030204" pitchFamily="34" charset="0"/>
                        <a:ea typeface="Calibri" panose="020F0502020204030204" pitchFamily="34" charset="0"/>
                      </a:endParaRPr>
                    </a:p>
                  </a:txBody>
                  <a:tcPr marL="66681" marR="66681" marT="66682" marB="66682"/>
                </a:tc>
                <a:extLst>
                  <a:ext uri="{0D108BD9-81ED-4DB2-BD59-A6C34878D82A}">
                    <a16:rowId xmlns:a16="http://schemas.microsoft.com/office/drawing/2014/main" val="10000"/>
                  </a:ext>
                </a:extLst>
              </a:tr>
              <a:tr h="343699">
                <a:tc>
                  <a:txBody>
                    <a:bodyPr/>
                    <a:lstStyle/>
                    <a:p>
                      <a:pPr>
                        <a:lnSpc>
                          <a:spcPct val="115000"/>
                        </a:lnSpc>
                        <a:spcAft>
                          <a:spcPts val="0"/>
                        </a:spcAft>
                      </a:pPr>
                      <a:r>
                        <a:rPr lang="de-DE" sz="1200" dirty="0">
                          <a:solidFill>
                            <a:schemeClr val="tx1"/>
                          </a:solidFill>
                          <a:effectLst/>
                        </a:rPr>
                        <a:t> </a:t>
                      </a:r>
                      <a:r>
                        <a:rPr lang="de-DE" sz="1200" dirty="0" smtClean="0">
                          <a:solidFill>
                            <a:schemeClr val="tx1"/>
                          </a:solidFill>
                          <a:effectLst/>
                        </a:rPr>
                        <a:t>…</a:t>
                      </a:r>
                      <a:endParaRPr lang="de-DE" sz="1200" dirty="0">
                        <a:solidFill>
                          <a:schemeClr val="tx1"/>
                        </a:solidFill>
                        <a:effectLst/>
                        <a:latin typeface="Calibri" panose="020F0502020204030204" pitchFamily="34" charset="0"/>
                        <a:ea typeface="Calibri" panose="020F0502020204030204" pitchFamily="34" charset="0"/>
                      </a:endParaRPr>
                    </a:p>
                  </a:txBody>
                  <a:tcPr marL="66681" marR="66681" marT="66682" marB="66682"/>
                </a:tc>
                <a:tc>
                  <a:txBody>
                    <a:bodyPr/>
                    <a:lstStyle/>
                    <a:p>
                      <a:pPr>
                        <a:lnSpc>
                          <a:spcPct val="115000"/>
                        </a:lnSpc>
                        <a:spcAft>
                          <a:spcPts val="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endParaRPr>
                    </a:p>
                  </a:txBody>
                  <a:tcPr marL="66681" marR="66681" marT="66682" marB="66682"/>
                </a:tc>
                <a:tc>
                  <a:txBody>
                    <a:bodyPr/>
                    <a:lstStyle/>
                    <a:p>
                      <a:pPr>
                        <a:lnSpc>
                          <a:spcPct val="115000"/>
                        </a:lnSpc>
                        <a:spcAft>
                          <a:spcPts val="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endParaRPr>
                    </a:p>
                  </a:txBody>
                  <a:tcPr marL="66681" marR="66681" marT="66682" marB="66682"/>
                </a:tc>
                <a:tc>
                  <a:txBody>
                    <a:bodyPr/>
                    <a:lstStyle/>
                    <a:p>
                      <a:pPr>
                        <a:lnSpc>
                          <a:spcPct val="115000"/>
                        </a:lnSpc>
                        <a:spcAft>
                          <a:spcPts val="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endParaRPr>
                    </a:p>
                  </a:txBody>
                  <a:tcPr marL="66681" marR="66681" marT="66682" marB="66682"/>
                </a:tc>
                <a:tc>
                  <a:txBody>
                    <a:bodyPr/>
                    <a:lstStyle/>
                    <a:p>
                      <a:pPr>
                        <a:lnSpc>
                          <a:spcPct val="115000"/>
                        </a:lnSpc>
                        <a:spcAft>
                          <a:spcPts val="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endParaRPr>
                    </a:p>
                  </a:txBody>
                  <a:tcPr marL="66681" marR="66681" marT="66682" marB="66682"/>
                </a:tc>
                <a:tc>
                  <a:txBody>
                    <a:bodyPr/>
                    <a:lstStyle/>
                    <a:p>
                      <a:pPr>
                        <a:lnSpc>
                          <a:spcPct val="115000"/>
                        </a:lnSpc>
                        <a:spcAft>
                          <a:spcPts val="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endParaRPr>
                    </a:p>
                  </a:txBody>
                  <a:tcPr marL="66681" marR="66681" marT="66682" marB="66682"/>
                </a:tc>
                <a:tc>
                  <a:txBody>
                    <a:bodyPr/>
                    <a:lstStyle/>
                    <a:p>
                      <a:pPr>
                        <a:lnSpc>
                          <a:spcPct val="115000"/>
                        </a:lnSpc>
                        <a:spcAft>
                          <a:spcPts val="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endParaRPr>
                    </a:p>
                  </a:txBody>
                  <a:tcPr marL="66681" marR="66681" marT="66682" marB="66682"/>
                </a:tc>
                <a:tc>
                  <a:txBody>
                    <a:bodyPr/>
                    <a:lstStyle/>
                    <a:p>
                      <a:pPr>
                        <a:lnSpc>
                          <a:spcPct val="115000"/>
                        </a:lnSpc>
                        <a:spcAft>
                          <a:spcPts val="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endParaRPr>
                    </a:p>
                  </a:txBody>
                  <a:tcPr marL="66681" marR="66681" marT="66682" marB="66682"/>
                </a:tc>
                <a:extLst>
                  <a:ext uri="{0D108BD9-81ED-4DB2-BD59-A6C34878D82A}">
                    <a16:rowId xmlns:a16="http://schemas.microsoft.com/office/drawing/2014/main" val="10001"/>
                  </a:ext>
                </a:extLst>
              </a:tr>
              <a:tr h="343699">
                <a:tc>
                  <a:txBody>
                    <a:bodyPr/>
                    <a:lstStyle/>
                    <a:p>
                      <a:pPr>
                        <a:lnSpc>
                          <a:spcPct val="115000"/>
                        </a:lnSpc>
                        <a:spcAft>
                          <a:spcPts val="0"/>
                        </a:spcAft>
                      </a:pPr>
                      <a:r>
                        <a:rPr lang="de-DE" sz="1200" dirty="0">
                          <a:solidFill>
                            <a:schemeClr val="tx1"/>
                          </a:solidFill>
                          <a:effectLst/>
                        </a:rPr>
                        <a:t> </a:t>
                      </a:r>
                      <a:r>
                        <a:rPr lang="de-DE" sz="1200" dirty="0" smtClean="0">
                          <a:solidFill>
                            <a:schemeClr val="tx1"/>
                          </a:solidFill>
                          <a:effectLst/>
                        </a:rPr>
                        <a:t>…</a:t>
                      </a:r>
                      <a:endParaRPr lang="de-DE" sz="1200" dirty="0">
                        <a:solidFill>
                          <a:schemeClr val="tx1"/>
                        </a:solidFill>
                        <a:effectLst/>
                        <a:latin typeface="Calibri" panose="020F0502020204030204" pitchFamily="34" charset="0"/>
                        <a:ea typeface="Calibri" panose="020F0502020204030204" pitchFamily="34" charset="0"/>
                      </a:endParaRPr>
                    </a:p>
                  </a:txBody>
                  <a:tcPr marL="66681" marR="66681" marT="66682" marB="66682"/>
                </a:tc>
                <a:tc>
                  <a:txBody>
                    <a:bodyPr/>
                    <a:lstStyle/>
                    <a:p>
                      <a:pPr>
                        <a:lnSpc>
                          <a:spcPct val="115000"/>
                        </a:lnSpc>
                        <a:spcAft>
                          <a:spcPts val="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endParaRPr>
                    </a:p>
                  </a:txBody>
                  <a:tcPr marL="66681" marR="66681" marT="66682" marB="66682"/>
                </a:tc>
                <a:tc>
                  <a:txBody>
                    <a:bodyPr/>
                    <a:lstStyle/>
                    <a:p>
                      <a:pPr>
                        <a:lnSpc>
                          <a:spcPct val="115000"/>
                        </a:lnSpc>
                        <a:spcAft>
                          <a:spcPts val="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endParaRPr>
                    </a:p>
                  </a:txBody>
                  <a:tcPr marL="66681" marR="66681" marT="66682" marB="66682"/>
                </a:tc>
                <a:tc>
                  <a:txBody>
                    <a:bodyPr/>
                    <a:lstStyle/>
                    <a:p>
                      <a:pPr>
                        <a:lnSpc>
                          <a:spcPct val="115000"/>
                        </a:lnSpc>
                        <a:spcAft>
                          <a:spcPts val="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endParaRPr>
                    </a:p>
                  </a:txBody>
                  <a:tcPr marL="66681" marR="66681" marT="66682" marB="66682"/>
                </a:tc>
                <a:tc>
                  <a:txBody>
                    <a:bodyPr/>
                    <a:lstStyle/>
                    <a:p>
                      <a:pPr>
                        <a:lnSpc>
                          <a:spcPct val="115000"/>
                        </a:lnSpc>
                        <a:spcAft>
                          <a:spcPts val="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endParaRPr>
                    </a:p>
                  </a:txBody>
                  <a:tcPr marL="66681" marR="66681" marT="66682" marB="66682"/>
                </a:tc>
                <a:tc>
                  <a:txBody>
                    <a:bodyPr/>
                    <a:lstStyle/>
                    <a:p>
                      <a:pPr>
                        <a:lnSpc>
                          <a:spcPct val="115000"/>
                        </a:lnSpc>
                        <a:spcAft>
                          <a:spcPts val="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endParaRPr>
                    </a:p>
                  </a:txBody>
                  <a:tcPr marL="66681" marR="66681" marT="66682" marB="66682"/>
                </a:tc>
                <a:tc>
                  <a:txBody>
                    <a:bodyPr/>
                    <a:lstStyle/>
                    <a:p>
                      <a:pPr>
                        <a:lnSpc>
                          <a:spcPct val="115000"/>
                        </a:lnSpc>
                        <a:spcAft>
                          <a:spcPts val="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endParaRPr>
                    </a:p>
                  </a:txBody>
                  <a:tcPr marL="66681" marR="66681" marT="66682" marB="66682"/>
                </a:tc>
                <a:tc>
                  <a:txBody>
                    <a:bodyPr/>
                    <a:lstStyle/>
                    <a:p>
                      <a:pPr>
                        <a:lnSpc>
                          <a:spcPct val="115000"/>
                        </a:lnSpc>
                        <a:spcAft>
                          <a:spcPts val="0"/>
                        </a:spcAft>
                      </a:pPr>
                      <a:r>
                        <a:rPr lang="de-DE" sz="1200" dirty="0">
                          <a:effectLst/>
                        </a:rPr>
                        <a:t> </a:t>
                      </a:r>
                      <a:endParaRPr lang="de-DE" sz="1200" dirty="0">
                        <a:solidFill>
                          <a:srgbClr val="000000"/>
                        </a:solidFill>
                        <a:effectLst/>
                        <a:latin typeface="Calibri" panose="020F0502020204030204" pitchFamily="34" charset="0"/>
                        <a:ea typeface="Calibri" panose="020F0502020204030204" pitchFamily="34" charset="0"/>
                      </a:endParaRPr>
                    </a:p>
                  </a:txBody>
                  <a:tcPr marL="66681" marR="66681" marT="66682" marB="66682"/>
                </a:tc>
                <a:extLst>
                  <a:ext uri="{0D108BD9-81ED-4DB2-BD59-A6C34878D82A}">
                    <a16:rowId xmlns:a16="http://schemas.microsoft.com/office/drawing/2014/main" val="10002"/>
                  </a:ext>
                </a:extLst>
              </a:tr>
            </a:tbl>
          </a:graphicData>
        </a:graphic>
      </p:graphicFrame>
      <p:sp>
        <p:nvSpPr>
          <p:cNvPr id="3" name="Rechteck 2"/>
          <p:cNvSpPr/>
          <p:nvPr/>
        </p:nvSpPr>
        <p:spPr>
          <a:xfrm>
            <a:off x="-95250" y="3832225"/>
            <a:ext cx="8667750" cy="2555875"/>
          </a:xfrm>
          <a:prstGeom prst="rect">
            <a:avLst/>
          </a:prstGeom>
        </p:spPr>
        <p:txBody>
          <a:bodyPr>
            <a:spAutoFit/>
          </a:bodyPr>
          <a:lstStyle/>
          <a:p>
            <a:pPr marL="457200" algn="just">
              <a:lnSpc>
                <a:spcPct val="115000"/>
              </a:lnSpc>
              <a:spcAft>
                <a:spcPts val="0"/>
              </a:spcAft>
              <a:defRPr/>
            </a:pPr>
            <a:r>
              <a:rPr lang="de-DE" sz="1400" i="1" dirty="0">
                <a:solidFill>
                  <a:srgbClr val="000000"/>
                </a:solidFill>
                <a:latin typeface="Calibri" panose="020F0502020204030204" pitchFamily="34" charset="0"/>
                <a:ea typeface="Times New Roman" panose="02020603050405020304" pitchFamily="18" charset="0"/>
                <a:cs typeface="Arial" panose="020B0604020202020204" pitchFamily="34" charset="0"/>
              </a:rPr>
              <a:t>Zählen Sie Ihre Ressourcen auf:</a:t>
            </a:r>
            <a:r>
              <a:rPr lang="de-DE"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 Schreiben Sie die Ressourcen auf, die Sie als Ausgangspunkt nutzen wollen.</a:t>
            </a:r>
            <a:endParaRPr lang="de-DE" sz="1400" dirty="0">
              <a:solidFill>
                <a:srgbClr val="000000"/>
              </a:solidFill>
              <a:latin typeface="Calibri" panose="020F0502020204030204" pitchFamily="34" charset="0"/>
              <a:ea typeface="Calibri" panose="020F0502020204030204" pitchFamily="34" charset="0"/>
            </a:endParaRPr>
          </a:p>
          <a:p>
            <a:pPr algn="just">
              <a:lnSpc>
                <a:spcPct val="115000"/>
              </a:lnSpc>
              <a:spcAft>
                <a:spcPts val="0"/>
              </a:spcAft>
              <a:defRPr/>
            </a:pPr>
            <a:r>
              <a:rPr lang="de-DE"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de-DE" sz="1400" i="1" dirty="0">
                <a:solidFill>
                  <a:srgbClr val="000000"/>
                </a:solidFill>
                <a:latin typeface="Calibri" panose="020F0502020204030204" pitchFamily="34" charset="0"/>
                <a:ea typeface="Times New Roman" panose="02020603050405020304" pitchFamily="18" charset="0"/>
                <a:cs typeface="Arial" panose="020B0604020202020204" pitchFamily="34" charset="0"/>
              </a:rPr>
              <a:t>Abgleich mit den Lehr- oder Beratungszielen</a:t>
            </a:r>
            <a:r>
              <a:rPr lang="de-DE"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 Inwieweit befasst sich diese Ressource mit den Zielen? </a:t>
            </a:r>
            <a:endParaRPr lang="de-DE" sz="1400" dirty="0">
              <a:solidFill>
                <a:srgbClr val="000000"/>
              </a:solidFill>
              <a:latin typeface="Calibri" panose="020F0502020204030204" pitchFamily="34" charset="0"/>
              <a:ea typeface="Calibri" panose="020F0502020204030204" pitchFamily="34" charset="0"/>
            </a:endParaRPr>
          </a:p>
          <a:p>
            <a:pPr indent="457200" algn="just">
              <a:lnSpc>
                <a:spcPct val="115000"/>
              </a:lnSpc>
              <a:spcAft>
                <a:spcPts val="0"/>
              </a:spcAft>
              <a:defRPr/>
            </a:pPr>
            <a:r>
              <a:rPr lang="de-DE" sz="1400" i="1" dirty="0">
                <a:solidFill>
                  <a:srgbClr val="000000"/>
                </a:solidFill>
                <a:latin typeface="Calibri" panose="020F0502020204030204" pitchFamily="34" charset="0"/>
                <a:ea typeface="Times New Roman" panose="02020603050405020304" pitchFamily="18" charset="0"/>
                <a:cs typeface="Arial" panose="020B0604020202020204" pitchFamily="34" charset="0"/>
              </a:rPr>
              <a:t>Format</a:t>
            </a:r>
            <a:r>
              <a:rPr lang="de-DE"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 Welches Format haben sie? Text, Video, Audio, Grafik, Präsentation, … </a:t>
            </a:r>
            <a:endParaRPr lang="de-DE" sz="1400" dirty="0">
              <a:solidFill>
                <a:srgbClr val="000000"/>
              </a:solidFill>
              <a:latin typeface="Calibri" panose="020F0502020204030204" pitchFamily="34" charset="0"/>
              <a:ea typeface="Calibri" panose="020F0502020204030204" pitchFamily="34" charset="0"/>
            </a:endParaRPr>
          </a:p>
          <a:p>
            <a:pPr indent="457200" algn="just">
              <a:lnSpc>
                <a:spcPct val="115000"/>
              </a:lnSpc>
              <a:spcAft>
                <a:spcPts val="0"/>
              </a:spcAft>
              <a:defRPr/>
            </a:pPr>
            <a:r>
              <a:rPr lang="de-DE" sz="1400" i="1" dirty="0">
                <a:solidFill>
                  <a:srgbClr val="000000"/>
                </a:solidFill>
                <a:latin typeface="Calibri" panose="020F0502020204030204" pitchFamily="34" charset="0"/>
                <a:ea typeface="Times New Roman" panose="02020603050405020304" pitchFamily="18" charset="0"/>
                <a:cs typeface="Arial" panose="020B0604020202020204" pitchFamily="34" charset="0"/>
              </a:rPr>
              <a:t>Qualität</a:t>
            </a:r>
            <a:r>
              <a:rPr lang="de-DE"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 Hoch, mittel, niedrig. </a:t>
            </a:r>
            <a:endParaRPr lang="de-DE" sz="1400" dirty="0">
              <a:solidFill>
                <a:srgbClr val="000000"/>
              </a:solidFill>
              <a:latin typeface="Calibri" panose="020F0502020204030204" pitchFamily="34" charset="0"/>
              <a:ea typeface="Calibri" panose="020F0502020204030204" pitchFamily="34" charset="0"/>
            </a:endParaRPr>
          </a:p>
          <a:p>
            <a:pPr marL="457200" algn="just">
              <a:lnSpc>
                <a:spcPct val="115000"/>
              </a:lnSpc>
              <a:spcAft>
                <a:spcPts val="0"/>
              </a:spcAft>
              <a:defRPr/>
            </a:pPr>
            <a:r>
              <a:rPr lang="de-DE" sz="1400" i="1" dirty="0">
                <a:solidFill>
                  <a:srgbClr val="000000"/>
                </a:solidFill>
                <a:latin typeface="Calibri" panose="020F0502020204030204" pitchFamily="34" charset="0"/>
                <a:ea typeface="Times New Roman" panose="02020603050405020304" pitchFamily="18" charset="0"/>
                <a:cs typeface="Arial" panose="020B0604020202020204" pitchFamily="34" charset="0"/>
              </a:rPr>
              <a:t>Schwierigkeit</a:t>
            </a:r>
            <a:r>
              <a:rPr lang="de-DE"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 Grad des Verständnisses der Ressource unter Einbeziehung des Profils/der Bedürfnisse des Lernenden.</a:t>
            </a:r>
            <a:endParaRPr lang="de-DE" sz="1400" dirty="0">
              <a:solidFill>
                <a:srgbClr val="000000"/>
              </a:solidFill>
              <a:latin typeface="Calibri" panose="020F0502020204030204" pitchFamily="34" charset="0"/>
              <a:ea typeface="Calibri" panose="020F0502020204030204" pitchFamily="34" charset="0"/>
            </a:endParaRPr>
          </a:p>
          <a:p>
            <a:pPr marL="457200" algn="just">
              <a:lnSpc>
                <a:spcPct val="115000"/>
              </a:lnSpc>
              <a:spcAft>
                <a:spcPts val="0"/>
              </a:spcAft>
              <a:defRPr/>
            </a:pPr>
            <a:r>
              <a:rPr lang="de-DE" sz="1400" i="1" dirty="0">
                <a:solidFill>
                  <a:srgbClr val="000000"/>
                </a:solidFill>
                <a:latin typeface="Calibri" panose="020F0502020204030204" pitchFamily="34" charset="0"/>
                <a:ea typeface="Times New Roman" panose="02020603050405020304" pitchFamily="18" charset="0"/>
                <a:cs typeface="Arial" panose="020B0604020202020204" pitchFamily="34" charset="0"/>
              </a:rPr>
              <a:t>Update</a:t>
            </a:r>
            <a:r>
              <a:rPr lang="de-DE"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 Erstellungsdatum oder Datum des letzten Updates.</a:t>
            </a:r>
            <a:endParaRPr lang="de-DE" sz="1400" dirty="0">
              <a:solidFill>
                <a:srgbClr val="000000"/>
              </a:solidFill>
              <a:latin typeface="Calibri" panose="020F0502020204030204" pitchFamily="34" charset="0"/>
              <a:ea typeface="Calibri" panose="020F0502020204030204" pitchFamily="34" charset="0"/>
            </a:endParaRPr>
          </a:p>
          <a:p>
            <a:pPr marL="457200" algn="just">
              <a:lnSpc>
                <a:spcPct val="115000"/>
              </a:lnSpc>
              <a:spcAft>
                <a:spcPts val="0"/>
              </a:spcAft>
              <a:defRPr/>
            </a:pPr>
            <a:r>
              <a:rPr lang="de-DE" sz="1400" i="1" dirty="0">
                <a:solidFill>
                  <a:srgbClr val="000000"/>
                </a:solidFill>
                <a:latin typeface="Calibri" panose="020F0502020204030204" pitchFamily="34" charset="0"/>
                <a:ea typeface="Times New Roman" panose="02020603050405020304" pitchFamily="18" charset="0"/>
                <a:cs typeface="Arial" panose="020B0604020202020204" pitchFamily="34" charset="0"/>
              </a:rPr>
              <a:t>Lizenz</a:t>
            </a:r>
            <a:r>
              <a:rPr lang="de-DE"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 welche Lizenz hat sie? </a:t>
            </a:r>
            <a:endParaRPr lang="de-DE" sz="1400" dirty="0">
              <a:solidFill>
                <a:srgbClr val="000000"/>
              </a:solidFill>
              <a:latin typeface="Calibri" panose="020F0502020204030204" pitchFamily="34" charset="0"/>
              <a:ea typeface="Calibri" panose="020F0502020204030204" pitchFamily="34" charset="0"/>
            </a:endParaRPr>
          </a:p>
          <a:p>
            <a:pPr marL="457200" algn="just">
              <a:lnSpc>
                <a:spcPct val="115000"/>
              </a:lnSpc>
              <a:spcAft>
                <a:spcPts val="0"/>
              </a:spcAft>
              <a:defRPr/>
            </a:pPr>
            <a:r>
              <a:rPr lang="de-DE" sz="1400" i="1" dirty="0">
                <a:solidFill>
                  <a:srgbClr val="000000"/>
                </a:solidFill>
                <a:latin typeface="Calibri" panose="020F0502020204030204" pitchFamily="34" charset="0"/>
                <a:ea typeface="Times New Roman" panose="02020603050405020304" pitchFamily="18" charset="0"/>
                <a:cs typeface="Arial" panose="020B0604020202020204" pitchFamily="34" charset="0"/>
              </a:rPr>
              <a:t>Festgestellter Bedarf</a:t>
            </a:r>
            <a:r>
              <a:rPr lang="de-DE"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 Erkennen Sie, welche Änderungen vorgenommen werden könnten, um jede Ressource zu verbessern. </a:t>
            </a:r>
            <a:endParaRPr lang="de-DE" sz="1400" dirty="0">
              <a:solidFill>
                <a:srgbClr val="000000"/>
              </a:solidFill>
              <a:latin typeface="Calibri" panose="020F0502020204030204" pitchFamily="34" charset="0"/>
              <a:ea typeface="Calibri" panose="020F0502020204030204" pitchFamily="34" charset="0"/>
            </a:endParaRPr>
          </a:p>
        </p:txBody>
      </p:sp>
      <p:sp>
        <p:nvSpPr>
          <p:cNvPr id="108591" name="Shape 377"/>
          <p:cNvSpPr>
            <a:spLocks noChangeArrowheads="1"/>
          </p:cNvSpPr>
          <p:nvPr/>
        </p:nvSpPr>
        <p:spPr bwMode="auto">
          <a:xfrm>
            <a:off x="179388" y="-31750"/>
            <a:ext cx="79565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en-GB" altLang="de-DE" sz="800" b="0">
                <a:solidFill>
                  <a:schemeClr val="tx1"/>
                </a:solidFill>
              </a:rPr>
              <a:t>Die folgenden Ausführungen basieren auf Modul 3 des </a:t>
            </a:r>
            <a:r>
              <a:rPr lang="en-GB" altLang="de-DE" sz="800" b="0" u="sng">
                <a:solidFill>
                  <a:schemeClr val="tx1"/>
                </a:solidFill>
                <a:hlinkClick r:id="rId5"/>
              </a:rPr>
              <a:t>OERup!-Projekt</a:t>
            </a:r>
            <a:r>
              <a:rPr lang="en-GB" altLang="de-DE" sz="800" b="0" u="sng">
                <a:solidFill>
                  <a:schemeClr val="tx1"/>
                </a:solidFill>
              </a:rPr>
              <a:t>s</a:t>
            </a:r>
            <a:r>
              <a:rPr lang="en-GB" altLang="de-DE" sz="800" b="0">
                <a:solidFill>
                  <a:schemeClr val="tx1"/>
                </a:solidFill>
              </a:rPr>
              <a:t>. Dieses ist unter Creative Commons Attribution-ShareAlike 4.0 International License </a:t>
            </a:r>
            <a:r>
              <a:rPr lang="de-DE" altLang="de-DE" sz="800" b="0">
                <a:solidFill>
                  <a:schemeClr val="tx1"/>
                </a:solidFill>
              </a:rPr>
              <a:t>lizensiert.</a:t>
            </a:r>
          </a:p>
        </p:txBody>
      </p:sp>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110597"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Textfeld 8"/>
          <p:cNvSpPr txBox="1">
            <a:spLocks noChangeArrowheads="1"/>
          </p:cNvSpPr>
          <p:nvPr/>
        </p:nvSpPr>
        <p:spPr bwMode="auto">
          <a:xfrm>
            <a:off x="641350" y="2828925"/>
            <a:ext cx="835977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nSpc>
                <a:spcPct val="150000"/>
              </a:lnSpc>
              <a:spcBef>
                <a:spcPct val="0"/>
              </a:spcBef>
              <a:spcAft>
                <a:spcPct val="0"/>
              </a:spcAft>
              <a:buFont typeface="Arial" panose="020B0604020202020204" pitchFamily="34" charset="0"/>
              <a:buNone/>
            </a:pPr>
            <a:r>
              <a:rPr lang="de-DE" altLang="de-DE" sz="1800">
                <a:solidFill>
                  <a:schemeClr val="tx1"/>
                </a:solidFill>
              </a:rPr>
              <a:t>Schritt 1: Wonach suche ich? Suchkriterien festlegen</a:t>
            </a:r>
          </a:p>
          <a:p>
            <a:pPr>
              <a:buFont typeface="Arial" panose="020B0604020202020204" pitchFamily="34" charset="0"/>
              <a:buNone/>
            </a:pPr>
            <a:r>
              <a:rPr lang="de-DE" altLang="de-DE" sz="1800" b="0">
                <a:solidFill>
                  <a:schemeClr val="tx1"/>
                </a:solidFill>
              </a:rPr>
              <a:t>Die nächste Aufgabe zielt darauf ab, einen Katalog an Suchkriterien aufzustellen, die zu Ihrem Bedarf passt.</a:t>
            </a:r>
          </a:p>
        </p:txBody>
      </p:sp>
      <p:sp>
        <p:nvSpPr>
          <p:cNvPr id="110599" name="Textfeld 11"/>
          <p:cNvSpPr txBox="1">
            <a:spLocks noChangeArrowheads="1"/>
          </p:cNvSpPr>
          <p:nvPr/>
        </p:nvSpPr>
        <p:spPr bwMode="auto">
          <a:xfrm>
            <a:off x="2141538" y="1536700"/>
            <a:ext cx="6956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Grundlagen und praktische Hinweise</a:t>
            </a:r>
            <a:endParaRPr lang="de-DE" altLang="de-DE" sz="2000" b="0" i="1">
              <a:solidFill>
                <a:srgbClr val="A3C13C"/>
              </a:solidFill>
            </a:endParaRPr>
          </a:p>
          <a:p>
            <a:pPr algn="ctr">
              <a:spcBef>
                <a:spcPct val="0"/>
              </a:spcBef>
              <a:spcAft>
                <a:spcPct val="0"/>
              </a:spcAft>
              <a:buFontTx/>
              <a:buNone/>
            </a:pPr>
            <a:r>
              <a:rPr lang="de-DE" altLang="de-DE" sz="2000" b="0">
                <a:solidFill>
                  <a:srgbClr val="A3C13C"/>
                </a:solidFill>
              </a:rPr>
              <a:t>zum Suchen und Finden von </a:t>
            </a:r>
            <a:r>
              <a:rPr lang="de-DE" altLang="de-DE" sz="2000" b="0" i="1">
                <a:solidFill>
                  <a:srgbClr val="A3C13C"/>
                </a:solidFill>
              </a:rPr>
              <a:t>open educational resources</a:t>
            </a:r>
            <a:endParaRPr lang="de-DE" altLang="de-DE" b="0">
              <a:solidFill>
                <a:srgbClr val="A3C13C"/>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10601" name="Textfeld 8"/>
          <p:cNvSpPr txBox="1">
            <a:spLocks noChangeArrowheads="1"/>
          </p:cNvSpPr>
          <p:nvPr/>
        </p:nvSpPr>
        <p:spPr bwMode="auto">
          <a:xfrm>
            <a:off x="641350" y="4148138"/>
            <a:ext cx="24542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nSpc>
                <a:spcPct val="150000"/>
              </a:lnSpc>
              <a:spcBef>
                <a:spcPct val="0"/>
              </a:spcBef>
              <a:spcAft>
                <a:spcPct val="0"/>
              </a:spcAft>
              <a:buFont typeface="Arial" panose="020B0604020202020204" pitchFamily="34" charset="0"/>
              <a:buNone/>
            </a:pPr>
            <a:r>
              <a:rPr lang="de-DE" altLang="de-DE" sz="1800">
                <a:solidFill>
                  <a:schemeClr val="tx1"/>
                </a:solidFill>
              </a:rPr>
              <a:t>Suchkriterien:</a:t>
            </a:r>
          </a:p>
          <a:p>
            <a:pPr>
              <a:lnSpc>
                <a:spcPct val="150000"/>
              </a:lnSpc>
              <a:spcBef>
                <a:spcPct val="0"/>
              </a:spcBef>
              <a:spcAft>
                <a:spcPct val="0"/>
              </a:spcAft>
              <a:buFont typeface="Arial" panose="020B0604020202020204" pitchFamily="34" charset="0"/>
              <a:buNone/>
            </a:pPr>
            <a:r>
              <a:rPr lang="de-DE" altLang="de-DE" sz="1800" b="0">
                <a:solidFill>
                  <a:schemeClr val="tx1"/>
                </a:solidFill>
              </a:rPr>
              <a:t>Thema</a:t>
            </a:r>
          </a:p>
          <a:p>
            <a:pPr>
              <a:lnSpc>
                <a:spcPct val="150000"/>
              </a:lnSpc>
              <a:spcBef>
                <a:spcPct val="0"/>
              </a:spcBef>
              <a:spcAft>
                <a:spcPct val="0"/>
              </a:spcAft>
              <a:buFont typeface="Arial" panose="020B0604020202020204" pitchFamily="34" charset="0"/>
              <a:buNone/>
            </a:pPr>
            <a:r>
              <a:rPr lang="de-DE" altLang="de-DE" sz="1800" b="0">
                <a:solidFill>
                  <a:schemeClr val="tx1"/>
                </a:solidFill>
              </a:rPr>
              <a:t>Schwierigkeitsgrad</a:t>
            </a:r>
          </a:p>
          <a:p>
            <a:pPr>
              <a:lnSpc>
                <a:spcPct val="150000"/>
              </a:lnSpc>
              <a:spcBef>
                <a:spcPct val="0"/>
              </a:spcBef>
              <a:spcAft>
                <a:spcPct val="0"/>
              </a:spcAft>
              <a:buFont typeface="Arial" panose="020B0604020202020204" pitchFamily="34" charset="0"/>
              <a:buNone/>
            </a:pPr>
            <a:r>
              <a:rPr lang="de-DE" altLang="de-DE" sz="1800" b="0">
                <a:solidFill>
                  <a:schemeClr val="tx1"/>
                </a:solidFill>
              </a:rPr>
              <a:t>Aktualiät</a:t>
            </a:r>
          </a:p>
        </p:txBody>
      </p:sp>
      <p:sp>
        <p:nvSpPr>
          <p:cNvPr id="110602" name="Textfeld 8"/>
          <p:cNvSpPr txBox="1">
            <a:spLocks noChangeArrowheads="1"/>
          </p:cNvSpPr>
          <p:nvPr/>
        </p:nvSpPr>
        <p:spPr bwMode="auto">
          <a:xfrm>
            <a:off x="2968625" y="4545013"/>
            <a:ext cx="24542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nSpc>
                <a:spcPct val="150000"/>
              </a:lnSpc>
              <a:spcBef>
                <a:spcPct val="0"/>
              </a:spcBef>
              <a:spcAft>
                <a:spcPct val="0"/>
              </a:spcAft>
              <a:buFont typeface="Arial" panose="020B0604020202020204" pitchFamily="34" charset="0"/>
              <a:buNone/>
            </a:pPr>
            <a:r>
              <a:rPr lang="de-DE" altLang="de-DE" sz="1800" b="0">
                <a:solidFill>
                  <a:schemeClr val="tx1"/>
                </a:solidFill>
              </a:rPr>
              <a:t>Didaktisches Element</a:t>
            </a:r>
          </a:p>
          <a:p>
            <a:pPr>
              <a:lnSpc>
                <a:spcPct val="150000"/>
              </a:lnSpc>
              <a:spcBef>
                <a:spcPct val="0"/>
              </a:spcBef>
              <a:spcAft>
                <a:spcPct val="0"/>
              </a:spcAft>
              <a:buFont typeface="Arial" panose="020B0604020202020204" pitchFamily="34" charset="0"/>
              <a:buNone/>
            </a:pPr>
            <a:r>
              <a:rPr lang="de-DE" altLang="de-DE" sz="1800" b="0">
                <a:solidFill>
                  <a:schemeClr val="tx1"/>
                </a:solidFill>
              </a:rPr>
              <a:t>Format</a:t>
            </a:r>
          </a:p>
          <a:p>
            <a:pPr>
              <a:lnSpc>
                <a:spcPct val="150000"/>
              </a:lnSpc>
              <a:spcBef>
                <a:spcPct val="0"/>
              </a:spcBef>
              <a:spcAft>
                <a:spcPct val="0"/>
              </a:spcAft>
              <a:buFont typeface="Arial" panose="020B0604020202020204" pitchFamily="34" charset="0"/>
              <a:buNone/>
            </a:pPr>
            <a:r>
              <a:rPr lang="de-DE" altLang="de-DE" sz="1800" b="0">
                <a:solidFill>
                  <a:schemeClr val="tx1"/>
                </a:solidFill>
              </a:rPr>
              <a:t>Lizenz</a:t>
            </a:r>
          </a:p>
        </p:txBody>
      </p:sp>
      <p:sp>
        <p:nvSpPr>
          <p:cNvPr id="110603" name="Textfeld 8"/>
          <p:cNvSpPr txBox="1">
            <a:spLocks noChangeArrowheads="1"/>
          </p:cNvSpPr>
          <p:nvPr/>
        </p:nvSpPr>
        <p:spPr bwMode="auto">
          <a:xfrm>
            <a:off x="5619750" y="4545013"/>
            <a:ext cx="245427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nSpc>
                <a:spcPct val="150000"/>
              </a:lnSpc>
              <a:spcBef>
                <a:spcPct val="0"/>
              </a:spcBef>
              <a:spcAft>
                <a:spcPct val="0"/>
              </a:spcAft>
              <a:buFont typeface="Arial" panose="020B0604020202020204" pitchFamily="34" charset="0"/>
              <a:buNone/>
            </a:pPr>
            <a:r>
              <a:rPr lang="de-DE" altLang="de-DE" sz="1800" b="0">
                <a:solidFill>
                  <a:schemeClr val="tx1"/>
                </a:solidFill>
              </a:rPr>
              <a:t>Weiteres</a:t>
            </a:r>
          </a:p>
        </p:txBody>
      </p:sp>
      <p:sp>
        <p:nvSpPr>
          <p:cNvPr id="110604" name="Shape 377"/>
          <p:cNvSpPr>
            <a:spLocks noChangeArrowheads="1"/>
          </p:cNvSpPr>
          <p:nvPr/>
        </p:nvSpPr>
        <p:spPr bwMode="auto">
          <a:xfrm>
            <a:off x="693738" y="5919788"/>
            <a:ext cx="79565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en-GB" altLang="de-DE" sz="800" b="0">
                <a:solidFill>
                  <a:schemeClr val="tx1"/>
                </a:solidFill>
              </a:rPr>
              <a:t>Die folgenden Ausführungen basieren auf Modul 3 des </a:t>
            </a:r>
            <a:r>
              <a:rPr lang="en-GB" altLang="de-DE" sz="800" b="0" u="sng">
                <a:solidFill>
                  <a:schemeClr val="tx1"/>
                </a:solidFill>
                <a:hlinkClick r:id="rId5"/>
              </a:rPr>
              <a:t>OERup!-Projekt</a:t>
            </a:r>
            <a:r>
              <a:rPr lang="en-GB" altLang="de-DE" sz="800" b="0" u="sng">
                <a:solidFill>
                  <a:schemeClr val="tx1"/>
                </a:solidFill>
              </a:rPr>
              <a:t>s</a:t>
            </a:r>
            <a:r>
              <a:rPr lang="en-GB" altLang="de-DE" sz="800" b="0">
                <a:solidFill>
                  <a:schemeClr val="tx1"/>
                </a:solidFill>
              </a:rPr>
              <a:t>. Dieses ist unter Creative Commons Attribution-ShareAlike 4.0 International License </a:t>
            </a:r>
            <a:r>
              <a:rPr lang="de-DE" altLang="de-DE" sz="800" b="0">
                <a:solidFill>
                  <a:schemeClr val="tx1"/>
                </a:solidFill>
              </a:rPr>
              <a:t>lizensiert.</a:t>
            </a: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112645"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feld 8"/>
          <p:cNvSpPr txBox="1">
            <a:spLocks noChangeArrowheads="1"/>
          </p:cNvSpPr>
          <p:nvPr/>
        </p:nvSpPr>
        <p:spPr bwMode="auto">
          <a:xfrm>
            <a:off x="641350" y="2828925"/>
            <a:ext cx="8359775"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nSpc>
                <a:spcPct val="150000"/>
              </a:lnSpc>
              <a:spcBef>
                <a:spcPct val="0"/>
              </a:spcBef>
              <a:spcAft>
                <a:spcPct val="0"/>
              </a:spcAft>
              <a:buFont typeface="Arial" panose="020B0604020202020204" pitchFamily="34" charset="0"/>
              <a:buNone/>
            </a:pPr>
            <a:r>
              <a:rPr lang="de-DE" altLang="de-DE" sz="1800">
                <a:solidFill>
                  <a:schemeClr val="tx1"/>
                </a:solidFill>
              </a:rPr>
              <a:t>Schritt 1: Tauschen Sie sich zu zweit über den Ausgangspunkt Ihrer Suche und die ermittelten Suchkriterien aus. </a:t>
            </a:r>
            <a:endParaRPr lang="de-DE" altLang="de-DE" sz="1800" b="0">
              <a:solidFill>
                <a:schemeClr val="tx1"/>
              </a:solidFill>
            </a:endParaRPr>
          </a:p>
        </p:txBody>
      </p:sp>
      <p:sp>
        <p:nvSpPr>
          <p:cNvPr id="112647" name="Textfeld 11"/>
          <p:cNvSpPr txBox="1">
            <a:spLocks noChangeArrowheads="1"/>
          </p:cNvSpPr>
          <p:nvPr/>
        </p:nvSpPr>
        <p:spPr bwMode="auto">
          <a:xfrm>
            <a:off x="2141538" y="1536700"/>
            <a:ext cx="6956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Grundlagen und praktische Hinweise</a:t>
            </a:r>
            <a:endParaRPr lang="de-DE" altLang="de-DE" sz="2000" b="0" i="1">
              <a:solidFill>
                <a:srgbClr val="A3C13C"/>
              </a:solidFill>
            </a:endParaRPr>
          </a:p>
          <a:p>
            <a:pPr algn="ctr">
              <a:spcBef>
                <a:spcPct val="0"/>
              </a:spcBef>
              <a:spcAft>
                <a:spcPct val="0"/>
              </a:spcAft>
              <a:buFontTx/>
              <a:buNone/>
            </a:pPr>
            <a:r>
              <a:rPr lang="de-DE" altLang="de-DE" sz="2000" b="0">
                <a:solidFill>
                  <a:srgbClr val="A3C13C"/>
                </a:solidFill>
              </a:rPr>
              <a:t>zum Suchen und Finden von </a:t>
            </a:r>
            <a:r>
              <a:rPr lang="de-DE" altLang="de-DE" sz="2000" b="0" i="1">
                <a:solidFill>
                  <a:srgbClr val="A3C13C"/>
                </a:solidFill>
              </a:rPr>
              <a:t>open educational resources</a:t>
            </a:r>
            <a:endParaRPr lang="de-DE" altLang="de-DE" b="0">
              <a:solidFill>
                <a:srgbClr val="A3C13C"/>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12649" name="Shape 377"/>
          <p:cNvSpPr>
            <a:spLocks noChangeArrowheads="1"/>
          </p:cNvSpPr>
          <p:nvPr/>
        </p:nvSpPr>
        <p:spPr bwMode="auto">
          <a:xfrm>
            <a:off x="693738" y="5919788"/>
            <a:ext cx="79565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en-GB" altLang="de-DE" sz="800" b="0">
                <a:solidFill>
                  <a:schemeClr val="tx1"/>
                </a:solidFill>
              </a:rPr>
              <a:t>Die folgenden Ausführungen basieren auf Modul 3 des </a:t>
            </a:r>
            <a:r>
              <a:rPr lang="en-GB" altLang="de-DE" sz="800" b="0" u="sng">
                <a:solidFill>
                  <a:schemeClr val="tx1"/>
                </a:solidFill>
                <a:hlinkClick r:id="rId5"/>
              </a:rPr>
              <a:t>OERup!-Projekt</a:t>
            </a:r>
            <a:r>
              <a:rPr lang="en-GB" altLang="de-DE" sz="800" b="0" u="sng">
                <a:solidFill>
                  <a:schemeClr val="tx1"/>
                </a:solidFill>
              </a:rPr>
              <a:t>s</a:t>
            </a:r>
            <a:r>
              <a:rPr lang="en-GB" altLang="de-DE" sz="800" b="0">
                <a:solidFill>
                  <a:schemeClr val="tx1"/>
                </a:solidFill>
              </a:rPr>
              <a:t>. Dieses ist unter Creative Commons Attribution-ShareAlike 4.0 International License </a:t>
            </a:r>
            <a:r>
              <a:rPr lang="de-DE" altLang="de-DE" sz="800" b="0">
                <a:solidFill>
                  <a:schemeClr val="tx1"/>
                </a:solidFill>
              </a:rPr>
              <a:t>lizensiert.</a:t>
            </a:r>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114693"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Textfeld 8"/>
          <p:cNvSpPr txBox="1">
            <a:spLocks noChangeArrowheads="1"/>
          </p:cNvSpPr>
          <p:nvPr/>
        </p:nvSpPr>
        <p:spPr bwMode="auto">
          <a:xfrm>
            <a:off x="641350" y="2828925"/>
            <a:ext cx="835977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nSpc>
                <a:spcPct val="150000"/>
              </a:lnSpc>
              <a:spcBef>
                <a:spcPct val="0"/>
              </a:spcBef>
              <a:spcAft>
                <a:spcPct val="0"/>
              </a:spcAft>
              <a:buFont typeface="Arial" panose="020B0604020202020204" pitchFamily="34" charset="0"/>
              <a:buNone/>
            </a:pPr>
            <a:r>
              <a:rPr lang="de-DE" altLang="de-DE" sz="1800">
                <a:solidFill>
                  <a:schemeClr val="tx1"/>
                </a:solidFill>
              </a:rPr>
              <a:t>Schritt 2: Nach offenen Bildungsmaterialien suchen</a:t>
            </a:r>
          </a:p>
          <a:p>
            <a:pPr>
              <a:buFont typeface="Arial" panose="020B0604020202020204" pitchFamily="34" charset="0"/>
              <a:buNone/>
            </a:pPr>
            <a:endParaRPr lang="de-DE" altLang="de-DE" sz="1800" b="0">
              <a:solidFill>
                <a:schemeClr val="tx1"/>
              </a:solidFill>
            </a:endParaRPr>
          </a:p>
        </p:txBody>
      </p:sp>
      <p:sp>
        <p:nvSpPr>
          <p:cNvPr id="114695" name="Textfeld 11"/>
          <p:cNvSpPr txBox="1">
            <a:spLocks noChangeArrowheads="1"/>
          </p:cNvSpPr>
          <p:nvPr/>
        </p:nvSpPr>
        <p:spPr bwMode="auto">
          <a:xfrm>
            <a:off x="2141538" y="1536700"/>
            <a:ext cx="6956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Grundlagen und praktische Hinweise</a:t>
            </a:r>
            <a:endParaRPr lang="de-DE" altLang="de-DE" sz="2000" b="0" i="1">
              <a:solidFill>
                <a:srgbClr val="A3C13C"/>
              </a:solidFill>
            </a:endParaRPr>
          </a:p>
          <a:p>
            <a:pPr algn="ctr">
              <a:spcBef>
                <a:spcPct val="0"/>
              </a:spcBef>
              <a:spcAft>
                <a:spcPct val="0"/>
              </a:spcAft>
              <a:buFontTx/>
              <a:buNone/>
            </a:pPr>
            <a:r>
              <a:rPr lang="de-DE" altLang="de-DE" sz="2000" b="0">
                <a:solidFill>
                  <a:srgbClr val="A3C13C"/>
                </a:solidFill>
              </a:rPr>
              <a:t>zum Suchen und Finden von </a:t>
            </a:r>
            <a:r>
              <a:rPr lang="de-DE" altLang="de-DE" sz="2000" b="0" i="1">
                <a:solidFill>
                  <a:srgbClr val="A3C13C"/>
                </a:solidFill>
              </a:rPr>
              <a:t>open educational resources</a:t>
            </a:r>
            <a:endParaRPr lang="de-DE" altLang="de-DE" b="0">
              <a:solidFill>
                <a:srgbClr val="A3C13C"/>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pic>
        <p:nvPicPr>
          <p:cNvPr id="114697"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5963" y="3902075"/>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8" name="Textfeld 8"/>
          <p:cNvSpPr txBox="1">
            <a:spLocks noChangeArrowheads="1"/>
          </p:cNvSpPr>
          <p:nvPr/>
        </p:nvSpPr>
        <p:spPr bwMode="auto">
          <a:xfrm>
            <a:off x="769938" y="4581525"/>
            <a:ext cx="202565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nSpc>
                <a:spcPct val="150000"/>
              </a:lnSpc>
              <a:spcBef>
                <a:spcPct val="0"/>
              </a:spcBef>
              <a:spcAft>
                <a:spcPct val="0"/>
              </a:spcAft>
              <a:buFont typeface="Arial" panose="020B0604020202020204" pitchFamily="34" charset="0"/>
              <a:buNone/>
            </a:pPr>
            <a:r>
              <a:rPr lang="de-DE" altLang="de-DE" sz="1800" b="0">
                <a:solidFill>
                  <a:schemeClr val="tx1"/>
                </a:solidFill>
              </a:rPr>
              <a:t>www.edutags.de</a:t>
            </a:r>
          </a:p>
          <a:p>
            <a:pPr>
              <a:buFont typeface="Arial" panose="020B0604020202020204" pitchFamily="34" charset="0"/>
              <a:buNone/>
            </a:pPr>
            <a:r>
              <a:rPr lang="de-DE" altLang="de-DE" sz="1800" b="0">
                <a:solidFill>
                  <a:schemeClr val="tx1"/>
                </a:solidFill>
              </a:rPr>
              <a:t>#OERModul2HS</a:t>
            </a:r>
          </a:p>
        </p:txBody>
      </p:sp>
      <p:sp>
        <p:nvSpPr>
          <p:cNvPr id="114699" name="Textfeld 8"/>
          <p:cNvSpPr txBox="1">
            <a:spLocks noChangeArrowheads="1"/>
          </p:cNvSpPr>
          <p:nvPr/>
        </p:nvSpPr>
        <p:spPr bwMode="auto">
          <a:xfrm>
            <a:off x="3024188" y="3749675"/>
            <a:ext cx="5191125"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nSpc>
                <a:spcPct val="150000"/>
              </a:lnSpc>
              <a:spcBef>
                <a:spcPct val="0"/>
              </a:spcBef>
              <a:spcAft>
                <a:spcPct val="0"/>
              </a:spcAft>
              <a:buFont typeface="Arial" panose="020B0604020202020204" pitchFamily="34" charset="0"/>
              <a:buNone/>
            </a:pPr>
            <a:r>
              <a:rPr lang="de-DE" altLang="de-DE" sz="1800" b="0">
                <a:solidFill>
                  <a:schemeClr val="tx1"/>
                </a:solidFill>
              </a:rPr>
              <a:t>Bitte ergänzen Sie die Sammlung um weitere Suchmaschinen.</a:t>
            </a:r>
          </a:p>
        </p:txBody>
      </p:sp>
      <p:sp>
        <p:nvSpPr>
          <p:cNvPr id="114700" name="Shape 377"/>
          <p:cNvSpPr>
            <a:spLocks noChangeArrowheads="1"/>
          </p:cNvSpPr>
          <p:nvPr/>
        </p:nvSpPr>
        <p:spPr bwMode="auto">
          <a:xfrm>
            <a:off x="693738" y="5919788"/>
            <a:ext cx="79565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en-GB" altLang="de-DE" sz="800" b="0">
                <a:solidFill>
                  <a:schemeClr val="tx1"/>
                </a:solidFill>
              </a:rPr>
              <a:t>Die folgenden Ausführungen basieren auf Modul 3 des </a:t>
            </a:r>
            <a:r>
              <a:rPr lang="en-GB" altLang="de-DE" sz="800" b="0" u="sng">
                <a:solidFill>
                  <a:schemeClr val="tx1"/>
                </a:solidFill>
                <a:hlinkClick r:id="rId6"/>
              </a:rPr>
              <a:t>OERup!-Projekt</a:t>
            </a:r>
            <a:r>
              <a:rPr lang="en-GB" altLang="de-DE" sz="800" b="0" u="sng">
                <a:solidFill>
                  <a:schemeClr val="tx1"/>
                </a:solidFill>
              </a:rPr>
              <a:t>s</a:t>
            </a:r>
            <a:r>
              <a:rPr lang="en-GB" altLang="de-DE" sz="800" b="0">
                <a:solidFill>
                  <a:schemeClr val="tx1"/>
                </a:solidFill>
              </a:rPr>
              <a:t>. Dieses ist unter Creative Commons Attribution-ShareAlike 4.0 International License </a:t>
            </a:r>
            <a:r>
              <a:rPr lang="de-DE" altLang="de-DE" sz="800" b="0">
                <a:solidFill>
                  <a:schemeClr val="tx1"/>
                </a:solidFill>
              </a:rPr>
              <a:t>lizensiert.</a:t>
            </a: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116741"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Textfeld 8"/>
          <p:cNvSpPr txBox="1">
            <a:spLocks noChangeArrowheads="1"/>
          </p:cNvSpPr>
          <p:nvPr/>
        </p:nvSpPr>
        <p:spPr bwMode="auto">
          <a:xfrm>
            <a:off x="641350" y="2828925"/>
            <a:ext cx="8359775"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nSpc>
                <a:spcPct val="150000"/>
              </a:lnSpc>
              <a:spcBef>
                <a:spcPct val="0"/>
              </a:spcBef>
              <a:spcAft>
                <a:spcPct val="0"/>
              </a:spcAft>
              <a:buFont typeface="Arial" panose="020B0604020202020204" pitchFamily="34" charset="0"/>
              <a:buNone/>
            </a:pPr>
            <a:r>
              <a:rPr lang="de-DE" altLang="de-DE" sz="1800">
                <a:solidFill>
                  <a:schemeClr val="tx1"/>
                </a:solidFill>
              </a:rPr>
              <a:t>Schritt 3: Offene Bildungsmaterialien beurteilen; erfüllen sie die zuvor 	aufgestellten Qualitätskriterien?</a:t>
            </a:r>
          </a:p>
          <a:p>
            <a:pPr>
              <a:buFont typeface="Arial" panose="020B0604020202020204" pitchFamily="34" charset="0"/>
              <a:buNone/>
            </a:pPr>
            <a:r>
              <a:rPr lang="de-DE" altLang="de-DE" sz="1800" b="0">
                <a:solidFill>
                  <a:schemeClr val="tx1"/>
                </a:solidFill>
              </a:rPr>
              <a:t>Im letzten Schritt bewerten Sie die gefundenen Ressourcen hinsichtlich der zuvor aufgestellten Suchkriterien.</a:t>
            </a:r>
          </a:p>
          <a:p>
            <a:pPr>
              <a:buFont typeface="Arial" panose="020B0604020202020204" pitchFamily="34" charset="0"/>
              <a:buNone/>
            </a:pPr>
            <a:r>
              <a:rPr lang="de-DE" altLang="de-DE" sz="1800" b="0">
                <a:solidFill>
                  <a:schemeClr val="tx1"/>
                </a:solidFill>
              </a:rPr>
              <a:t>Inhaltliche Kriterien: Qualität, Eignung, Lizenz, Aktualität...</a:t>
            </a:r>
          </a:p>
          <a:p>
            <a:pPr>
              <a:buFont typeface="Arial" panose="020B0604020202020204" pitchFamily="34" charset="0"/>
              <a:buNone/>
            </a:pPr>
            <a:r>
              <a:rPr lang="de-DE" altLang="de-DE" sz="1800" b="0">
                <a:solidFill>
                  <a:schemeClr val="tx1"/>
                </a:solidFill>
              </a:rPr>
              <a:t>Kriterien bezüglich des Formats: Struktur, Design, Zugänglichkeit…</a:t>
            </a:r>
          </a:p>
        </p:txBody>
      </p:sp>
      <p:sp>
        <p:nvSpPr>
          <p:cNvPr id="116743" name="Textfeld 11"/>
          <p:cNvSpPr txBox="1">
            <a:spLocks noChangeArrowheads="1"/>
          </p:cNvSpPr>
          <p:nvPr/>
        </p:nvSpPr>
        <p:spPr bwMode="auto">
          <a:xfrm>
            <a:off x="2141538" y="1536700"/>
            <a:ext cx="6956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Grundlagen und praktische Hinweise</a:t>
            </a:r>
            <a:endParaRPr lang="de-DE" altLang="de-DE" sz="2000" b="0" i="1">
              <a:solidFill>
                <a:srgbClr val="A3C13C"/>
              </a:solidFill>
            </a:endParaRPr>
          </a:p>
          <a:p>
            <a:pPr algn="ctr">
              <a:spcBef>
                <a:spcPct val="0"/>
              </a:spcBef>
              <a:spcAft>
                <a:spcPct val="0"/>
              </a:spcAft>
              <a:buFontTx/>
              <a:buNone/>
            </a:pPr>
            <a:r>
              <a:rPr lang="de-DE" altLang="de-DE" sz="2000" b="0">
                <a:solidFill>
                  <a:srgbClr val="A3C13C"/>
                </a:solidFill>
              </a:rPr>
              <a:t>zum Suchen und Finden von </a:t>
            </a:r>
            <a:r>
              <a:rPr lang="de-DE" altLang="de-DE" sz="2000" b="0" i="1">
                <a:solidFill>
                  <a:srgbClr val="A3C13C"/>
                </a:solidFill>
              </a:rPr>
              <a:t>open educational resources</a:t>
            </a:r>
            <a:endParaRPr lang="de-DE" altLang="de-DE" b="0">
              <a:solidFill>
                <a:srgbClr val="A3C13C"/>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16745" name="Shape 377"/>
          <p:cNvSpPr>
            <a:spLocks noChangeArrowheads="1"/>
          </p:cNvSpPr>
          <p:nvPr/>
        </p:nvSpPr>
        <p:spPr bwMode="auto">
          <a:xfrm>
            <a:off x="693738" y="5919788"/>
            <a:ext cx="79565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en-GB" altLang="de-DE" sz="800" b="0">
                <a:solidFill>
                  <a:schemeClr val="tx1"/>
                </a:solidFill>
              </a:rPr>
              <a:t>Die folgenden Ausführungen basieren auf Modul 3 des </a:t>
            </a:r>
            <a:r>
              <a:rPr lang="en-GB" altLang="de-DE" sz="800" b="0" u="sng">
                <a:solidFill>
                  <a:schemeClr val="tx1"/>
                </a:solidFill>
                <a:hlinkClick r:id="rId5"/>
              </a:rPr>
              <a:t>OERup!-Projekt</a:t>
            </a:r>
            <a:r>
              <a:rPr lang="en-GB" altLang="de-DE" sz="800" b="0" u="sng">
                <a:solidFill>
                  <a:schemeClr val="tx1"/>
                </a:solidFill>
              </a:rPr>
              <a:t>s</a:t>
            </a:r>
            <a:r>
              <a:rPr lang="en-GB" altLang="de-DE" sz="800" b="0">
                <a:solidFill>
                  <a:schemeClr val="tx1"/>
                </a:solidFill>
              </a:rPr>
              <a:t>. Dieses ist unter Creative Commons Attribution-ShareAlike 4.0 International License </a:t>
            </a:r>
            <a:r>
              <a:rPr lang="de-DE" altLang="de-DE" sz="800" b="0">
                <a:solidFill>
                  <a:schemeClr val="tx1"/>
                </a:solidFill>
              </a:rPr>
              <a:t>lizensiert.</a:t>
            </a: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227013" y="6364288"/>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sp>
        <p:nvSpPr>
          <p:cNvPr id="26627" name="Textfeld 11"/>
          <p:cNvSpPr txBox="1">
            <a:spLocks noChangeArrowheads="1"/>
          </p:cNvSpPr>
          <p:nvPr/>
        </p:nvSpPr>
        <p:spPr bwMode="auto">
          <a:xfrm>
            <a:off x="1989138" y="1384300"/>
            <a:ext cx="6956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OER weltweit (Stand 18.03.2017)</a:t>
            </a:r>
            <a:endParaRPr lang="de-DE" altLang="de-DE" sz="2000" b="0">
              <a:solidFill>
                <a:srgbClr val="A3C13C"/>
              </a:solidFill>
            </a:endParaRPr>
          </a:p>
          <a:p>
            <a:pPr algn="ctr">
              <a:spcBef>
                <a:spcPct val="0"/>
              </a:spcBef>
              <a:spcAft>
                <a:spcPct val="0"/>
              </a:spcAft>
              <a:buFontTx/>
              <a:buNone/>
            </a:pPr>
            <a:r>
              <a:rPr lang="de-DE" altLang="de-DE" sz="2000" b="0">
                <a:solidFill>
                  <a:srgbClr val="A4C13D"/>
                </a:solidFill>
              </a:rPr>
              <a:t>Quelle: htpps://oerworldmap.org</a:t>
            </a: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26630"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Bild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17788" y="2214563"/>
            <a:ext cx="5894387" cy="395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Shape 377"/>
          <p:cNvSpPr>
            <a:spLocks noChangeArrowheads="1"/>
          </p:cNvSpPr>
          <p:nvPr/>
        </p:nvSpPr>
        <p:spPr bwMode="auto">
          <a:xfrm>
            <a:off x="2617788" y="6172200"/>
            <a:ext cx="58324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 typeface="Arial" panose="020B0604020202020204" pitchFamily="34" charset="0"/>
              <a:buNone/>
            </a:pPr>
            <a:r>
              <a:rPr lang="de-DE" altLang="de-DE" sz="800" b="0">
                <a:solidFill>
                  <a:schemeClr val="tx1"/>
                </a:solidFill>
              </a:rPr>
              <a:t>CC BY Präsentation "Materialien aus dem Internet richtig nutzen" von </a:t>
            </a:r>
            <a:r>
              <a:rPr lang="de-DE" altLang="de-DE" sz="800" b="0">
                <a:solidFill>
                  <a:schemeClr val="tx1"/>
                </a:solidFill>
                <a:hlinkClick r:id="rId6"/>
              </a:rPr>
              <a:t>Hedwig Seipel für OER-MuMiW</a:t>
            </a:r>
            <a:r>
              <a:rPr lang="de-DE" altLang="de-DE" sz="800" b="0">
                <a:solidFill>
                  <a:schemeClr val="tx1"/>
                </a:solidFill>
              </a:rPr>
              <a:t> ist lizenziert unter einer</a:t>
            </a:r>
          </a:p>
          <a:p>
            <a:pPr>
              <a:spcBef>
                <a:spcPct val="0"/>
              </a:spcBef>
              <a:spcAft>
                <a:spcPct val="0"/>
              </a:spcAft>
              <a:buFont typeface="Arial" panose="020B0604020202020204" pitchFamily="34" charset="0"/>
              <a:buNone/>
            </a:pPr>
            <a:r>
              <a:rPr lang="de-DE" altLang="de-DE" sz="800" b="0">
                <a:solidFill>
                  <a:schemeClr val="tx1"/>
                </a:solidFill>
              </a:rPr>
              <a:t> </a:t>
            </a:r>
            <a:r>
              <a:rPr lang="de-DE" altLang="de-DE" sz="800" b="0">
                <a:solidFill>
                  <a:schemeClr val="tx1"/>
                </a:solidFill>
                <a:hlinkClick r:id="rId7"/>
              </a:rPr>
              <a:t>Creative Commons Namensnennung 4.0 International Lizenz</a:t>
            </a:r>
            <a:r>
              <a:rPr lang="de-DE" altLang="de-DE" sz="800" b="0">
                <a:solidFill>
                  <a:schemeClr val="tx1"/>
                </a:solidFill>
              </a:rPr>
              <a:t>.</a:t>
            </a:r>
          </a:p>
        </p:txBody>
      </p:sp>
      <p:sp>
        <p:nvSpPr>
          <p:cNvPr id="26633" name="Rechteck 1"/>
          <p:cNvSpPr>
            <a:spLocks noChangeArrowheads="1"/>
          </p:cNvSpPr>
          <p:nvPr/>
        </p:nvSpPr>
        <p:spPr bwMode="auto">
          <a:xfrm>
            <a:off x="227013" y="2809875"/>
            <a:ext cx="2295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pPr>
            <a:r>
              <a:rPr lang="de-DE" altLang="de-DE" sz="1600" b="0">
                <a:solidFill>
                  <a:schemeClr val="tx1"/>
                </a:solidFill>
              </a:rPr>
              <a:t>664 Organisationen</a:t>
            </a:r>
          </a:p>
          <a:p>
            <a:pPr>
              <a:spcBef>
                <a:spcPct val="0"/>
              </a:spcBef>
              <a:spcAft>
                <a:spcPct val="0"/>
              </a:spcAft>
            </a:pPr>
            <a:r>
              <a:rPr lang="de-DE" altLang="de-DE" sz="1600" b="0">
                <a:solidFill>
                  <a:schemeClr val="tx1"/>
                </a:solidFill>
              </a:rPr>
              <a:t>329 Dienstleistung-Angebote</a:t>
            </a:r>
          </a:p>
          <a:p>
            <a:pPr>
              <a:spcBef>
                <a:spcPct val="0"/>
              </a:spcBef>
              <a:spcAft>
                <a:spcPct val="0"/>
              </a:spcAft>
            </a:pPr>
            <a:r>
              <a:rPr lang="de-DE" altLang="de-DE" sz="1600" b="0">
                <a:solidFill>
                  <a:schemeClr val="tx1"/>
                </a:solidFill>
              </a:rPr>
              <a:t>171 einzelne Personen/Aktivisten</a:t>
            </a:r>
          </a:p>
          <a:p>
            <a:pPr>
              <a:spcBef>
                <a:spcPct val="0"/>
              </a:spcBef>
              <a:spcAft>
                <a:spcPct val="0"/>
              </a:spcAft>
            </a:pPr>
            <a:r>
              <a:rPr lang="de-DE" altLang="de-DE" sz="1600" b="0">
                <a:solidFill>
                  <a:schemeClr val="tx1"/>
                </a:solidFill>
              </a:rPr>
              <a:t>99 Projekte</a:t>
            </a:r>
          </a:p>
        </p:txBody>
      </p:sp>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pic>
        <p:nvPicPr>
          <p:cNvPr id="118788"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349500"/>
            <a:ext cx="9144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asted-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8913" y="6365875"/>
            <a:ext cx="4889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 name="Shape 377"/>
          <p:cNvSpPr/>
          <p:nvPr/>
        </p:nvSpPr>
        <p:spPr>
          <a:xfrm>
            <a:off x="704850" y="6396038"/>
            <a:ext cx="2401888"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sz="800" dirty="0" err="1">
                <a:solidFill>
                  <a:srgbClr val="000000"/>
                </a:solidFill>
                <a:latin typeface="+mn-lt"/>
                <a:ea typeface="+mn-ea"/>
                <a:cs typeface="Arial" panose="020B0604020202020204" pitchFamily="34" charset="0"/>
                <a:sym typeface="Calibri"/>
              </a:rPr>
              <a:t>sa</a:t>
            </a:r>
            <a:r>
              <a:rPr sz="800" dirty="0">
                <a:solidFill>
                  <a:srgbClr val="000000"/>
                </a:solidFill>
                <a:latin typeface="+mn-lt"/>
                <a:ea typeface="+mn-ea"/>
                <a:cs typeface="Arial" panose="020B0604020202020204" pitchFamily="34" charset="0"/>
                <a:sym typeface="Calibri"/>
              </a:rPr>
              <a:t> 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sp>
        <p:nvSpPr>
          <p:cNvPr id="118791" name="Textfeld 1"/>
          <p:cNvSpPr txBox="1">
            <a:spLocks noChangeArrowheads="1"/>
          </p:cNvSpPr>
          <p:nvPr/>
        </p:nvSpPr>
        <p:spPr bwMode="auto">
          <a:xfrm>
            <a:off x="4292600" y="5214938"/>
            <a:ext cx="44529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pPr>
            <a:r>
              <a:rPr lang="de-DE" altLang="de-DE" sz="800" b="0">
                <a:solidFill>
                  <a:schemeClr val="tx1"/>
                </a:solidFill>
              </a:rPr>
              <a:t>CC 0 Bild: https://pixabay.com/de/banner-fragezeichen-frage-anmelden-1183408/</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120837"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extfeld 8"/>
          <p:cNvSpPr txBox="1">
            <a:spLocks noChangeArrowheads="1"/>
          </p:cNvSpPr>
          <p:nvPr/>
        </p:nvSpPr>
        <p:spPr bwMode="auto">
          <a:xfrm>
            <a:off x="641350" y="2828925"/>
            <a:ext cx="8359775"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buFont typeface="Arial" panose="020B0604020202020204" pitchFamily="34" charset="0"/>
              <a:buNone/>
            </a:pPr>
            <a:r>
              <a:rPr lang="de-DE" altLang="de-DE" sz="1800" b="0">
                <a:solidFill>
                  <a:schemeClr val="tx1"/>
                </a:solidFill>
              </a:rPr>
              <a:t>Diskutieren Sie zu zweit, wo offene Bildungsressourcen in Ihrem beruflichen Kontext relevant werden können.</a:t>
            </a:r>
          </a:p>
          <a:p>
            <a:pPr>
              <a:buFont typeface="Arial" panose="020B0604020202020204" pitchFamily="34" charset="0"/>
              <a:buNone/>
            </a:pPr>
            <a:endParaRPr lang="de-DE" altLang="de-DE" sz="1800" b="0">
              <a:solidFill>
                <a:schemeClr val="tx1"/>
              </a:solidFill>
            </a:endParaRPr>
          </a:p>
          <a:p>
            <a:pPr>
              <a:buFont typeface="Arial" panose="020B0604020202020204" pitchFamily="34" charset="0"/>
              <a:buNone/>
            </a:pPr>
            <a:r>
              <a:rPr lang="de-DE" altLang="de-DE" sz="1800" b="0">
                <a:solidFill>
                  <a:schemeClr val="tx1"/>
                </a:solidFill>
              </a:rPr>
              <a:t>Wo und bei wem müsste die Arbeit mit offenen Bildungsmaterialien bekannter werden?</a:t>
            </a:r>
          </a:p>
          <a:p>
            <a:pPr>
              <a:buFont typeface="Arial" panose="020B0604020202020204" pitchFamily="34" charset="0"/>
              <a:buNone/>
            </a:pPr>
            <a:endParaRPr lang="de-DE" altLang="de-DE" sz="1800" b="0">
              <a:solidFill>
                <a:schemeClr val="tx1"/>
              </a:solidFill>
            </a:endParaRPr>
          </a:p>
          <a:p>
            <a:pPr>
              <a:buFont typeface="Arial" panose="020B0604020202020204" pitchFamily="34" charset="0"/>
              <a:buNone/>
            </a:pPr>
            <a:r>
              <a:rPr lang="de-DE" altLang="de-DE" sz="1800" b="0">
                <a:solidFill>
                  <a:schemeClr val="tx1"/>
                </a:solidFill>
              </a:rPr>
              <a:t>Anschließend stellen Sie im Plenum das Einsatzgebiet und die Akteure Ihres Gesprächspartners vor.</a:t>
            </a:r>
          </a:p>
        </p:txBody>
      </p:sp>
      <p:sp>
        <p:nvSpPr>
          <p:cNvPr id="120839" name="Textfeld 11"/>
          <p:cNvSpPr txBox="1">
            <a:spLocks noChangeArrowheads="1"/>
          </p:cNvSpPr>
          <p:nvPr/>
        </p:nvSpPr>
        <p:spPr bwMode="auto">
          <a:xfrm>
            <a:off x="2141538" y="1536700"/>
            <a:ext cx="6956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Bildungsmaterial suchen und austauschen</a:t>
            </a:r>
            <a:endParaRPr lang="de-DE" altLang="de-DE" sz="2000" b="0" i="1">
              <a:solidFill>
                <a:srgbClr val="A3C13C"/>
              </a:solidFill>
            </a:endParaRPr>
          </a:p>
          <a:p>
            <a:pPr algn="ctr">
              <a:spcBef>
                <a:spcPct val="0"/>
              </a:spcBef>
              <a:spcAft>
                <a:spcPct val="0"/>
              </a:spcAft>
              <a:buFontTx/>
              <a:buNone/>
            </a:pPr>
            <a:r>
              <a:rPr lang="de-DE" altLang="de-DE" sz="2000" b="0">
                <a:solidFill>
                  <a:srgbClr val="A3C13C"/>
                </a:solidFill>
              </a:rPr>
              <a:t>Die Arbeit als Multiplikatorin oder Multiplikator</a:t>
            </a:r>
            <a:endParaRPr lang="de-DE" altLang="de-DE" b="0">
              <a:solidFill>
                <a:srgbClr val="A3C13C"/>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122885"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Textfeld 8"/>
          <p:cNvSpPr txBox="1">
            <a:spLocks noChangeArrowheads="1"/>
          </p:cNvSpPr>
          <p:nvPr/>
        </p:nvSpPr>
        <p:spPr bwMode="auto">
          <a:xfrm>
            <a:off x="641350" y="2828925"/>
            <a:ext cx="835977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buFont typeface="Arial" panose="020B0604020202020204" pitchFamily="34" charset="0"/>
              <a:buNone/>
            </a:pPr>
            <a:r>
              <a:rPr lang="de-DE" altLang="de-DE" sz="1800" b="0">
                <a:solidFill>
                  <a:schemeClr val="tx1"/>
                </a:solidFill>
              </a:rPr>
              <a:t>Wie könnte die weitere Zusammenarbeit an dem Thema in der Online-Phase aussehen? </a:t>
            </a:r>
          </a:p>
          <a:p>
            <a:pPr>
              <a:buFont typeface="Arial" panose="020B0604020202020204" pitchFamily="34" charset="0"/>
              <a:buNone/>
            </a:pPr>
            <a:endParaRPr lang="de-DE" altLang="de-DE" sz="1800" b="0">
              <a:solidFill>
                <a:schemeClr val="tx1"/>
              </a:solidFill>
            </a:endParaRPr>
          </a:p>
          <a:p>
            <a:pPr>
              <a:buFont typeface="Arial" panose="020B0604020202020204" pitchFamily="34" charset="0"/>
              <a:buNone/>
            </a:pPr>
            <a:r>
              <a:rPr lang="de-DE" altLang="de-DE" sz="1800" b="0">
                <a:solidFill>
                  <a:schemeClr val="tx1"/>
                </a:solidFill>
              </a:rPr>
              <a:t>Was wäre hilfreich, um die Inhalte zu reflektieren, in Kontakt zu bleiben und das Thema OER im beruflichen Alltag nicht untergehen zu lassen?</a:t>
            </a:r>
          </a:p>
        </p:txBody>
      </p:sp>
      <p:sp>
        <p:nvSpPr>
          <p:cNvPr id="122887" name="Textfeld 11"/>
          <p:cNvSpPr txBox="1">
            <a:spLocks noChangeArrowheads="1"/>
          </p:cNvSpPr>
          <p:nvPr/>
        </p:nvSpPr>
        <p:spPr bwMode="auto">
          <a:xfrm>
            <a:off x="2141538" y="1536700"/>
            <a:ext cx="69564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Die Weiter- und Zusammenarbeit in der Online-Phase</a:t>
            </a:r>
            <a:endParaRPr lang="de-DE" altLang="de-DE" sz="2000" b="0" i="1">
              <a:solidFill>
                <a:srgbClr val="A3C13C"/>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4931" name="Textfeld 11"/>
          <p:cNvSpPr txBox="1">
            <a:spLocks noChangeArrowheads="1"/>
          </p:cNvSpPr>
          <p:nvPr/>
        </p:nvSpPr>
        <p:spPr bwMode="auto">
          <a:xfrm>
            <a:off x="2874963" y="1416050"/>
            <a:ext cx="3201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Kontakt</a:t>
            </a:r>
            <a:endParaRPr lang="de-DE" altLang="de-DE" b="0">
              <a:solidFill>
                <a:schemeClr val="tx1"/>
              </a:solidFill>
            </a:endParaRPr>
          </a:p>
        </p:txBody>
      </p:sp>
      <p:pic>
        <p:nvPicPr>
          <p:cNvPr id="59396" name="Grafik 20"/>
          <p:cNvPicPr>
            <a:picLocks/>
          </p:cNvPicPr>
          <p:nvPr/>
        </p:nvPicPr>
        <p:blipFill>
          <a:blip r:embed="rId4"/>
          <a:srcRect/>
          <a:stretch>
            <a:fillRect/>
          </a:stretch>
        </p:blipFill>
        <p:spPr bwMode="auto">
          <a:xfrm>
            <a:off x="1441450" y="2513013"/>
            <a:ext cx="1954213" cy="191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hape 241"/>
          <p:cNvSpPr/>
          <p:nvPr/>
        </p:nvSpPr>
        <p:spPr>
          <a:xfrm>
            <a:off x="1214438" y="4635500"/>
            <a:ext cx="3260725" cy="738188"/>
          </a:xfrm>
          <a:prstGeom prst="rect">
            <a:avLst/>
          </a:prstGeom>
          <a:extLst>
            <a:ext uri="{C572A759-6A51-4108-AA02-DFA0A04FC94B}"/>
          </a:extLst>
        </p:spPr>
        <p:txBody>
          <a:bodyPr lIns="0" tIns="0" rIns="0" bIns="0">
            <a:spAutoFit/>
          </a:bodyPr>
          <a:lstStyle/>
          <a:p>
            <a:pPr marL="382587" defTabSz="914400">
              <a:buClr>
                <a:srgbClr val="0061A4"/>
              </a:buClr>
              <a:buFont typeface="Arial"/>
              <a:buNone/>
              <a:defRPr sz="2000" b="1">
                <a:solidFill>
                  <a:srgbClr val="7C7C7A"/>
                </a:solidFill>
                <a:uFill>
                  <a:solidFill>
                    <a:srgbClr val="0061A4"/>
                  </a:solidFill>
                </a:uFill>
                <a:latin typeface="Arial"/>
                <a:ea typeface="Arial"/>
                <a:cs typeface="Arial"/>
                <a:sym typeface="Arial"/>
              </a:defRPr>
            </a:pPr>
            <a:r>
              <a:rPr lang="de-DE" sz="1600" b="1" dirty="0">
                <a:solidFill>
                  <a:srgbClr val="7C7C7A"/>
                </a:solidFill>
                <a:uFill>
                  <a:solidFill>
                    <a:srgbClr val="0061A4"/>
                  </a:solidFill>
                </a:uFill>
                <a:latin typeface="Arial"/>
                <a:ea typeface="Arial"/>
                <a:cs typeface="Arial"/>
                <a:sym typeface="Arial"/>
              </a:rPr>
              <a:t>Dr. Bettina Waffner</a:t>
            </a:r>
            <a:r>
              <a:rPr sz="1600" b="1" dirty="0">
                <a:solidFill>
                  <a:srgbClr val="7C7C7A"/>
                </a:solidFill>
                <a:uFill>
                  <a:solidFill>
                    <a:srgbClr val="0061A4"/>
                  </a:solidFill>
                </a:uFill>
                <a:latin typeface="Arial"/>
                <a:ea typeface="Arial"/>
                <a:cs typeface="Arial"/>
                <a:sym typeface="Arial"/>
              </a:rPr>
              <a:t/>
            </a:r>
            <a:br>
              <a:rPr sz="1600" b="1" dirty="0">
                <a:solidFill>
                  <a:srgbClr val="7C7C7A"/>
                </a:solidFill>
                <a:uFill>
                  <a:solidFill>
                    <a:srgbClr val="0061A4"/>
                  </a:solidFill>
                </a:uFill>
                <a:latin typeface="Arial"/>
                <a:ea typeface="Arial"/>
                <a:cs typeface="Arial"/>
                <a:sym typeface="Arial"/>
              </a:rPr>
            </a:br>
            <a:r>
              <a:rPr sz="1600" b="1" dirty="0">
                <a:solidFill>
                  <a:srgbClr val="7C7C7A"/>
                </a:solidFill>
                <a:uFill>
                  <a:solidFill>
                    <a:srgbClr val="0061A4"/>
                  </a:solidFill>
                </a:uFill>
                <a:latin typeface="Arial"/>
                <a:ea typeface="Arial"/>
                <a:cs typeface="Arial"/>
                <a:sym typeface="Arial"/>
              </a:rPr>
              <a:t>+49 201 183 </a:t>
            </a:r>
            <a:r>
              <a:rPr lang="de-DE" sz="1600" b="1" dirty="0">
                <a:solidFill>
                  <a:srgbClr val="7C7C7A"/>
                </a:solidFill>
                <a:uFill>
                  <a:solidFill>
                    <a:srgbClr val="0061A4"/>
                  </a:solidFill>
                </a:uFill>
                <a:latin typeface="Arial"/>
                <a:ea typeface="Arial"/>
                <a:cs typeface="Arial"/>
                <a:sym typeface="Arial"/>
              </a:rPr>
              <a:t>6476</a:t>
            </a:r>
            <a:r>
              <a:rPr sz="1600" b="1" dirty="0">
                <a:solidFill>
                  <a:srgbClr val="7C7C7A"/>
                </a:solidFill>
                <a:uFill>
                  <a:solidFill>
                    <a:srgbClr val="0061A4"/>
                  </a:solidFill>
                </a:uFill>
                <a:latin typeface="Arial"/>
                <a:ea typeface="Arial"/>
                <a:cs typeface="Arial"/>
                <a:sym typeface="Arial"/>
              </a:rPr>
              <a:t>      </a:t>
            </a:r>
          </a:p>
          <a:p>
            <a:pPr marL="382587" defTabSz="914400">
              <a:buClr>
                <a:srgbClr val="0061A4"/>
              </a:buClr>
              <a:buFont typeface="Arial"/>
              <a:buNone/>
              <a:defRPr sz="2000" b="1">
                <a:solidFill>
                  <a:srgbClr val="7C7C7A"/>
                </a:solidFill>
                <a:uFill>
                  <a:solidFill>
                    <a:srgbClr val="0061A4"/>
                  </a:solidFill>
                </a:uFill>
                <a:latin typeface="Arial"/>
                <a:ea typeface="Arial"/>
                <a:cs typeface="Arial"/>
                <a:sym typeface="Arial"/>
              </a:defRPr>
            </a:pPr>
            <a:r>
              <a:rPr lang="de-DE" sz="1600" b="1" dirty="0" err="1">
                <a:solidFill>
                  <a:srgbClr val="7C7C7A"/>
                </a:solidFill>
                <a:uFill>
                  <a:solidFill>
                    <a:srgbClr val="0061A4"/>
                  </a:solidFill>
                </a:uFill>
                <a:latin typeface="Arial"/>
                <a:ea typeface="Arial"/>
                <a:cs typeface="Arial"/>
                <a:sym typeface="Arial"/>
              </a:rPr>
              <a:t>bettina.waffner</a:t>
            </a:r>
            <a:r>
              <a:rPr sz="1600" b="1" dirty="0">
                <a:solidFill>
                  <a:srgbClr val="7C7C7A"/>
                </a:solidFill>
                <a:uFill>
                  <a:solidFill>
                    <a:srgbClr val="0061A4"/>
                  </a:solidFill>
                </a:uFill>
                <a:latin typeface="Arial"/>
                <a:ea typeface="Arial"/>
                <a:cs typeface="Arial"/>
                <a:sym typeface="Arial"/>
              </a:rPr>
              <a:t>@uni-due.de</a:t>
            </a:r>
          </a:p>
        </p:txBody>
      </p:sp>
      <p:sp>
        <p:nvSpPr>
          <p:cNvPr id="11" name="Shape 241"/>
          <p:cNvSpPr/>
          <p:nvPr/>
        </p:nvSpPr>
        <p:spPr>
          <a:xfrm>
            <a:off x="5294313" y="4635500"/>
            <a:ext cx="3260725" cy="738188"/>
          </a:xfrm>
          <a:prstGeom prst="rect">
            <a:avLst/>
          </a:prstGeom>
          <a:extLst>
            <a:ext uri="{C572A759-6A51-4108-AA02-DFA0A04FC94B}"/>
          </a:extLst>
        </p:spPr>
        <p:txBody>
          <a:bodyPr lIns="0" tIns="0" rIns="0" bIns="0">
            <a:spAutoFit/>
          </a:bodyPr>
          <a:lstStyle/>
          <a:p>
            <a:pPr marL="382587" defTabSz="914400">
              <a:buClr>
                <a:srgbClr val="0061A4"/>
              </a:buClr>
              <a:buFont typeface="Arial"/>
              <a:buNone/>
              <a:defRPr sz="2000" b="1">
                <a:solidFill>
                  <a:srgbClr val="7C7C7A"/>
                </a:solidFill>
                <a:uFill>
                  <a:solidFill>
                    <a:srgbClr val="0061A4"/>
                  </a:solidFill>
                </a:uFill>
                <a:latin typeface="Arial"/>
                <a:ea typeface="Arial"/>
                <a:cs typeface="Arial"/>
                <a:sym typeface="Arial"/>
              </a:defRPr>
            </a:pPr>
            <a:r>
              <a:rPr lang="de-DE" sz="1600" b="1" dirty="0">
                <a:solidFill>
                  <a:srgbClr val="7C7C7A"/>
                </a:solidFill>
                <a:uFill>
                  <a:solidFill>
                    <a:srgbClr val="0061A4"/>
                  </a:solidFill>
                </a:uFill>
                <a:latin typeface="Arial"/>
                <a:ea typeface="Arial"/>
                <a:cs typeface="Arial"/>
                <a:sym typeface="Arial"/>
              </a:rPr>
              <a:t>David Eckhoff</a:t>
            </a:r>
            <a:r>
              <a:rPr sz="1600" b="1" dirty="0">
                <a:solidFill>
                  <a:srgbClr val="7C7C7A"/>
                </a:solidFill>
                <a:uFill>
                  <a:solidFill>
                    <a:srgbClr val="0061A4"/>
                  </a:solidFill>
                </a:uFill>
                <a:latin typeface="Arial"/>
                <a:ea typeface="Arial"/>
                <a:cs typeface="Arial"/>
                <a:sym typeface="Arial"/>
              </a:rPr>
              <a:t/>
            </a:r>
            <a:br>
              <a:rPr sz="1600" b="1" dirty="0">
                <a:solidFill>
                  <a:srgbClr val="7C7C7A"/>
                </a:solidFill>
                <a:uFill>
                  <a:solidFill>
                    <a:srgbClr val="0061A4"/>
                  </a:solidFill>
                </a:uFill>
                <a:latin typeface="Arial"/>
                <a:ea typeface="Arial"/>
                <a:cs typeface="Arial"/>
                <a:sym typeface="Arial"/>
              </a:rPr>
            </a:br>
            <a:r>
              <a:rPr sz="1600" b="1" dirty="0">
                <a:solidFill>
                  <a:srgbClr val="7C7C7A"/>
                </a:solidFill>
                <a:uFill>
                  <a:solidFill>
                    <a:srgbClr val="0061A4"/>
                  </a:solidFill>
                </a:uFill>
                <a:latin typeface="Arial"/>
                <a:ea typeface="Arial"/>
                <a:cs typeface="Arial"/>
                <a:sym typeface="Arial"/>
              </a:rPr>
              <a:t>+49 201 183 </a:t>
            </a:r>
            <a:r>
              <a:rPr lang="de-DE" sz="1600" b="1" dirty="0">
                <a:solidFill>
                  <a:srgbClr val="7C7C7A"/>
                </a:solidFill>
                <a:uFill>
                  <a:solidFill>
                    <a:srgbClr val="0061A4"/>
                  </a:solidFill>
                </a:uFill>
                <a:latin typeface="Arial"/>
                <a:ea typeface="Arial"/>
                <a:cs typeface="Arial"/>
                <a:sym typeface="Arial"/>
              </a:rPr>
              <a:t>5704</a:t>
            </a:r>
            <a:r>
              <a:rPr sz="1600" b="1" dirty="0">
                <a:solidFill>
                  <a:srgbClr val="7C7C7A"/>
                </a:solidFill>
                <a:uFill>
                  <a:solidFill>
                    <a:srgbClr val="0061A4"/>
                  </a:solidFill>
                </a:uFill>
                <a:latin typeface="Arial"/>
                <a:ea typeface="Arial"/>
                <a:cs typeface="Arial"/>
                <a:sym typeface="Arial"/>
              </a:rPr>
              <a:t>      </a:t>
            </a:r>
          </a:p>
          <a:p>
            <a:pPr marL="382587" defTabSz="914400">
              <a:buClr>
                <a:srgbClr val="0061A4"/>
              </a:buClr>
              <a:buFont typeface="Arial"/>
              <a:buNone/>
              <a:defRPr sz="2000" b="1">
                <a:solidFill>
                  <a:srgbClr val="7C7C7A"/>
                </a:solidFill>
                <a:uFill>
                  <a:solidFill>
                    <a:srgbClr val="0061A4"/>
                  </a:solidFill>
                </a:uFill>
                <a:latin typeface="Arial"/>
                <a:ea typeface="Arial"/>
                <a:cs typeface="Arial"/>
                <a:sym typeface="Arial"/>
              </a:defRPr>
            </a:pPr>
            <a:r>
              <a:rPr lang="de-DE" sz="1600" b="1" dirty="0" err="1">
                <a:solidFill>
                  <a:srgbClr val="7C7C7A"/>
                </a:solidFill>
                <a:uFill>
                  <a:solidFill>
                    <a:srgbClr val="0061A4"/>
                  </a:solidFill>
                </a:uFill>
                <a:latin typeface="Arial"/>
                <a:ea typeface="Arial"/>
                <a:cs typeface="Arial"/>
                <a:sym typeface="Arial"/>
              </a:rPr>
              <a:t>david.eckhoff</a:t>
            </a:r>
            <a:r>
              <a:rPr sz="1600" b="1" dirty="0">
                <a:solidFill>
                  <a:srgbClr val="7C7C7A"/>
                </a:solidFill>
                <a:uFill>
                  <a:solidFill>
                    <a:srgbClr val="0061A4"/>
                  </a:solidFill>
                </a:uFill>
                <a:latin typeface="Arial"/>
                <a:ea typeface="Arial"/>
                <a:cs typeface="Arial"/>
                <a:sym typeface="Arial"/>
              </a:rPr>
              <a:t>@uni-due.de</a:t>
            </a:r>
          </a:p>
        </p:txBody>
      </p:sp>
      <p:pic>
        <p:nvPicPr>
          <p:cNvPr id="59399" name="Grafik 3"/>
          <p:cNvPicPr>
            <a:picLocks noChangeAspect="1"/>
          </p:cNvPicPr>
          <p:nvPr/>
        </p:nvPicPr>
        <p:blipFill>
          <a:blip r:embed="rId5"/>
          <a:srcRect/>
          <a:stretch>
            <a:fillRect/>
          </a:stretch>
        </p:blipFill>
        <p:spPr bwMode="auto">
          <a:xfrm>
            <a:off x="5511800" y="2513013"/>
            <a:ext cx="1911350" cy="191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6" name="Bild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126981"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extfeld 8"/>
          <p:cNvSpPr txBox="1">
            <a:spLocks noChangeArrowheads="1"/>
          </p:cNvSpPr>
          <p:nvPr/>
        </p:nvSpPr>
        <p:spPr bwMode="auto">
          <a:xfrm>
            <a:off x="212725" y="2219325"/>
            <a:ext cx="8821738"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buFont typeface="Arial" panose="020B0604020202020204" pitchFamily="34" charset="0"/>
              <a:buNone/>
            </a:pPr>
            <a:r>
              <a:rPr lang="de-DE" altLang="de-DE" sz="1200">
                <a:solidFill>
                  <a:schemeClr val="tx1"/>
                </a:solidFill>
              </a:rPr>
              <a:t>Kerres, Michael 2013. Mediendidaktik. Konzeption und Entwicklung mediengestützter Lernangebote. 4. Aufl. München.</a:t>
            </a:r>
          </a:p>
          <a:p>
            <a:pPr>
              <a:buFont typeface="Arial" panose="020B0604020202020204" pitchFamily="34" charset="0"/>
              <a:buNone/>
            </a:pPr>
            <a:r>
              <a:rPr lang="de-DE" altLang="de-DE" sz="1200">
                <a:solidFill>
                  <a:schemeClr val="tx1"/>
                </a:solidFill>
              </a:rPr>
              <a:t>Machill, M., Beiler, M. &amp; Gerstner, R. 2012. Der Info-Kompass. Orientierung für den kompetenten Umgang mit Informationen. Düsseldorf.</a:t>
            </a:r>
          </a:p>
          <a:p>
            <a:pPr>
              <a:buFont typeface="Arial" panose="020B0604020202020204" pitchFamily="34" charset="0"/>
              <a:buNone/>
            </a:pPr>
            <a:r>
              <a:rPr lang="de-DE" altLang="de-DE" sz="1200">
                <a:solidFill>
                  <a:schemeClr val="tx1"/>
                </a:solidFill>
              </a:rPr>
              <a:t>Narr, Kristin. Wo und wie finde ich Open Educational Resources? Quelle: </a:t>
            </a:r>
            <a:r>
              <a:rPr lang="de-DE" altLang="de-DE" sz="1200" u="sng">
                <a:solidFill>
                  <a:schemeClr val="tx1"/>
                </a:solidFill>
                <a:hlinkClick r:id="rId5"/>
              </a:rPr>
              <a:t>https://wb-web.de/material/medien/Wo-und-wie-finde-ich-Open-Educational-Resources.html</a:t>
            </a:r>
            <a:endParaRPr lang="de-DE" altLang="de-DE" sz="1200">
              <a:solidFill>
                <a:schemeClr val="tx1"/>
              </a:solidFill>
            </a:endParaRPr>
          </a:p>
          <a:p>
            <a:pPr>
              <a:buFont typeface="Arial" panose="020B0604020202020204" pitchFamily="34" charset="0"/>
              <a:buNone/>
            </a:pPr>
            <a:r>
              <a:rPr lang="de-DE" altLang="de-DE" sz="1200">
                <a:solidFill>
                  <a:schemeClr val="tx1"/>
                </a:solidFill>
              </a:rPr>
              <a:t>OER World Map. Quelle: </a:t>
            </a:r>
            <a:r>
              <a:rPr lang="de-DE" altLang="de-DE" sz="1200" u="sng">
                <a:solidFill>
                  <a:schemeClr val="tx1"/>
                </a:solidFill>
                <a:hlinkClick r:id="rId6"/>
              </a:rPr>
              <a:t>https://oerworldmap.org/</a:t>
            </a:r>
            <a:r>
              <a:rPr lang="de-DE" altLang="de-DE" sz="1200">
                <a:solidFill>
                  <a:schemeClr val="tx1"/>
                </a:solidFill>
              </a:rPr>
              <a:t> </a:t>
            </a:r>
          </a:p>
          <a:p>
            <a:pPr>
              <a:buFont typeface="Arial" panose="020B0604020202020204" pitchFamily="34" charset="0"/>
              <a:buNone/>
            </a:pPr>
            <a:r>
              <a:rPr lang="de-DE" altLang="de-DE" sz="1200">
                <a:solidFill>
                  <a:schemeClr val="tx1"/>
                </a:solidFill>
              </a:rPr>
              <a:t>OERup!. Quelle: </a:t>
            </a:r>
            <a:r>
              <a:rPr lang="de-DE" altLang="de-DE" sz="1200" u="sng">
                <a:solidFill>
                  <a:schemeClr val="tx1"/>
                </a:solidFill>
                <a:hlinkClick r:id="rId7"/>
              </a:rPr>
              <a:t>http://www.oerup.eu/module-3/</a:t>
            </a:r>
            <a:r>
              <a:rPr lang="de-DE" altLang="de-DE" sz="1200">
                <a:solidFill>
                  <a:schemeClr val="tx1"/>
                </a:solidFill>
              </a:rPr>
              <a:t> </a:t>
            </a:r>
          </a:p>
          <a:p>
            <a:pPr>
              <a:buFont typeface="Arial" panose="020B0604020202020204" pitchFamily="34" charset="0"/>
              <a:buNone/>
            </a:pPr>
            <a:r>
              <a:rPr lang="de-DE" altLang="de-DE" sz="1200">
                <a:solidFill>
                  <a:schemeClr val="tx1"/>
                </a:solidFill>
              </a:rPr>
              <a:t>Schön, Sandra. SchnOERrzeljagd. </a:t>
            </a:r>
            <a:br>
              <a:rPr lang="de-DE" altLang="de-DE" sz="1200">
                <a:solidFill>
                  <a:schemeClr val="tx1"/>
                </a:solidFill>
              </a:rPr>
            </a:br>
            <a:r>
              <a:rPr lang="de-DE" altLang="de-DE" sz="1200">
                <a:solidFill>
                  <a:schemeClr val="tx1"/>
                </a:solidFill>
              </a:rPr>
              <a:t>Quelle: </a:t>
            </a:r>
            <a:r>
              <a:rPr lang="de-DE" altLang="de-DE" sz="1200" u="sng">
                <a:solidFill>
                  <a:schemeClr val="tx1"/>
                </a:solidFill>
                <a:hlinkClick r:id="rId8"/>
              </a:rPr>
              <a:t>https://www.e-teaching.org/community/communityevents/ringvorlesung/oer_suchen_finden_schnoerzeljagd</a:t>
            </a:r>
            <a:endParaRPr lang="de-DE" altLang="de-DE" sz="1200">
              <a:solidFill>
                <a:schemeClr val="tx1"/>
              </a:solidFill>
            </a:endParaRPr>
          </a:p>
          <a:p>
            <a:pPr>
              <a:buFont typeface="Arial" panose="020B0604020202020204" pitchFamily="34" charset="0"/>
              <a:buNone/>
            </a:pPr>
            <a:r>
              <a:rPr lang="de-DE" altLang="de-DE" sz="1200">
                <a:solidFill>
                  <a:schemeClr val="tx1"/>
                </a:solidFill>
              </a:rPr>
              <a:t>Seipel, Hedwig. Materialien aus dem Internet richtig nutzen Präsentation von </a:t>
            </a:r>
            <a:r>
              <a:rPr lang="de-DE" altLang="de-DE" sz="1200" u="sng">
                <a:solidFill>
                  <a:schemeClr val="tx1"/>
                </a:solidFill>
                <a:hlinkClick r:id="rId9"/>
              </a:rPr>
              <a:t>Hedwig Seipel für OER-MuMiW</a:t>
            </a:r>
            <a:endParaRPr lang="de-DE" altLang="de-DE" sz="1200">
              <a:solidFill>
                <a:schemeClr val="tx1"/>
              </a:solidFill>
            </a:endParaRPr>
          </a:p>
          <a:p>
            <a:pPr>
              <a:buFont typeface="Arial" panose="020B0604020202020204" pitchFamily="34" charset="0"/>
              <a:buNone/>
            </a:pPr>
            <a:r>
              <a:rPr lang="de-DE" altLang="de-DE" sz="1200">
                <a:solidFill>
                  <a:schemeClr val="tx1"/>
                </a:solidFill>
              </a:rPr>
              <a:t>Spannagel, Christian 2014. Freie Bildungsmedien (OER) für den eigenen Unterricht entdecken, erstellen und teilen Quelle: </a:t>
            </a:r>
            <a:r>
              <a:rPr lang="de-DE" altLang="de-DE" sz="1200" u="sng">
                <a:solidFill>
                  <a:schemeClr val="tx1"/>
                </a:solidFill>
                <a:hlinkClick r:id="rId10"/>
              </a:rPr>
              <a:t>https://www.slideshare.net/cspannagel/freie-bildungsmedien-oer-fr-den-eigenen-unterricht-entdecken-erstellen-und-teilen</a:t>
            </a:r>
            <a:endParaRPr lang="de-DE" altLang="de-DE" sz="1200">
              <a:solidFill>
                <a:schemeClr val="tx1"/>
              </a:solidFill>
            </a:endParaRPr>
          </a:p>
          <a:p>
            <a:pPr>
              <a:buFont typeface="Arial" panose="020B0604020202020204" pitchFamily="34" charset="0"/>
              <a:buNone/>
            </a:pPr>
            <a:r>
              <a:rPr lang="de-DE" altLang="de-DE" sz="1200">
                <a:solidFill>
                  <a:schemeClr val="tx1"/>
                </a:solidFill>
              </a:rPr>
              <a:t>Spinnack, Nova. Web 1.0 bis Web 4.0 Quelle: </a:t>
            </a:r>
            <a:r>
              <a:rPr lang="de-DE" altLang="de-DE" sz="1200" u="sng">
                <a:solidFill>
                  <a:schemeClr val="tx1"/>
                </a:solidFill>
                <a:hlinkClick r:id="rId11"/>
              </a:rPr>
              <a:t>www.mindingtheplanet.net</a:t>
            </a:r>
            <a:endParaRPr lang="de-DE" altLang="de-DE" sz="1200">
              <a:solidFill>
                <a:schemeClr val="tx1"/>
              </a:solidFill>
            </a:endParaRPr>
          </a:p>
        </p:txBody>
      </p:sp>
      <p:sp>
        <p:nvSpPr>
          <p:cNvPr id="126983" name="Textfeld 11"/>
          <p:cNvSpPr txBox="1">
            <a:spLocks noChangeArrowheads="1"/>
          </p:cNvSpPr>
          <p:nvPr/>
        </p:nvSpPr>
        <p:spPr bwMode="auto">
          <a:xfrm>
            <a:off x="2141538" y="1536700"/>
            <a:ext cx="6956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Nachweise</a:t>
            </a:r>
            <a:endParaRPr lang="de-DE" altLang="de-DE" sz="2000" b="0" i="1">
              <a:solidFill>
                <a:srgbClr val="A3C13C"/>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platzhalter 11"/>
          <p:cNvSpPr>
            <a:spLocks noGrp="1"/>
          </p:cNvSpPr>
          <p:nvPr>
            <p:ph type="body" sz="quarter" idx="11"/>
          </p:nvPr>
        </p:nvSpPr>
        <p:spPr>
          <a:xfrm>
            <a:off x="360363" y="2519363"/>
            <a:ext cx="8637587" cy="1981200"/>
          </a:xfrm>
          <a:extLst>
            <a:ext uri="{91240B29-F687-4F45-9708-019B960494DF}">
              <a14:hiddenLine xmlns:a14="http://schemas.microsoft.com/office/drawing/2010/main" w="9525">
                <a:solidFill>
                  <a:schemeClr val="tx2"/>
                </a:solidFill>
                <a:miter lim="800000"/>
                <a:headEnd/>
                <a:tailEnd/>
              </a14:hiddenLine>
            </a:ext>
          </a:extLst>
        </p:spPr>
        <p:txBody>
          <a:bodyPr/>
          <a:lstStyle/>
          <a:p>
            <a:pPr marL="0" indent="0" algn="ctr" eaLnBrk="1" hangingPunct="1">
              <a:buFont typeface="Arial" panose="020B0604020202020204" pitchFamily="34" charset="0"/>
              <a:buNone/>
            </a:pPr>
            <a:r>
              <a:rPr lang="de-DE" altLang="de-DE" b="0" smtClean="0">
                <a:latin typeface="Arial" panose="020B0604020202020204" pitchFamily="34" charset="0"/>
                <a:cs typeface="Arial" panose="020B0604020202020204" pitchFamily="34" charset="0"/>
              </a:rPr>
              <a:t>Herzlichen Dank!</a:t>
            </a:r>
          </a:p>
        </p:txBody>
      </p:sp>
      <p:pic>
        <p:nvPicPr>
          <p:cNvPr id="129027" name="image25.png" descr="http://mediendidaktik.uni-due.de/sites/default/files/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88938"/>
            <a:ext cx="9144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9028" name="claim_learninglab_transparen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506413"/>
            <a:ext cx="2514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29029" name="Shape 377"/>
          <p:cNvSpPr>
            <a:spLocks noChangeArrowheads="1"/>
          </p:cNvSpPr>
          <p:nvPr/>
        </p:nvSpPr>
        <p:spPr bwMode="auto">
          <a:xfrm>
            <a:off x="673100" y="6664325"/>
            <a:ext cx="48783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defTabSz="914400">
              <a:spcBef>
                <a:spcPct val="0"/>
              </a:spcBef>
              <a:spcAft>
                <a:spcPct val="0"/>
              </a:spcAft>
              <a:buFontTx/>
              <a:buNone/>
            </a:pPr>
            <a:r>
              <a:rPr lang="de-DE" altLang="de-DE" sz="800" b="0">
                <a:solidFill>
                  <a:srgbClr val="000000"/>
                </a:solidFill>
                <a:latin typeface="Calibri" panose="020F0502020204030204" pitchFamily="34" charset="0"/>
                <a:sym typeface="Calibri" panose="020F0502020204030204" pitchFamily="34" charset="0"/>
              </a:rPr>
              <a:t>cc by sa 4.0 DE Bettina Waffner für MainstreamingOER </a:t>
            </a:r>
            <a:r>
              <a:rPr lang="de-DE" altLang="de-DE" sz="800" b="0">
                <a:solidFill>
                  <a:srgbClr val="000000"/>
                </a:solidFill>
                <a:latin typeface="Calibri" panose="020F0502020204030204" pitchFamily="34" charset="0"/>
                <a:sym typeface="Lucida Grande" charset="0"/>
                <a:hlinkClick r:id="rId5"/>
              </a:rPr>
              <a:t>creativecommons.org/licenses/by-sa/4.0/legalcode.de</a:t>
            </a:r>
            <a:r>
              <a:rPr lang="de-DE" altLang="de-DE" sz="800" b="0">
                <a:solidFill>
                  <a:srgbClr val="000000"/>
                </a:solidFill>
                <a:latin typeface="Calibri" panose="020F0502020204030204" pitchFamily="34" charset="0"/>
                <a:sym typeface="Calibri" panose="020F0502020204030204" pitchFamily="34" charset="0"/>
              </a:rPr>
              <a:t> </a:t>
            </a:r>
          </a:p>
        </p:txBody>
      </p:sp>
      <p:pic>
        <p:nvPicPr>
          <p:cNvPr id="129030" name="Grafik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23063" y="5300663"/>
            <a:ext cx="231616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Bild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325" y="6635750"/>
            <a:ext cx="7715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a:extLst>
              <a:ext uri="{FF2B5EF4-FFF2-40B4-BE49-F238E27FC236}">
                <a16:creationId xmlns:a16="http://schemas.microsoft.com/office/drawing/2014/main" id="{33C6BCCF-DF9C-4047-87FB-7B35C3F90244}"/>
              </a:ext>
            </a:extLst>
          </p:cNvPr>
          <p:cNvPicPr>
            <a:picLocks noChangeAspect="1"/>
          </p:cNvPicPr>
          <p:nvPr/>
        </p:nvPicPr>
        <p:blipFill>
          <a:blip r:embed="rId8"/>
          <a:stretch>
            <a:fillRect/>
          </a:stretch>
        </p:blipFill>
        <p:spPr>
          <a:xfrm>
            <a:off x="360363" y="5287963"/>
            <a:ext cx="1397000" cy="123666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el 1"/>
          <p:cNvSpPr>
            <a:spLocks noGrp="1"/>
          </p:cNvSpPr>
          <p:nvPr>
            <p:ph type="title"/>
          </p:nvPr>
        </p:nvSpPr>
        <p:spPr/>
        <p:txBody>
          <a:bodyPr/>
          <a:lstStyle/>
          <a:p>
            <a:pPr>
              <a:defRPr/>
            </a:pPr>
            <a:r>
              <a:rPr lang="de-DE" altLang="de-DE" sz="5867">
                <a:solidFill>
                  <a:schemeClr val="bg1"/>
                </a:solidFill>
                <a:latin typeface="Arial" panose="020B0604020202020204" pitchFamily="34" charset="0"/>
                <a:cs typeface="Arial" panose="020B0604020202020204" pitchFamily="34" charset="0"/>
              </a:rPr>
              <a:t>Nachweise</a:t>
            </a:r>
          </a:p>
        </p:txBody>
      </p:sp>
      <p:sp>
        <p:nvSpPr>
          <p:cNvPr id="131075" name="Inhaltsplatzhalter 2"/>
          <p:cNvSpPr>
            <a:spLocks noGrp="1"/>
          </p:cNvSpPr>
          <p:nvPr>
            <p:ph idx="1"/>
          </p:nvPr>
        </p:nvSpPr>
        <p:spPr>
          <a:xfrm>
            <a:off x="457200" y="1600200"/>
            <a:ext cx="6923088" cy="4525963"/>
          </a:xfrm>
        </p:spPr>
        <p:txBody>
          <a:bodyPr/>
          <a:lstStyle/>
          <a:p>
            <a:pPr marL="0" indent="0">
              <a:buFont typeface="Arial" panose="020B0604020202020204" pitchFamily="34" charset="0"/>
              <a:buNone/>
            </a:pPr>
            <a:r>
              <a:rPr lang="de-DE" altLang="de-DE" sz="2400" i="1" smtClean="0">
                <a:solidFill>
                  <a:schemeClr val="bg1"/>
                </a:solidFill>
                <a:latin typeface="Arial" panose="020B0604020202020204" pitchFamily="34" charset="0"/>
                <a:cs typeface="Arial" panose="020B0604020202020204" pitchFamily="34" charset="0"/>
              </a:rPr>
              <a:t>Lizenz: Folientexte unter CC-BY-SA freigegeben, </a:t>
            </a:r>
          </a:p>
          <a:p>
            <a:pPr marL="0" indent="0">
              <a:buFont typeface="Arial" panose="020B0604020202020204" pitchFamily="34" charset="0"/>
              <a:buNone/>
            </a:pPr>
            <a:r>
              <a:rPr lang="de-DE" altLang="de-DE" sz="2400" i="1" smtClean="0">
                <a:solidFill>
                  <a:schemeClr val="bg1"/>
                </a:solidFill>
                <a:latin typeface="Arial" panose="020B0604020202020204" pitchFamily="34" charset="0"/>
                <a:cs typeface="Arial" panose="020B0604020202020204" pitchFamily="34" charset="0"/>
              </a:rPr>
              <a:t>Urheberinnen: Dr. Bettina Waffner</a:t>
            </a:r>
          </a:p>
          <a:p>
            <a:pPr marL="0" indent="0">
              <a:buFont typeface="Arial" panose="020B0604020202020204" pitchFamily="34" charset="0"/>
              <a:buNone/>
            </a:pPr>
            <a:r>
              <a:rPr lang="de-DE" altLang="de-DE" sz="2400" i="1" smtClean="0">
                <a:solidFill>
                  <a:schemeClr val="bg1"/>
                </a:solidFill>
                <a:latin typeface="Arial" panose="020B0604020202020204" pitchFamily="34" charset="0"/>
                <a:cs typeface="Arial" panose="020B0604020202020204" pitchFamily="34" charset="0"/>
              </a:rPr>
              <a:t>Ausgenommen von dieser Lizenz: Anders gekennzeichnete Texte/Fotos/Grafiken/Videos.</a:t>
            </a:r>
            <a:endParaRPr lang="de-DE" altLang="de-DE" sz="2400" smtClean="0">
              <a:solidFill>
                <a:schemeClr val="bg1"/>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33C6BCCF-DF9C-4047-87FB-7B35C3F90244}"/>
              </a:ext>
            </a:extLst>
          </p:cNvPr>
          <p:cNvPicPr>
            <a:picLocks noChangeAspect="1"/>
          </p:cNvPicPr>
          <p:nvPr/>
        </p:nvPicPr>
        <p:blipFill>
          <a:blip r:embed="rId2"/>
          <a:stretch>
            <a:fillRect/>
          </a:stretch>
        </p:blipFill>
        <p:spPr>
          <a:xfrm>
            <a:off x="360363" y="5287963"/>
            <a:ext cx="1397000" cy="1236662"/>
          </a:xfrm>
          <a:prstGeom prst="rect">
            <a:avLst/>
          </a:prstGeom>
          <a:ln>
            <a:noFill/>
          </a:ln>
          <a:effectLst>
            <a:outerShdw blurRad="292100" dist="139700" dir="2700000" algn="tl" rotWithShape="0">
              <a:srgbClr val="333333">
                <a:alpha val="65000"/>
              </a:srgbClr>
            </a:outerShdw>
          </a:effectLst>
        </p:spPr>
      </p:pic>
      <p:pic>
        <p:nvPicPr>
          <p:cNvPr id="131077"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23063" y="5300663"/>
            <a:ext cx="231616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Shape 377"/>
          <p:cNvSpPr>
            <a:spLocks noChangeArrowheads="1"/>
          </p:cNvSpPr>
          <p:nvPr/>
        </p:nvSpPr>
        <p:spPr bwMode="auto">
          <a:xfrm>
            <a:off x="673100" y="6664325"/>
            <a:ext cx="48783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a:solidFill>
                  <a:schemeClr val="tx1"/>
                </a:solidFill>
                <a:latin typeface="Arial" panose="020B0604020202020204" pitchFamily="34" charset="0"/>
                <a:ea typeface="ヒラギノ角ゴ Pro W3" charset="-128"/>
              </a:defRPr>
            </a:lvl1pPr>
            <a:lvl2pPr marL="742950" indent="-285750">
              <a:defRPr>
                <a:solidFill>
                  <a:schemeClr val="tx1"/>
                </a:solidFill>
                <a:latin typeface="Arial" panose="020B0604020202020204" pitchFamily="34" charset="0"/>
                <a:ea typeface="ヒラギノ角ゴ Pro W3" charset="-128"/>
              </a:defRPr>
            </a:lvl2pPr>
            <a:lvl3pPr marL="1143000" indent="-228600">
              <a:defRPr>
                <a:solidFill>
                  <a:schemeClr val="tx1"/>
                </a:solidFill>
                <a:latin typeface="Arial" panose="020B0604020202020204" pitchFamily="34" charset="0"/>
                <a:ea typeface="ヒラギノ角ゴ Pro W3" charset="-128"/>
              </a:defRPr>
            </a:lvl3pPr>
            <a:lvl4pPr marL="1600200" indent="-228600">
              <a:defRPr>
                <a:solidFill>
                  <a:schemeClr val="tx1"/>
                </a:solidFill>
                <a:latin typeface="Arial" panose="020B0604020202020204" pitchFamily="34" charset="0"/>
                <a:ea typeface="ヒラギノ角ゴ Pro W3" charset="-128"/>
              </a:defRPr>
            </a:lvl4pPr>
            <a:lvl5pPr marL="2057400" indent="-228600">
              <a:defRPr>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pPr defTabSz="914400"/>
            <a:r>
              <a:rPr lang="de-DE" altLang="de-DE" sz="800">
                <a:solidFill>
                  <a:srgbClr val="000000"/>
                </a:solidFill>
                <a:latin typeface="Calibri" panose="020F0502020204030204" pitchFamily="34" charset="0"/>
                <a:cs typeface="Arial" panose="020B0604020202020204" pitchFamily="34" charset="0"/>
                <a:sym typeface="Calibri" panose="020F0502020204030204" pitchFamily="34" charset="0"/>
              </a:rPr>
              <a:t>cc by sa 4.0 DE Bettina Waffner für MainstreamingOER </a:t>
            </a:r>
            <a:r>
              <a:rPr lang="de-DE" altLang="de-DE" sz="800">
                <a:solidFill>
                  <a:srgbClr val="000000"/>
                </a:solidFill>
                <a:latin typeface="Calibri" panose="020F0502020204030204" pitchFamily="34" charset="0"/>
                <a:sym typeface="Lucida Grande" charset="0"/>
                <a:hlinkClick r:id="rId4"/>
              </a:rPr>
              <a:t>creativecommons.org/licenses/by-sa/4.0/legalcode.de</a:t>
            </a:r>
            <a:r>
              <a:rPr lang="de-DE" altLang="de-DE" sz="800">
                <a:solidFill>
                  <a:srgbClr val="000000"/>
                </a:solidFill>
                <a:latin typeface="Calibri" panose="020F0502020204030204" pitchFamily="34" charset="0"/>
                <a:cs typeface="Arial" panose="020B0604020202020204" pitchFamily="34" charset="0"/>
                <a:sym typeface="Calibri" panose="020F0502020204030204" pitchFamily="34" charset="0"/>
              </a:rPr>
              <a:t> </a:t>
            </a:r>
          </a:p>
        </p:txBody>
      </p:sp>
      <p:pic>
        <p:nvPicPr>
          <p:cNvPr id="131079"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 y="6635750"/>
            <a:ext cx="7715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sp>
        <p:nvSpPr>
          <p:cNvPr id="28675" name="Textfeld 11"/>
          <p:cNvSpPr txBox="1">
            <a:spLocks noChangeArrowheads="1"/>
          </p:cNvSpPr>
          <p:nvPr/>
        </p:nvSpPr>
        <p:spPr bwMode="auto">
          <a:xfrm>
            <a:off x="-82550" y="2740025"/>
            <a:ext cx="45624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OER in Deutschland</a:t>
            </a:r>
          </a:p>
          <a:p>
            <a:pPr algn="ctr">
              <a:spcBef>
                <a:spcPct val="0"/>
              </a:spcBef>
              <a:spcAft>
                <a:spcPct val="0"/>
              </a:spcAft>
              <a:buFontTx/>
              <a:buNone/>
            </a:pPr>
            <a:r>
              <a:rPr lang="de-DE" altLang="de-DE" b="0">
                <a:solidFill>
                  <a:srgbClr val="A3C13C"/>
                </a:solidFill>
              </a:rPr>
              <a:t> (Stand 18.03.2017)</a:t>
            </a:r>
            <a:endParaRPr lang="de-DE" altLang="de-DE" sz="2000" b="0">
              <a:solidFill>
                <a:srgbClr val="A3C13C"/>
              </a:solidFill>
            </a:endParaRPr>
          </a:p>
          <a:p>
            <a:pPr algn="ctr">
              <a:spcBef>
                <a:spcPct val="0"/>
              </a:spcBef>
              <a:spcAft>
                <a:spcPct val="0"/>
              </a:spcAft>
              <a:buFontTx/>
              <a:buNone/>
            </a:pPr>
            <a:r>
              <a:rPr lang="de-DE" altLang="de-DE" sz="2000" b="0">
                <a:solidFill>
                  <a:srgbClr val="A4C13D"/>
                </a:solidFill>
              </a:rPr>
              <a:t>Quelle: htpps://oerworldmap.org</a:t>
            </a: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28678"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Bild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35525" y="1409700"/>
            <a:ext cx="3525838"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263525" y="5876925"/>
            <a:ext cx="4572000" cy="338138"/>
          </a:xfrm>
          <a:prstGeom prst="rect">
            <a:avLst/>
          </a:prstGeom>
        </p:spPr>
        <p:txBody>
          <a:bodyPr>
            <a:spAutoFit/>
          </a:bodyPr>
          <a:lstStyle/>
          <a:p>
            <a:pPr>
              <a:buFont typeface="Arial" charset="0"/>
              <a:buNone/>
              <a:defRPr/>
            </a:pPr>
            <a:r>
              <a:rPr lang="de-DE" sz="800" dirty="0">
                <a:latin typeface="+mn-lt"/>
              </a:rPr>
              <a:t>CC BY Präsentation "Materialien aus dem Internet richtig nutzen" von </a:t>
            </a:r>
            <a:r>
              <a:rPr lang="de-DE" sz="800" dirty="0">
                <a:latin typeface="+mn-lt"/>
                <a:hlinkClick r:id="rId6"/>
              </a:rPr>
              <a:t>Hedwig Seipel für OER-</a:t>
            </a:r>
            <a:r>
              <a:rPr lang="de-DE" sz="800" dirty="0" err="1">
                <a:latin typeface="+mn-lt"/>
                <a:hlinkClick r:id="rId6"/>
              </a:rPr>
              <a:t>MuMiW</a:t>
            </a:r>
            <a:r>
              <a:rPr lang="de-DE" sz="800" dirty="0">
                <a:latin typeface="+mn-lt"/>
              </a:rPr>
              <a:t> ist lizenziert unter einer </a:t>
            </a:r>
            <a:r>
              <a:rPr lang="de-DE" sz="800" dirty="0">
                <a:latin typeface="+mn-lt"/>
                <a:hlinkClick r:id="rId7"/>
              </a:rPr>
              <a:t>Creative </a:t>
            </a:r>
            <a:r>
              <a:rPr lang="de-DE" sz="800" dirty="0" err="1">
                <a:latin typeface="+mn-lt"/>
                <a:hlinkClick r:id="rId7"/>
              </a:rPr>
              <a:t>Commons</a:t>
            </a:r>
            <a:r>
              <a:rPr lang="de-DE" sz="800" dirty="0">
                <a:latin typeface="+mn-lt"/>
                <a:hlinkClick r:id="rId7"/>
              </a:rPr>
              <a:t> Namensnennung 4.0 International Lizenz</a:t>
            </a:r>
            <a:r>
              <a:rPr lang="de-DE" sz="800" dirty="0">
                <a:latin typeface="+mn-lt"/>
              </a:rPr>
              <a:t>.</a:t>
            </a:r>
          </a:p>
        </p:txBody>
      </p:sp>
      <p:sp>
        <p:nvSpPr>
          <p:cNvPr id="28681" name="Rechteck 2"/>
          <p:cNvSpPr>
            <a:spLocks noChangeArrowheads="1"/>
          </p:cNvSpPr>
          <p:nvPr/>
        </p:nvSpPr>
        <p:spPr bwMode="auto">
          <a:xfrm>
            <a:off x="368300" y="404971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pPr>
            <a:r>
              <a:rPr lang="de-DE" altLang="de-DE" sz="1800" b="0">
                <a:solidFill>
                  <a:schemeClr val="tx1"/>
                </a:solidFill>
              </a:rPr>
              <a:t>126 Organisationen</a:t>
            </a:r>
          </a:p>
          <a:p>
            <a:pPr>
              <a:spcBef>
                <a:spcPct val="0"/>
              </a:spcBef>
              <a:spcAft>
                <a:spcPct val="0"/>
              </a:spcAft>
            </a:pPr>
            <a:r>
              <a:rPr lang="de-DE" altLang="de-DE" sz="1800" b="0">
                <a:solidFill>
                  <a:schemeClr val="tx1"/>
                </a:solidFill>
              </a:rPr>
              <a:t>27 Dienstleistung-Angebote</a:t>
            </a:r>
          </a:p>
          <a:p>
            <a:pPr>
              <a:spcBef>
                <a:spcPct val="0"/>
              </a:spcBef>
              <a:spcAft>
                <a:spcPct val="0"/>
              </a:spcAft>
            </a:pPr>
            <a:r>
              <a:rPr lang="de-DE" altLang="de-DE" sz="1800" b="0">
                <a:solidFill>
                  <a:schemeClr val="tx1"/>
                </a:solidFill>
              </a:rPr>
              <a:t>55 einzelne Personen/Aktivisten</a:t>
            </a:r>
          </a:p>
          <a:p>
            <a:pPr>
              <a:spcBef>
                <a:spcPct val="0"/>
              </a:spcBef>
              <a:spcAft>
                <a:spcPct val="0"/>
              </a:spcAft>
            </a:pPr>
            <a:r>
              <a:rPr lang="de-DE" altLang="de-DE" sz="1800" b="0">
                <a:solidFill>
                  <a:schemeClr val="tx1"/>
                </a:solidFill>
              </a:rPr>
              <a:t>4 Projekte</a:t>
            </a: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sp>
        <p:nvSpPr>
          <p:cNvPr id="30723" name="Textfeld 11"/>
          <p:cNvSpPr txBox="1">
            <a:spLocks noChangeArrowheads="1"/>
          </p:cNvSpPr>
          <p:nvPr/>
        </p:nvSpPr>
        <p:spPr bwMode="auto">
          <a:xfrm>
            <a:off x="1989138" y="1384300"/>
            <a:ext cx="69564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Open Educational Resources (OER)</a:t>
            </a:r>
          </a:p>
          <a:p>
            <a:pPr algn="ctr">
              <a:spcBef>
                <a:spcPct val="0"/>
              </a:spcBef>
              <a:spcAft>
                <a:spcPct val="0"/>
              </a:spcAft>
              <a:buFontTx/>
              <a:buNone/>
            </a:pPr>
            <a:r>
              <a:rPr lang="de-DE" altLang="de-DE" sz="2000" b="0">
                <a:solidFill>
                  <a:srgbClr val="A3C13C"/>
                </a:solidFill>
              </a:rPr>
              <a:t>Workshop-Agenda</a:t>
            </a:r>
          </a:p>
          <a:p>
            <a:pPr>
              <a:spcBef>
                <a:spcPct val="0"/>
              </a:spcBef>
              <a:spcAft>
                <a:spcPct val="0"/>
              </a:spcAft>
              <a:buFontTx/>
              <a:buNone/>
            </a:pPr>
            <a:endParaRPr lang="de-DE" altLang="de-DE" b="0">
              <a:solidFill>
                <a:schemeClr val="tx1"/>
              </a:solidFill>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30725" name="Textfeld 8"/>
          <p:cNvSpPr txBox="1">
            <a:spLocks noChangeArrowheads="1"/>
          </p:cNvSpPr>
          <p:nvPr/>
        </p:nvSpPr>
        <p:spPr bwMode="auto">
          <a:xfrm>
            <a:off x="585788" y="2244725"/>
            <a:ext cx="835977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nSpc>
                <a:spcPct val="150000"/>
              </a:lnSpc>
              <a:spcBef>
                <a:spcPct val="0"/>
              </a:spcBef>
              <a:spcAft>
                <a:spcPct val="0"/>
              </a:spcAft>
              <a:buFont typeface="Calibri" panose="020F0502020204030204" pitchFamily="34" charset="0"/>
              <a:buAutoNum type="arabicPeriod"/>
            </a:pPr>
            <a:r>
              <a:rPr lang="de-DE" altLang="de-DE" sz="1800" b="0" i="1">
                <a:solidFill>
                  <a:schemeClr val="tx1"/>
                </a:solidFill>
              </a:rPr>
              <a:t>open educational resources </a:t>
            </a:r>
            <a:r>
              <a:rPr lang="de-DE" altLang="de-DE" sz="1800" b="0">
                <a:solidFill>
                  <a:schemeClr val="tx1"/>
                </a:solidFill>
              </a:rPr>
              <a:t>– es gibt sie bereits</a:t>
            </a:r>
          </a:p>
          <a:p>
            <a:pPr>
              <a:lnSpc>
                <a:spcPct val="150000"/>
              </a:lnSpc>
              <a:spcBef>
                <a:spcPct val="0"/>
              </a:spcBef>
              <a:spcAft>
                <a:spcPct val="0"/>
              </a:spcAft>
              <a:buFont typeface="Calibri" panose="020F0502020204030204" pitchFamily="34" charset="0"/>
              <a:buAutoNum type="arabicPeriod"/>
            </a:pPr>
            <a:r>
              <a:rPr lang="de-DE" altLang="de-DE" sz="1800" b="0">
                <a:solidFill>
                  <a:schemeClr val="tx1"/>
                </a:solidFill>
              </a:rPr>
              <a:t>SchnOERrzeljagd</a:t>
            </a:r>
          </a:p>
          <a:p>
            <a:pPr>
              <a:lnSpc>
                <a:spcPct val="150000"/>
              </a:lnSpc>
              <a:spcBef>
                <a:spcPct val="0"/>
              </a:spcBef>
              <a:spcAft>
                <a:spcPct val="0"/>
              </a:spcAft>
              <a:buFont typeface="Calibri" panose="020F0502020204030204" pitchFamily="34" charset="0"/>
              <a:buAutoNum type="arabicPeriod"/>
            </a:pPr>
            <a:r>
              <a:rPr lang="de-DE" altLang="de-DE" sz="1800" b="0">
                <a:solidFill>
                  <a:schemeClr val="tx1"/>
                </a:solidFill>
              </a:rPr>
              <a:t>Kriterien für die Suche von </a:t>
            </a:r>
            <a:r>
              <a:rPr lang="de-DE" altLang="de-DE" sz="1800" b="0" i="1">
                <a:solidFill>
                  <a:schemeClr val="tx1"/>
                </a:solidFill>
              </a:rPr>
              <a:t>open educational resources</a:t>
            </a:r>
            <a:endParaRPr lang="de-DE" altLang="de-DE" sz="1800" b="0">
              <a:solidFill>
                <a:schemeClr val="tx1"/>
              </a:solidFill>
            </a:endParaRPr>
          </a:p>
          <a:p>
            <a:pPr>
              <a:lnSpc>
                <a:spcPct val="150000"/>
              </a:lnSpc>
              <a:spcBef>
                <a:spcPct val="0"/>
              </a:spcBef>
              <a:spcAft>
                <a:spcPct val="0"/>
              </a:spcAft>
              <a:buFont typeface="Calibri" panose="020F0502020204030204" pitchFamily="34" charset="0"/>
              <a:buAutoNum type="arabicPeriod"/>
            </a:pPr>
            <a:r>
              <a:rPr lang="de-DE" altLang="de-DE" sz="1800" b="0">
                <a:solidFill>
                  <a:schemeClr val="tx1"/>
                </a:solidFill>
              </a:rPr>
              <a:t>Suchorte für </a:t>
            </a:r>
            <a:r>
              <a:rPr lang="de-DE" altLang="de-DE" sz="1800" b="0" i="1">
                <a:solidFill>
                  <a:schemeClr val="tx1"/>
                </a:solidFill>
              </a:rPr>
              <a:t>open educational resources</a:t>
            </a:r>
          </a:p>
          <a:p>
            <a:pPr>
              <a:lnSpc>
                <a:spcPct val="150000"/>
              </a:lnSpc>
              <a:spcBef>
                <a:spcPct val="0"/>
              </a:spcBef>
              <a:spcAft>
                <a:spcPct val="0"/>
              </a:spcAft>
              <a:buFont typeface="Calibri" panose="020F0502020204030204" pitchFamily="34" charset="0"/>
              <a:buAutoNum type="arabicPeriod"/>
            </a:pPr>
            <a:r>
              <a:rPr lang="de-DE" altLang="de-DE" sz="1800" b="0" i="1">
                <a:solidFill>
                  <a:schemeClr val="tx1"/>
                </a:solidFill>
              </a:rPr>
              <a:t>open educational resources </a:t>
            </a:r>
            <a:r>
              <a:rPr lang="de-DE" altLang="de-DE" sz="1800" b="0">
                <a:solidFill>
                  <a:schemeClr val="tx1"/>
                </a:solidFill>
              </a:rPr>
              <a:t>beurteilen und auswählen</a:t>
            </a:r>
            <a:endParaRPr lang="de-DE" altLang="de-DE" sz="1800" b="0" i="1">
              <a:solidFill>
                <a:schemeClr val="tx1"/>
              </a:solidFill>
            </a:endParaRPr>
          </a:p>
          <a:p>
            <a:pPr>
              <a:lnSpc>
                <a:spcPct val="150000"/>
              </a:lnSpc>
              <a:spcBef>
                <a:spcPct val="0"/>
              </a:spcBef>
              <a:spcAft>
                <a:spcPct val="0"/>
              </a:spcAft>
              <a:buFont typeface="Calibri" panose="020F0502020204030204" pitchFamily="34" charset="0"/>
              <a:buAutoNum type="arabicPeriod" startAt="6"/>
            </a:pPr>
            <a:r>
              <a:rPr lang="de-DE" altLang="de-DE" sz="1800" b="0">
                <a:solidFill>
                  <a:schemeClr val="tx1"/>
                </a:solidFill>
              </a:rPr>
              <a:t>Bildungsmaterial suchen und austauschen – Arbeit als Multiplikator/in</a:t>
            </a:r>
          </a:p>
          <a:p>
            <a:pPr>
              <a:lnSpc>
                <a:spcPct val="150000"/>
              </a:lnSpc>
              <a:spcBef>
                <a:spcPct val="0"/>
              </a:spcBef>
              <a:spcAft>
                <a:spcPct val="0"/>
              </a:spcAft>
              <a:buFont typeface="Calibri" panose="020F0502020204030204" pitchFamily="34" charset="0"/>
              <a:buAutoNum type="arabicPeriod" startAt="6"/>
            </a:pPr>
            <a:r>
              <a:rPr lang="de-DE" altLang="de-DE" sz="1800" b="0">
                <a:solidFill>
                  <a:schemeClr val="tx1"/>
                </a:solidFill>
              </a:rPr>
              <a:t>Die Weiter- und Zusammenarbeit in der Online-Phase</a:t>
            </a:r>
          </a:p>
          <a:p>
            <a:pPr>
              <a:lnSpc>
                <a:spcPct val="150000"/>
              </a:lnSpc>
              <a:spcBef>
                <a:spcPct val="0"/>
              </a:spcBef>
              <a:spcAft>
                <a:spcPct val="0"/>
              </a:spcAft>
              <a:buFont typeface="Calibri" panose="020F0502020204030204" pitchFamily="34" charset="0"/>
              <a:buAutoNum type="arabicPeriod" startAt="6"/>
            </a:pPr>
            <a:r>
              <a:rPr lang="de-DE" altLang="de-DE" sz="1800" b="0">
                <a:solidFill>
                  <a:schemeClr val="tx1"/>
                </a:solidFill>
              </a:rPr>
              <a:t>Kurze Reflexion und Feedbackrunde </a:t>
            </a:r>
          </a:p>
          <a:p>
            <a:pPr>
              <a:lnSpc>
                <a:spcPct val="150000"/>
              </a:lnSpc>
              <a:spcBef>
                <a:spcPct val="0"/>
              </a:spcBef>
              <a:spcAft>
                <a:spcPct val="0"/>
              </a:spcAft>
              <a:buFont typeface="Calibri" panose="020F0502020204030204" pitchFamily="34" charset="0"/>
              <a:buAutoNum type="arabicPeriod" startAt="6"/>
            </a:pPr>
            <a:endParaRPr lang="de-DE" altLang="de-DE" sz="1800" b="0">
              <a:solidFill>
                <a:schemeClr val="tx1"/>
              </a:solidFill>
            </a:endParaRPr>
          </a:p>
        </p:txBody>
      </p:sp>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30727"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sp>
        <p:nvSpPr>
          <p:cNvPr id="32771" name="Textfeld 11"/>
          <p:cNvSpPr txBox="1">
            <a:spLocks noChangeArrowheads="1"/>
          </p:cNvSpPr>
          <p:nvPr/>
        </p:nvSpPr>
        <p:spPr bwMode="auto">
          <a:xfrm>
            <a:off x="1989138" y="1384300"/>
            <a:ext cx="69564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Voraussetzung für eine </a:t>
            </a:r>
          </a:p>
          <a:p>
            <a:pPr algn="ctr">
              <a:spcBef>
                <a:spcPct val="0"/>
              </a:spcBef>
              <a:spcAft>
                <a:spcPct val="0"/>
              </a:spcAft>
              <a:buFontTx/>
              <a:buNone/>
            </a:pPr>
            <a:r>
              <a:rPr lang="de-DE" altLang="de-DE" b="0">
                <a:solidFill>
                  <a:srgbClr val="A3C13C"/>
                </a:solidFill>
              </a:rPr>
              <a:t>effektive, reflektierte und selbstsichere</a:t>
            </a:r>
          </a:p>
          <a:p>
            <a:pPr algn="ctr">
              <a:spcBef>
                <a:spcPct val="0"/>
              </a:spcBef>
              <a:spcAft>
                <a:spcPct val="0"/>
              </a:spcAft>
              <a:buFontTx/>
              <a:buNone/>
            </a:pPr>
            <a:r>
              <a:rPr lang="de-DE" altLang="de-DE" b="0">
                <a:solidFill>
                  <a:srgbClr val="A3C13C"/>
                </a:solidFill>
              </a:rPr>
              <a:t>Nutzung von OER</a:t>
            </a: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32774"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feld 8"/>
          <p:cNvSpPr txBox="1">
            <a:spLocks noChangeArrowheads="1"/>
          </p:cNvSpPr>
          <p:nvPr/>
        </p:nvSpPr>
        <p:spPr bwMode="auto">
          <a:xfrm>
            <a:off x="641350" y="2587625"/>
            <a:ext cx="83597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nSpc>
                <a:spcPct val="150000"/>
              </a:lnSpc>
              <a:spcBef>
                <a:spcPct val="0"/>
              </a:spcBef>
              <a:spcAft>
                <a:spcPct val="0"/>
              </a:spcAft>
              <a:buFont typeface="Calibri" panose="020F0502020204030204" pitchFamily="34" charset="0"/>
              <a:buAutoNum type="arabicPeriod"/>
            </a:pPr>
            <a:r>
              <a:rPr lang="de-DE" altLang="de-DE" sz="1800">
                <a:solidFill>
                  <a:schemeClr val="tx1"/>
                </a:solidFill>
              </a:rPr>
              <a:t>Informationskompetenz</a:t>
            </a:r>
            <a:r>
              <a:rPr lang="de-DE" altLang="de-DE" sz="1800" b="0">
                <a:solidFill>
                  <a:schemeClr val="tx1"/>
                </a:solidFill>
              </a:rPr>
              <a:t> </a:t>
            </a:r>
            <a:r>
              <a:rPr lang="de-DE" altLang="de-DE" sz="1200" b="0">
                <a:solidFill>
                  <a:schemeClr val="tx1"/>
                </a:solidFill>
              </a:rPr>
              <a:t>(Machill, Beiler, Gerstner 2012)</a:t>
            </a:r>
          </a:p>
          <a:p>
            <a:pPr lvl="1">
              <a:lnSpc>
                <a:spcPct val="150000"/>
              </a:lnSpc>
              <a:spcBef>
                <a:spcPct val="0"/>
              </a:spcBef>
              <a:buFont typeface="Arial" panose="020B0604020202020204" pitchFamily="34" charset="0"/>
              <a:buChar char="•"/>
            </a:pPr>
            <a:r>
              <a:rPr lang="de-DE" altLang="de-DE">
                <a:solidFill>
                  <a:schemeClr val="tx1"/>
                </a:solidFill>
              </a:rPr>
              <a:t>Informationsmöglichkeiten kennen</a:t>
            </a:r>
          </a:p>
          <a:p>
            <a:pPr lvl="1">
              <a:lnSpc>
                <a:spcPct val="150000"/>
              </a:lnSpc>
              <a:spcBef>
                <a:spcPct val="0"/>
              </a:spcBef>
              <a:buFont typeface="Arial" panose="020B0604020202020204" pitchFamily="34" charset="0"/>
              <a:buChar char="•"/>
            </a:pPr>
            <a:r>
              <a:rPr lang="de-DE" altLang="de-DE">
                <a:solidFill>
                  <a:schemeClr val="tx1"/>
                </a:solidFill>
              </a:rPr>
              <a:t>Informationen und deren Herkunft beurteilen</a:t>
            </a:r>
          </a:p>
          <a:p>
            <a:pPr lvl="1">
              <a:lnSpc>
                <a:spcPct val="150000"/>
              </a:lnSpc>
              <a:spcBef>
                <a:spcPct val="0"/>
              </a:spcBef>
              <a:buFont typeface="Arial" panose="020B0604020202020204" pitchFamily="34" charset="0"/>
              <a:buChar char="•"/>
            </a:pPr>
            <a:r>
              <a:rPr lang="de-DE" altLang="de-DE">
                <a:solidFill>
                  <a:schemeClr val="tx1"/>
                </a:solidFill>
              </a:rPr>
              <a:t>Informationen zur Klärung eigener Fragen zu nutzen</a:t>
            </a:r>
          </a:p>
        </p:txBody>
      </p:sp>
      <p:sp>
        <p:nvSpPr>
          <p:cNvPr id="32776" name="Textfeld 8"/>
          <p:cNvSpPr txBox="1">
            <a:spLocks noChangeArrowheads="1"/>
          </p:cNvSpPr>
          <p:nvPr/>
        </p:nvSpPr>
        <p:spPr bwMode="auto">
          <a:xfrm>
            <a:off x="641350" y="4284663"/>
            <a:ext cx="83597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nSpc>
                <a:spcPct val="150000"/>
              </a:lnSpc>
              <a:spcBef>
                <a:spcPct val="0"/>
              </a:spcBef>
              <a:spcAft>
                <a:spcPct val="0"/>
              </a:spcAft>
              <a:buFont typeface="Calibri" panose="020F0502020204030204" pitchFamily="34" charset="0"/>
              <a:buAutoNum type="arabicPeriod" startAt="2"/>
            </a:pPr>
            <a:r>
              <a:rPr lang="de-DE" altLang="de-DE" sz="1800">
                <a:solidFill>
                  <a:schemeClr val="tx1"/>
                </a:solidFill>
              </a:rPr>
              <a:t>Kompetenz für Medienhandeln </a:t>
            </a:r>
            <a:r>
              <a:rPr lang="de-DE" altLang="de-DE" sz="1200" b="0">
                <a:solidFill>
                  <a:schemeClr val="tx1"/>
                </a:solidFill>
              </a:rPr>
              <a:t>(Kerres 2013)</a:t>
            </a:r>
          </a:p>
          <a:p>
            <a:pPr lvl="1">
              <a:lnSpc>
                <a:spcPct val="150000"/>
              </a:lnSpc>
              <a:spcBef>
                <a:spcPct val="0"/>
              </a:spcBef>
              <a:buFont typeface="Arial" panose="020B0604020202020204" pitchFamily="34" charset="0"/>
              <a:buChar char="•"/>
            </a:pPr>
            <a:r>
              <a:rPr lang="de-DE" altLang="de-DE">
                <a:solidFill>
                  <a:schemeClr val="tx1"/>
                </a:solidFill>
              </a:rPr>
              <a:t>Teilhabe an Wissen und kulturellen Leistungen</a:t>
            </a:r>
          </a:p>
          <a:p>
            <a:pPr lvl="1">
              <a:lnSpc>
                <a:spcPct val="150000"/>
              </a:lnSpc>
              <a:spcBef>
                <a:spcPct val="0"/>
              </a:spcBef>
              <a:buFont typeface="Arial" panose="020B0604020202020204" pitchFamily="34" charset="0"/>
              <a:buChar char="•"/>
            </a:pPr>
            <a:r>
              <a:rPr lang="de-DE" altLang="de-DE">
                <a:solidFill>
                  <a:schemeClr val="tx1"/>
                </a:solidFill>
              </a:rPr>
              <a:t>Artikulation der eigenen Persönlichkeit</a:t>
            </a:r>
          </a:p>
          <a:p>
            <a:pPr lvl="1">
              <a:lnSpc>
                <a:spcPct val="150000"/>
              </a:lnSpc>
              <a:spcBef>
                <a:spcPct val="0"/>
              </a:spcBef>
              <a:buFont typeface="Arial" panose="020B0604020202020204" pitchFamily="34" charset="0"/>
              <a:buChar char="•"/>
            </a:pPr>
            <a:r>
              <a:rPr lang="de-DE" altLang="de-DE">
                <a:solidFill>
                  <a:schemeClr val="tx1"/>
                </a:solidFill>
              </a:rPr>
              <a:t>Verständigung mit Anderen </a:t>
            </a:r>
          </a:p>
        </p:txBody>
      </p:sp>
      <p:sp>
        <p:nvSpPr>
          <p:cNvPr id="32777" name="Textfeld 8"/>
          <p:cNvSpPr txBox="1">
            <a:spLocks noChangeArrowheads="1"/>
          </p:cNvSpPr>
          <p:nvPr/>
        </p:nvSpPr>
        <p:spPr bwMode="auto">
          <a:xfrm>
            <a:off x="693738" y="5983288"/>
            <a:ext cx="835977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nSpc>
                <a:spcPct val="150000"/>
              </a:lnSpc>
              <a:spcBef>
                <a:spcPct val="0"/>
              </a:spcBef>
              <a:spcAft>
                <a:spcPct val="0"/>
              </a:spcAft>
              <a:buFont typeface="Calibri" panose="020F0502020204030204" pitchFamily="34" charset="0"/>
              <a:buAutoNum type="arabicPeriod" startAt="3"/>
            </a:pPr>
            <a:r>
              <a:rPr lang="de-DE" altLang="de-DE" sz="1800">
                <a:solidFill>
                  <a:schemeClr val="tx1"/>
                </a:solidFill>
              </a:rPr>
              <a:t>Qualitätssicherung</a:t>
            </a: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4"/>
          <p:cNvSpPr>
            <a:spLocks noGrp="1"/>
          </p:cNvSpPr>
          <p:nvPr>
            <p:ph type="ftr" sz="quarter" idx="11"/>
          </p:nvPr>
        </p:nvSpPr>
        <p:spPr>
          <a:xfrm>
            <a:off x="179388" y="6178550"/>
            <a:ext cx="8718550" cy="434975"/>
          </a:xfrm>
        </p:spPr>
        <p:txBody>
          <a:bodyPr/>
          <a:lstStyle/>
          <a:p>
            <a:pPr algn="r">
              <a:defRPr/>
            </a:pPr>
            <a:r>
              <a:rPr lang="de-DE" sz="1100" dirty="0">
                <a:solidFill>
                  <a:srgbClr val="1FA7DA"/>
                </a:solidFill>
                <a:latin typeface="Arial" pitchFamily="34" charset="0"/>
                <a:cs typeface="Arial" pitchFamily="34" charset="0"/>
              </a:rPr>
              <a:t>Dr. Bettina </a:t>
            </a:r>
            <a:r>
              <a:rPr lang="de-DE" sz="1100" dirty="0" smtClean="0">
                <a:solidFill>
                  <a:srgbClr val="1FA7DA"/>
                </a:solidFill>
                <a:latin typeface="Arial" pitchFamily="34" charset="0"/>
                <a:cs typeface="Arial" pitchFamily="34" charset="0"/>
              </a:rPr>
              <a:t>Waffner</a:t>
            </a:r>
            <a:endParaRPr lang="de-DE" sz="1100" dirty="0">
              <a:solidFill>
                <a:srgbClr val="1FA7DA"/>
              </a:solidFill>
              <a:latin typeface="Arial" pitchFamily="34" charset="0"/>
              <a:cs typeface="Arial" pitchFamily="34" charset="0"/>
            </a:endParaRPr>
          </a:p>
          <a:p>
            <a:pPr algn="r">
              <a:defRPr/>
            </a:pPr>
            <a:r>
              <a:rPr lang="de-DE" sz="1100" dirty="0" smtClean="0">
                <a:solidFill>
                  <a:srgbClr val="1FA7DA"/>
                </a:solidFill>
                <a:latin typeface="Arial" pitchFamily="34" charset="0"/>
                <a:cs typeface="Arial" pitchFamily="34" charset="0"/>
              </a:rPr>
              <a:t>Learning Lab </a:t>
            </a:r>
            <a:r>
              <a:rPr lang="de-DE" sz="1100" dirty="0">
                <a:solidFill>
                  <a:srgbClr val="1FA7DA"/>
                </a:solidFill>
                <a:latin typeface="Arial" pitchFamily="34" charset="0"/>
                <a:cs typeface="Arial" pitchFamily="34" charset="0"/>
              </a:rPr>
              <a:t>– Universität </a:t>
            </a:r>
            <a:r>
              <a:rPr lang="de-DE" sz="1100" dirty="0" smtClean="0">
                <a:solidFill>
                  <a:srgbClr val="1FA7DA"/>
                </a:solidFill>
                <a:latin typeface="Arial" pitchFamily="34" charset="0"/>
                <a:cs typeface="Arial" pitchFamily="34" charset="0"/>
              </a:rPr>
              <a:t>Duisburg-Essen</a:t>
            </a:r>
            <a:endParaRPr lang="de-DE" sz="1100" dirty="0">
              <a:solidFill>
                <a:srgbClr val="1FA7DA"/>
              </a:solidFill>
              <a:latin typeface="Arial" pitchFamily="34" charset="0"/>
              <a:cs typeface="Arial" pitchFamily="34" charset="0"/>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29" y="586461"/>
            <a:ext cx="1396728" cy="1237708"/>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12" name="Shape 377"/>
          <p:cNvSpPr/>
          <p:nvPr/>
        </p:nvSpPr>
        <p:spPr>
          <a:xfrm>
            <a:off x="715963" y="6573838"/>
            <a:ext cx="2379662"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r>
              <a:rPr sz="800" dirty="0">
                <a:solidFill>
                  <a:srgbClr val="000000"/>
                </a:solidFill>
                <a:latin typeface="+mn-lt"/>
                <a:ea typeface="+mn-ea"/>
                <a:cs typeface="Arial" panose="020B0604020202020204" pitchFamily="34" charset="0"/>
                <a:sym typeface="Calibri"/>
              </a:rPr>
              <a:t>cc by </a:t>
            </a:r>
            <a:r>
              <a:rPr lang="de-DE" sz="800" dirty="0" err="1">
                <a:solidFill>
                  <a:srgbClr val="000000"/>
                </a:solidFill>
                <a:latin typeface="+mn-lt"/>
                <a:ea typeface="+mn-ea"/>
                <a:cs typeface="Arial" panose="020B0604020202020204" pitchFamily="34" charset="0"/>
                <a:sym typeface="Calibri"/>
              </a:rPr>
              <a:t>sa</a:t>
            </a:r>
            <a:r>
              <a:rPr lang="de-DE" sz="800" dirty="0">
                <a:solidFill>
                  <a:srgbClr val="000000"/>
                </a:solidFill>
                <a:latin typeface="+mn-lt"/>
                <a:ea typeface="+mn-ea"/>
                <a:cs typeface="Arial" panose="020B0604020202020204" pitchFamily="34" charset="0"/>
                <a:sym typeface="Calibri"/>
              </a:rPr>
              <a:t> </a:t>
            </a:r>
            <a:r>
              <a:rPr sz="800" dirty="0">
                <a:solidFill>
                  <a:srgbClr val="000000"/>
                </a:solidFill>
                <a:latin typeface="+mn-lt"/>
                <a:ea typeface="+mn-ea"/>
                <a:cs typeface="Arial" panose="020B0604020202020204" pitchFamily="34" charset="0"/>
                <a:sym typeface="Calibri"/>
              </a:rPr>
              <a:t>4.0 </a:t>
            </a:r>
            <a:r>
              <a:rPr lang="de-DE" sz="800" dirty="0">
                <a:solidFill>
                  <a:srgbClr val="000000"/>
                </a:solidFill>
                <a:latin typeface="+mn-lt"/>
                <a:ea typeface="+mn-ea"/>
                <a:cs typeface="Arial" panose="020B0604020202020204" pitchFamily="34" charset="0"/>
                <a:sym typeface="Calibri"/>
              </a:rPr>
              <a:t>DE Bettina Waffner für </a:t>
            </a:r>
            <a:r>
              <a:rPr sz="800" dirty="0" err="1">
                <a:solidFill>
                  <a:srgbClr val="000000"/>
                </a:solidFill>
                <a:latin typeface="+mn-lt"/>
                <a:ea typeface="+mn-ea"/>
                <a:cs typeface="Arial" panose="020B0604020202020204" pitchFamily="34" charset="0"/>
                <a:sym typeface="Calibri"/>
              </a:rPr>
              <a:t>MainstreamingOER</a:t>
            </a:r>
            <a:r>
              <a:rPr sz="800" dirty="0">
                <a:solidFill>
                  <a:srgbClr val="000000"/>
                </a:solidFill>
                <a:latin typeface="+mn-lt"/>
                <a:ea typeface="+mn-ea"/>
                <a:cs typeface="Arial" panose="020B0604020202020204" pitchFamily="34" charset="0"/>
                <a:sym typeface="Calibri"/>
              </a:rPr>
              <a:t> </a:t>
            </a:r>
          </a:p>
        </p:txBody>
      </p:sp>
      <p:pic>
        <p:nvPicPr>
          <p:cNvPr id="34821"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653415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8"/>
          <p:cNvSpPr txBox="1">
            <a:spLocks noChangeArrowheads="1"/>
          </p:cNvSpPr>
          <p:nvPr/>
        </p:nvSpPr>
        <p:spPr bwMode="auto">
          <a:xfrm>
            <a:off x="641350" y="2828925"/>
            <a:ext cx="835977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marL="0" indent="0">
              <a:lnSpc>
                <a:spcPct val="150000"/>
              </a:lnSpc>
              <a:spcBef>
                <a:spcPct val="0"/>
              </a:spcBef>
              <a:spcAft>
                <a:spcPct val="0"/>
              </a:spcAft>
              <a:buFont typeface="Arial" panose="020B0604020202020204" pitchFamily="34" charset="0"/>
              <a:buNone/>
              <a:defRPr/>
            </a:pPr>
            <a:r>
              <a:rPr lang="de-DE" altLang="de-DE" sz="1800" dirty="0" smtClean="0">
                <a:solidFill>
                  <a:schemeClr val="tx1"/>
                </a:solidFill>
              </a:rPr>
              <a:t>Anlaufstellen und Suchstrategien</a:t>
            </a:r>
          </a:p>
          <a:p>
            <a:pPr marL="0" indent="0">
              <a:lnSpc>
                <a:spcPct val="150000"/>
              </a:lnSpc>
              <a:spcBef>
                <a:spcPct val="0"/>
              </a:spcBef>
              <a:spcAft>
                <a:spcPct val="0"/>
              </a:spcAft>
              <a:buFont typeface="Arial" panose="020B0604020202020204" pitchFamily="34" charset="0"/>
              <a:buNone/>
              <a:defRPr/>
            </a:pPr>
            <a:endParaRPr lang="de-DE" altLang="de-DE" sz="1800" dirty="0" smtClean="0">
              <a:solidFill>
                <a:schemeClr val="tx1"/>
              </a:solidFill>
            </a:endParaRPr>
          </a:p>
          <a:p>
            <a:pPr>
              <a:lnSpc>
                <a:spcPct val="150000"/>
              </a:lnSpc>
              <a:spcBef>
                <a:spcPct val="0"/>
              </a:spcBef>
              <a:spcAft>
                <a:spcPct val="0"/>
              </a:spcAft>
              <a:buFont typeface="Calibri" panose="020F0502020204030204" pitchFamily="34" charset="0"/>
              <a:buAutoNum type="arabicPeriod"/>
              <a:defRPr/>
            </a:pPr>
            <a:r>
              <a:rPr lang="de-DE" altLang="de-DE" sz="1800" b="0" dirty="0" smtClean="0">
                <a:solidFill>
                  <a:schemeClr val="tx1"/>
                </a:solidFill>
              </a:rPr>
              <a:t>Filtermöglichkeiten bekannter Suchmaschinen kennenlernen</a:t>
            </a:r>
          </a:p>
          <a:p>
            <a:pPr>
              <a:lnSpc>
                <a:spcPct val="150000"/>
              </a:lnSpc>
              <a:spcBef>
                <a:spcPct val="0"/>
              </a:spcBef>
              <a:spcAft>
                <a:spcPct val="0"/>
              </a:spcAft>
              <a:buFont typeface="Calibri" panose="020F0502020204030204" pitchFamily="34" charset="0"/>
              <a:buAutoNum type="arabicPeriod"/>
              <a:defRPr/>
            </a:pPr>
            <a:r>
              <a:rPr lang="de-DE" altLang="de-DE" sz="1800" b="0" dirty="0" smtClean="0">
                <a:solidFill>
                  <a:schemeClr val="tx1"/>
                </a:solidFill>
              </a:rPr>
              <a:t>Anlaufstellen für OER kennenlernen</a:t>
            </a:r>
          </a:p>
          <a:p>
            <a:pPr>
              <a:lnSpc>
                <a:spcPct val="150000"/>
              </a:lnSpc>
              <a:spcBef>
                <a:spcPct val="0"/>
              </a:spcBef>
              <a:spcAft>
                <a:spcPct val="0"/>
              </a:spcAft>
              <a:buFont typeface="Calibri" panose="020F0502020204030204" pitchFamily="34" charset="0"/>
              <a:buAutoNum type="arabicPeriod"/>
              <a:defRPr/>
            </a:pPr>
            <a:r>
              <a:rPr lang="de-DE" altLang="de-DE" sz="1800" b="0" dirty="0" smtClean="0">
                <a:solidFill>
                  <a:schemeClr val="tx1"/>
                </a:solidFill>
              </a:rPr>
              <a:t>OER aus dem Bereich Hochschule finden</a:t>
            </a:r>
          </a:p>
          <a:p>
            <a:pPr>
              <a:lnSpc>
                <a:spcPct val="150000"/>
              </a:lnSpc>
              <a:spcBef>
                <a:spcPct val="0"/>
              </a:spcBef>
              <a:spcAft>
                <a:spcPct val="0"/>
              </a:spcAft>
              <a:buFont typeface="Calibri" panose="020F0502020204030204" pitchFamily="34" charset="0"/>
              <a:buAutoNum type="arabicPeriod"/>
              <a:defRPr/>
            </a:pPr>
            <a:r>
              <a:rPr lang="de-DE" altLang="de-DE" sz="1800" b="0" dirty="0" smtClean="0">
                <a:solidFill>
                  <a:schemeClr val="tx1"/>
                </a:solidFill>
              </a:rPr>
              <a:t>Eigene Strategie zum Finden von OER entwickeln</a:t>
            </a:r>
          </a:p>
        </p:txBody>
      </p:sp>
      <p:sp>
        <p:nvSpPr>
          <p:cNvPr id="34823" name="Textfeld 11"/>
          <p:cNvSpPr txBox="1">
            <a:spLocks noChangeArrowheads="1"/>
          </p:cNvSpPr>
          <p:nvPr/>
        </p:nvSpPr>
        <p:spPr bwMode="auto">
          <a:xfrm>
            <a:off x="2141538" y="1536700"/>
            <a:ext cx="6956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lgn="ctr">
              <a:spcBef>
                <a:spcPct val="0"/>
              </a:spcBef>
              <a:spcAft>
                <a:spcPct val="0"/>
              </a:spcAft>
              <a:buFontTx/>
              <a:buNone/>
            </a:pPr>
            <a:r>
              <a:rPr lang="de-DE" altLang="de-DE" b="0">
                <a:solidFill>
                  <a:srgbClr val="A3C13C"/>
                </a:solidFill>
              </a:rPr>
              <a:t>Grundlagen und praktische Hinweise</a:t>
            </a:r>
            <a:endParaRPr lang="de-DE" altLang="de-DE" sz="2000" b="0" i="1">
              <a:solidFill>
                <a:srgbClr val="A3C13C"/>
              </a:solidFill>
            </a:endParaRPr>
          </a:p>
          <a:p>
            <a:pPr algn="ctr">
              <a:spcBef>
                <a:spcPct val="0"/>
              </a:spcBef>
              <a:spcAft>
                <a:spcPct val="0"/>
              </a:spcAft>
              <a:buFontTx/>
              <a:buNone/>
            </a:pPr>
            <a:r>
              <a:rPr lang="de-DE" altLang="de-DE" sz="2000" b="0">
                <a:solidFill>
                  <a:srgbClr val="A3C13C"/>
                </a:solidFill>
              </a:rPr>
              <a:t>zum Suchen und Finden von </a:t>
            </a:r>
            <a:r>
              <a:rPr lang="de-DE" altLang="de-DE" sz="2000" b="0" i="1">
                <a:solidFill>
                  <a:srgbClr val="A3C13C"/>
                </a:solidFill>
              </a:rPr>
              <a:t>open educational resources</a:t>
            </a:r>
            <a:endParaRPr lang="de-DE" altLang="de-DE" b="0">
              <a:solidFill>
                <a:srgbClr val="A3C13C"/>
              </a:solidFill>
            </a:endParaRPr>
          </a:p>
        </p:txBody>
      </p:sp>
      <p:sp>
        <p:nvSpPr>
          <p:cNvPr id="9" name="Shape 377"/>
          <p:cNvSpPr/>
          <p:nvPr/>
        </p:nvSpPr>
        <p:spPr>
          <a:xfrm>
            <a:off x="2260600" y="5789613"/>
            <a:ext cx="101600" cy="225425"/>
          </a:xfrm>
          <a:prstGeom prst="rect">
            <a:avLst/>
          </a:prstGeom>
          <a:ln w="12700">
            <a:miter lim="400000"/>
          </a:ln>
          <a:extLst>
            <a:ext uri="{C572A759-6A51-4108-AA02-DFA0A04FC94B}"/>
          </a:extLst>
        </p:spPr>
        <p:txBody>
          <a:bodyPr wrap="none" lIns="50800" tIns="50800" rIns="50800" bIns="50800" anchor="ctr">
            <a:spAutoFit/>
          </a:bodyPr>
          <a:lstStyle/>
          <a:p>
            <a:pPr defTabSz="914400">
              <a:defRPr sz="1000">
                <a:solidFill>
                  <a:srgbClr val="000000"/>
                </a:solidFill>
                <a:latin typeface="+mn-lt"/>
                <a:ea typeface="+mn-ea"/>
                <a:cs typeface="+mn-cs"/>
                <a:sym typeface="Lucida Grande"/>
              </a:defRPr>
            </a:pPr>
            <a:endParaRPr sz="800" dirty="0">
              <a:solidFill>
                <a:srgbClr val="000000"/>
              </a:solidFill>
              <a:latin typeface="+mn-lt"/>
              <a:ea typeface="+mn-ea"/>
              <a:cs typeface="Arial" panose="020B0604020202020204" pitchFamily="34" charset="0"/>
              <a:sym typeface="Calibri"/>
            </a:endParaRPr>
          </a:p>
        </p:txBody>
      </p:sp>
      <p:sp>
        <p:nvSpPr>
          <p:cNvPr id="11" name="Shape 377"/>
          <p:cNvSpPr/>
          <p:nvPr/>
        </p:nvSpPr>
        <p:spPr>
          <a:xfrm>
            <a:off x="641350" y="5541963"/>
            <a:ext cx="4154488" cy="349250"/>
          </a:xfrm>
          <a:prstGeom prst="rect">
            <a:avLst/>
          </a:prstGeom>
          <a:ln w="12700">
            <a:miter lim="400000"/>
          </a:ln>
          <a:extLst>
            <a:ext uri="{C572A759-6A51-4108-AA02-DFA0A04FC94B}"/>
          </a:extLst>
        </p:spPr>
        <p:txBody>
          <a:bodyPr lIns="50800" tIns="50800" rIns="50800" bIns="50800" anchor="ctr">
            <a:spAutoFit/>
          </a:bodyPr>
          <a:lstStyle/>
          <a:p>
            <a:pPr defTabSz="914400">
              <a:defRPr sz="1000">
                <a:solidFill>
                  <a:srgbClr val="000000"/>
                </a:solidFill>
                <a:latin typeface="+mn-lt"/>
                <a:ea typeface="+mn-ea"/>
                <a:cs typeface="+mn-cs"/>
                <a:sym typeface="Lucida Grande"/>
              </a:defRPr>
            </a:pPr>
            <a:r>
              <a:rPr lang="en-US" altLang="de-DE" sz="800" dirty="0">
                <a:solidFill>
                  <a:srgbClr val="000000"/>
                </a:solidFill>
                <a:latin typeface="+mn-lt"/>
                <a:ea typeface="+mn-ea"/>
                <a:sym typeface="Lucida Grande"/>
              </a:rPr>
              <a:t>CC BY SA 3.0 by </a:t>
            </a:r>
            <a:r>
              <a:rPr lang="en-US" altLang="de-DE" sz="800" b="1" dirty="0">
                <a:solidFill>
                  <a:srgbClr val="000000"/>
                </a:solidFill>
                <a:latin typeface="+mn-lt"/>
                <a:ea typeface="+mn-ea"/>
                <a:sym typeface="Lucida Grande"/>
              </a:rPr>
              <a:t>Kristin </a:t>
            </a:r>
            <a:r>
              <a:rPr lang="en-US" altLang="de-DE" sz="800" b="1" dirty="0" err="1">
                <a:solidFill>
                  <a:srgbClr val="000000"/>
                </a:solidFill>
                <a:latin typeface="+mn-lt"/>
                <a:ea typeface="+mn-ea"/>
                <a:sym typeface="Lucida Grande"/>
              </a:rPr>
              <a:t>Narr</a:t>
            </a:r>
            <a:r>
              <a:rPr lang="en-US" altLang="de-DE" sz="800" b="1" dirty="0">
                <a:solidFill>
                  <a:srgbClr val="000000"/>
                </a:solidFill>
                <a:latin typeface="+mn-lt"/>
                <a:ea typeface="+mn-ea"/>
                <a:sym typeface="Lucida Grande"/>
              </a:rPr>
              <a:t> </a:t>
            </a:r>
            <a:r>
              <a:rPr lang="en-US" altLang="de-DE" sz="800" dirty="0" err="1">
                <a:solidFill>
                  <a:srgbClr val="000000"/>
                </a:solidFill>
                <a:latin typeface="+mn-lt"/>
                <a:ea typeface="+mn-ea"/>
                <a:sym typeface="Lucida Grande"/>
              </a:rPr>
              <a:t>für</a:t>
            </a:r>
            <a:r>
              <a:rPr lang="en-US" altLang="de-DE" sz="800" dirty="0">
                <a:solidFill>
                  <a:srgbClr val="000000"/>
                </a:solidFill>
                <a:latin typeface="+mn-lt"/>
                <a:ea typeface="+mn-ea"/>
                <a:sym typeface="Lucida Grande"/>
              </a:rPr>
              <a:t> </a:t>
            </a:r>
            <a:r>
              <a:rPr lang="en-US" altLang="de-DE" sz="800" dirty="0" err="1">
                <a:solidFill>
                  <a:srgbClr val="000000"/>
                </a:solidFill>
                <a:latin typeface="+mn-lt"/>
                <a:ea typeface="+mn-ea"/>
                <a:sym typeface="Lucida Grande"/>
              </a:rPr>
              <a:t>wb</a:t>
            </a:r>
            <a:r>
              <a:rPr lang="en-US" altLang="de-DE" sz="800" dirty="0">
                <a:solidFill>
                  <a:srgbClr val="000000"/>
                </a:solidFill>
                <a:latin typeface="+mn-lt"/>
                <a:ea typeface="+mn-ea"/>
                <a:sym typeface="Lucida Grande"/>
              </a:rPr>
              <a:t>-web</a:t>
            </a:r>
            <a:endParaRPr lang="de-DE" altLang="de-DE" sz="800" dirty="0">
              <a:solidFill>
                <a:srgbClr val="000000"/>
              </a:solidFill>
              <a:latin typeface="+mn-lt"/>
              <a:ea typeface="+mn-ea"/>
              <a:sym typeface="Lucida Grande"/>
            </a:endParaRPr>
          </a:p>
          <a:p>
            <a:pPr defTabSz="914400">
              <a:defRPr sz="1000">
                <a:solidFill>
                  <a:srgbClr val="000000"/>
                </a:solidFill>
                <a:latin typeface="+mn-lt"/>
                <a:ea typeface="+mn-ea"/>
                <a:cs typeface="+mn-cs"/>
                <a:sym typeface="Lucida Grande"/>
              </a:defRPr>
            </a:pPr>
            <a:r>
              <a:rPr lang="de-DE" sz="800" dirty="0">
                <a:solidFill>
                  <a:srgbClr val="000000"/>
                </a:solidFill>
                <a:latin typeface="+mn-lt"/>
                <a:ea typeface="+mn-ea"/>
                <a:cs typeface="Arial" panose="020B0604020202020204" pitchFamily="34" charset="0"/>
                <a:sym typeface="Calibri"/>
              </a:rPr>
              <a:t>https://wb-web.de/material/medien/Wo-und-wie-finde-ich-Open-Educational-Resources.html</a:t>
            </a:r>
            <a:endParaRPr sz="800" dirty="0">
              <a:solidFill>
                <a:srgbClr val="000000"/>
              </a:solidFill>
              <a:latin typeface="+mn-lt"/>
              <a:ea typeface="+mn-ea"/>
              <a:cs typeface="Arial" panose="020B0604020202020204" pitchFamily="34" charset="0"/>
              <a:sym typeface="Calibri"/>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Design">
  <a:themeElements>
    <a:clrScheme name="Benutzerdefiniert 2">
      <a:dk1>
        <a:sysClr val="windowText" lastClr="000000"/>
      </a:dk1>
      <a:lt1>
        <a:sysClr val="window" lastClr="FFFFFF"/>
      </a:lt1>
      <a:dk2>
        <a:srgbClr val="004C93"/>
      </a:dk2>
      <a:lt2>
        <a:srgbClr val="EFE4BF"/>
      </a:lt2>
      <a:accent1>
        <a:srgbClr val="DFE4F2"/>
      </a:accent1>
      <a:accent2>
        <a:srgbClr val="3B5988"/>
      </a:accent2>
      <a:accent3>
        <a:srgbClr val="4F75B1"/>
      </a:accent3>
      <a:accent4>
        <a:srgbClr val="758FC3"/>
      </a:accent4>
      <a:accent5>
        <a:srgbClr val="A1B0D2"/>
      </a:accent5>
      <a:accent6>
        <a:srgbClr val="C1CADF"/>
      </a:accent6>
      <a:hlink>
        <a:srgbClr val="3B5988"/>
      </a:hlink>
      <a:folHlink>
        <a:srgbClr val="3B598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ite 3">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2969</Words>
  <Application>Microsoft Office PowerPoint</Application>
  <PresentationFormat>Bildschirmpräsentation (4:3)</PresentationFormat>
  <Paragraphs>570</Paragraphs>
  <Slides>56</Slides>
  <Notes>55</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56</vt:i4>
      </vt:variant>
    </vt:vector>
  </HeadingPairs>
  <TitlesOfParts>
    <vt:vector size="65" baseType="lpstr">
      <vt:lpstr>Arial</vt:lpstr>
      <vt:lpstr>ヒラギノ角ゴ Pro W3</vt:lpstr>
      <vt:lpstr>Lucida Grande</vt:lpstr>
      <vt:lpstr>Calibri</vt:lpstr>
      <vt:lpstr>Geneva</vt:lpstr>
      <vt:lpstr>Microsoft YaHei</vt:lpstr>
      <vt:lpstr>Times New Roman</vt:lpstr>
      <vt:lpstr>Office-Design</vt:lpstr>
      <vt:lpstr>seite 3</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Nachweise</vt:lpstr>
    </vt:vector>
  </TitlesOfParts>
  <Company>move:elevator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Markus Lacum</dc:creator>
  <cp:lastModifiedBy>Wünnerke, Elisabeth</cp:lastModifiedBy>
  <cp:revision>832</cp:revision>
  <cp:lastPrinted>2017-05-15T10:42:26Z</cp:lastPrinted>
  <dcterms:created xsi:type="dcterms:W3CDTF">2012-08-27T10:28:54Z</dcterms:created>
  <dcterms:modified xsi:type="dcterms:W3CDTF">2019-10-25T10:37:31Z</dcterms:modified>
</cp:coreProperties>
</file>