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77" r:id="rId2"/>
    <p:sldId id="296" r:id="rId3"/>
    <p:sldId id="343" r:id="rId4"/>
    <p:sldId id="397" r:id="rId5"/>
    <p:sldId id="403" r:id="rId6"/>
    <p:sldId id="345" r:id="rId7"/>
    <p:sldId id="399" r:id="rId8"/>
    <p:sldId id="348" r:id="rId9"/>
    <p:sldId id="401" r:id="rId10"/>
    <p:sldId id="387" r:id="rId11"/>
    <p:sldId id="406" r:id="rId12"/>
    <p:sldId id="407" r:id="rId13"/>
    <p:sldId id="408" r:id="rId14"/>
    <p:sldId id="354" r:id="rId15"/>
    <p:sldId id="355" r:id="rId16"/>
    <p:sldId id="409" r:id="rId17"/>
    <p:sldId id="410" r:id="rId18"/>
    <p:sldId id="411" r:id="rId19"/>
    <p:sldId id="388" r:id="rId20"/>
    <p:sldId id="413" r:id="rId21"/>
    <p:sldId id="412" r:id="rId22"/>
    <p:sldId id="381" r:id="rId23"/>
    <p:sldId id="389" r:id="rId24"/>
    <p:sldId id="391" r:id="rId25"/>
    <p:sldId id="393" r:id="rId26"/>
    <p:sldId id="419" r:id="rId27"/>
    <p:sldId id="415" r:id="rId28"/>
    <p:sldId id="416" r:id="rId29"/>
    <p:sldId id="417" r:id="rId30"/>
    <p:sldId id="382" r:id="rId31"/>
    <p:sldId id="395" r:id="rId32"/>
    <p:sldId id="374" r:id="rId33"/>
    <p:sldId id="405" r:id="rId34"/>
    <p:sldId id="376" r:id="rId35"/>
    <p:sldId id="418" r:id="rId36"/>
  </p:sldIdLst>
  <p:sldSz cx="9144000" cy="6858000" type="screen4x3"/>
  <p:notesSz cx="6797675" cy="99298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9">
          <p15:clr>
            <a:srgbClr val="A4A3A4"/>
          </p15:clr>
        </p15:guide>
        <p15:guide id="2" pos="5653">
          <p15:clr>
            <a:srgbClr val="A4A3A4"/>
          </p15:clr>
        </p15:guide>
        <p15:guide id="3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13D"/>
    <a:srgbClr val="8FD3EC"/>
    <a:srgbClr val="1FA7DA"/>
    <a:srgbClr val="A3C13C"/>
    <a:srgbClr val="BB0505"/>
    <a:srgbClr val="138619"/>
    <a:srgbClr val="024A92"/>
    <a:srgbClr val="00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63109" autoAdjust="0"/>
  </p:normalViewPr>
  <p:slideViewPr>
    <p:cSldViewPr snapToGrid="0" snapToObjects="1">
      <p:cViewPr varScale="1">
        <p:scale>
          <a:sx n="73" d="100"/>
          <a:sy n="73" d="100"/>
        </p:scale>
        <p:origin x="3360" y="54"/>
      </p:cViewPr>
      <p:guideLst>
        <p:guide orient="horz" pos="3939"/>
        <p:guide pos="5653"/>
        <p:guide pos="117"/>
      </p:guideLst>
    </p:cSldViewPr>
  </p:slideViewPr>
  <p:outlineViewPr>
    <p:cViewPr>
      <p:scale>
        <a:sx n="33" d="100"/>
        <a:sy n="33" d="100"/>
      </p:scale>
      <p:origin x="258" y="1631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105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414D5-31C5-4880-8B4B-0137C14A59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3C1C031-4C77-4077-B9B4-264F3C3BE28A}">
      <dgm:prSet phldrT="[Text]"/>
      <dgm:spPr>
        <a:solidFill>
          <a:srgbClr val="8FD3EC"/>
        </a:solidFill>
      </dgm:spPr>
      <dgm:t>
        <a:bodyPr/>
        <a:lstStyle/>
        <a:p>
          <a:r>
            <a:rPr lang="de-DE" smtClean="0">
              <a:latin typeface="Arial" panose="020B0604020202020204" pitchFamily="34" charset="0"/>
              <a:cs typeface="Arial" panose="020B0604020202020204" pitchFamily="34" charset="0"/>
            </a:rPr>
            <a:t>Didaktik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09AAF-4CD5-4B90-B462-A8B43C6A89C2}" type="parTrans" cxnId="{0D30E46D-CC80-4DB7-92F7-28E58A7DB5AB}">
      <dgm:prSet/>
      <dgm:spPr/>
      <dgm:t>
        <a:bodyPr/>
        <a:lstStyle/>
        <a:p>
          <a:endParaRPr lang="de-DE"/>
        </a:p>
      </dgm:t>
    </dgm:pt>
    <dgm:pt modelId="{0736B15B-1133-472A-B27E-371F37680C5B}" type="sibTrans" cxnId="{0D30E46D-CC80-4DB7-92F7-28E58A7DB5AB}">
      <dgm:prSet/>
      <dgm:spPr/>
      <dgm:t>
        <a:bodyPr/>
        <a:lstStyle/>
        <a:p>
          <a:endParaRPr lang="de-DE"/>
        </a:p>
      </dgm:t>
    </dgm:pt>
    <dgm:pt modelId="{CA2169CE-0660-46D2-AEA0-BA91E49A7218}">
      <dgm:prSet phldrT="[Text]"/>
      <dgm:spPr>
        <a:solidFill>
          <a:srgbClr val="1FA7DA">
            <a:alpha val="50000"/>
          </a:srgbClr>
        </a:solidFill>
      </dgm:spPr>
      <dgm:t>
        <a:bodyPr/>
        <a:lstStyle/>
        <a:p>
          <a:r>
            <a:rPr lang="de-DE" smtClean="0">
              <a:latin typeface="Arial" panose="020B0604020202020204" pitchFamily="34" charset="0"/>
              <a:cs typeface="Arial" panose="020B0604020202020204" pitchFamily="34" charset="0"/>
            </a:rPr>
            <a:t>Technik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1B7D2-A919-4E79-A816-82805C52E30C}" type="parTrans" cxnId="{30E60007-4277-42B5-938B-E798286B75B2}">
      <dgm:prSet/>
      <dgm:spPr/>
      <dgm:t>
        <a:bodyPr/>
        <a:lstStyle/>
        <a:p>
          <a:endParaRPr lang="de-DE"/>
        </a:p>
      </dgm:t>
    </dgm:pt>
    <dgm:pt modelId="{0396A848-3566-4108-A5A3-2533C88999EA}" type="sibTrans" cxnId="{30E60007-4277-42B5-938B-E798286B75B2}">
      <dgm:prSet/>
      <dgm:spPr/>
      <dgm:t>
        <a:bodyPr/>
        <a:lstStyle/>
        <a:p>
          <a:endParaRPr lang="de-DE"/>
        </a:p>
      </dgm:t>
    </dgm:pt>
    <dgm:pt modelId="{AEBD7603-9C9C-44B2-847D-EBF997FE17A7}">
      <dgm:prSet phldrT="[Text]"/>
      <dgm:spPr>
        <a:solidFill>
          <a:srgbClr val="1FA7DA">
            <a:alpha val="50000"/>
          </a:srgbClr>
        </a:solidFill>
      </dgm:spPr>
      <dgm:t>
        <a:bodyPr/>
        <a:lstStyle/>
        <a:p>
          <a:r>
            <a:rPr lang="de-DE" smtClean="0">
              <a:latin typeface="Arial" panose="020B0604020202020204" pitchFamily="34" charset="0"/>
              <a:cs typeface="Arial" panose="020B0604020202020204" pitchFamily="34" charset="0"/>
            </a:rPr>
            <a:t>Recht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42D14-6DCF-4E0E-B763-EB5072904269}" type="parTrans" cxnId="{AE177AFB-6695-4DE8-80F1-EC1BB9EF3AF0}">
      <dgm:prSet/>
      <dgm:spPr/>
      <dgm:t>
        <a:bodyPr/>
        <a:lstStyle/>
        <a:p>
          <a:endParaRPr lang="de-DE"/>
        </a:p>
      </dgm:t>
    </dgm:pt>
    <dgm:pt modelId="{954BE462-C2D3-4264-A0A6-6408D1784CC9}" type="sibTrans" cxnId="{AE177AFB-6695-4DE8-80F1-EC1BB9EF3AF0}">
      <dgm:prSet/>
      <dgm:spPr/>
      <dgm:t>
        <a:bodyPr/>
        <a:lstStyle/>
        <a:p>
          <a:endParaRPr lang="de-DE"/>
        </a:p>
      </dgm:t>
    </dgm:pt>
    <dgm:pt modelId="{8C81A9F6-9293-4DF0-B5BD-72EDD33B8120}" type="pres">
      <dgm:prSet presAssocID="{3A6414D5-31C5-4880-8B4B-0137C14A593D}" presName="compositeShape" presStyleCnt="0">
        <dgm:presLayoutVars>
          <dgm:chMax val="7"/>
          <dgm:dir/>
          <dgm:resizeHandles val="exact"/>
        </dgm:presLayoutVars>
      </dgm:prSet>
      <dgm:spPr/>
    </dgm:pt>
    <dgm:pt modelId="{08DFBDC6-E4AB-463D-8534-6A945E0B6005}" type="pres">
      <dgm:prSet presAssocID="{D3C1C031-4C77-4077-B9B4-264F3C3BE28A}" presName="circ1" presStyleLbl="vennNode1" presStyleIdx="0" presStyleCnt="3" custLinFactNeighborY="335"/>
      <dgm:spPr/>
      <dgm:t>
        <a:bodyPr/>
        <a:lstStyle/>
        <a:p>
          <a:endParaRPr lang="de-DE"/>
        </a:p>
      </dgm:t>
    </dgm:pt>
    <dgm:pt modelId="{2AEB0379-6D36-4FAF-88D0-8EB07524ED62}" type="pres">
      <dgm:prSet presAssocID="{D3C1C031-4C77-4077-B9B4-264F3C3BE2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0F7784-5ED7-4A68-8BBF-C3708F1C4614}" type="pres">
      <dgm:prSet presAssocID="{CA2169CE-0660-46D2-AEA0-BA91E49A7218}" presName="circ2" presStyleLbl="vennNode1" presStyleIdx="1" presStyleCnt="3" custLinFactNeighborX="-3466" custLinFactNeighborY="480"/>
      <dgm:spPr/>
      <dgm:t>
        <a:bodyPr/>
        <a:lstStyle/>
        <a:p>
          <a:endParaRPr lang="de-DE"/>
        </a:p>
      </dgm:t>
    </dgm:pt>
    <dgm:pt modelId="{7017F323-43F7-45A5-B446-8FF3AEF68E27}" type="pres">
      <dgm:prSet presAssocID="{CA2169CE-0660-46D2-AEA0-BA91E49A72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FF3F8C-1740-473A-9675-F2356686FEB1}" type="pres">
      <dgm:prSet presAssocID="{AEBD7603-9C9C-44B2-847D-EBF997FE17A7}" presName="circ3" presStyleLbl="vennNode1" presStyleIdx="2" presStyleCnt="3"/>
      <dgm:spPr/>
      <dgm:t>
        <a:bodyPr/>
        <a:lstStyle/>
        <a:p>
          <a:endParaRPr lang="de-DE"/>
        </a:p>
      </dgm:t>
    </dgm:pt>
    <dgm:pt modelId="{F367BB75-5883-49C7-AC3E-BBB7A360782E}" type="pres">
      <dgm:prSet presAssocID="{AEBD7603-9C9C-44B2-847D-EBF997FE17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8D4566E-B100-44D1-9407-93676015D81F}" type="presOf" srcId="{AEBD7603-9C9C-44B2-847D-EBF997FE17A7}" destId="{02FF3F8C-1740-473A-9675-F2356686FEB1}" srcOrd="0" destOrd="0" presId="urn:microsoft.com/office/officeart/2005/8/layout/venn1"/>
    <dgm:cxn modelId="{1131CDDE-8082-40F4-9EA8-FC86F4DE3ACC}" type="presOf" srcId="{AEBD7603-9C9C-44B2-847D-EBF997FE17A7}" destId="{F367BB75-5883-49C7-AC3E-BBB7A360782E}" srcOrd="1" destOrd="0" presId="urn:microsoft.com/office/officeart/2005/8/layout/venn1"/>
    <dgm:cxn modelId="{D118A3BC-CCA4-4789-BBA5-059761591532}" type="presOf" srcId="{CA2169CE-0660-46D2-AEA0-BA91E49A7218}" destId="{4D0F7784-5ED7-4A68-8BBF-C3708F1C4614}" srcOrd="0" destOrd="0" presId="urn:microsoft.com/office/officeart/2005/8/layout/venn1"/>
    <dgm:cxn modelId="{745AB0F4-00D0-4D31-BE43-6BE94703339C}" type="presOf" srcId="{D3C1C031-4C77-4077-B9B4-264F3C3BE28A}" destId="{2AEB0379-6D36-4FAF-88D0-8EB07524ED62}" srcOrd="1" destOrd="0" presId="urn:microsoft.com/office/officeart/2005/8/layout/venn1"/>
    <dgm:cxn modelId="{C5D33252-CEDE-4AE1-82F5-C874F34DD6BB}" type="presOf" srcId="{3A6414D5-31C5-4880-8B4B-0137C14A593D}" destId="{8C81A9F6-9293-4DF0-B5BD-72EDD33B8120}" srcOrd="0" destOrd="0" presId="urn:microsoft.com/office/officeart/2005/8/layout/venn1"/>
    <dgm:cxn modelId="{30E60007-4277-42B5-938B-E798286B75B2}" srcId="{3A6414D5-31C5-4880-8B4B-0137C14A593D}" destId="{CA2169CE-0660-46D2-AEA0-BA91E49A7218}" srcOrd="1" destOrd="0" parTransId="{DCE1B7D2-A919-4E79-A816-82805C52E30C}" sibTransId="{0396A848-3566-4108-A5A3-2533C88999EA}"/>
    <dgm:cxn modelId="{3776AFD9-F5CB-4D82-B9F5-CC6DC4CFE393}" type="presOf" srcId="{CA2169CE-0660-46D2-AEA0-BA91E49A7218}" destId="{7017F323-43F7-45A5-B446-8FF3AEF68E27}" srcOrd="1" destOrd="0" presId="urn:microsoft.com/office/officeart/2005/8/layout/venn1"/>
    <dgm:cxn modelId="{38AFEACB-7722-45AA-9FC7-374653B1FF64}" type="presOf" srcId="{D3C1C031-4C77-4077-B9B4-264F3C3BE28A}" destId="{08DFBDC6-E4AB-463D-8534-6A945E0B6005}" srcOrd="0" destOrd="0" presId="urn:microsoft.com/office/officeart/2005/8/layout/venn1"/>
    <dgm:cxn modelId="{AE177AFB-6695-4DE8-80F1-EC1BB9EF3AF0}" srcId="{3A6414D5-31C5-4880-8B4B-0137C14A593D}" destId="{AEBD7603-9C9C-44B2-847D-EBF997FE17A7}" srcOrd="2" destOrd="0" parTransId="{16442D14-6DCF-4E0E-B763-EB5072904269}" sibTransId="{954BE462-C2D3-4264-A0A6-6408D1784CC9}"/>
    <dgm:cxn modelId="{0D30E46D-CC80-4DB7-92F7-28E58A7DB5AB}" srcId="{3A6414D5-31C5-4880-8B4B-0137C14A593D}" destId="{D3C1C031-4C77-4077-B9B4-264F3C3BE28A}" srcOrd="0" destOrd="0" parTransId="{31F09AAF-4CD5-4B90-B462-A8B43C6A89C2}" sibTransId="{0736B15B-1133-472A-B27E-371F37680C5B}"/>
    <dgm:cxn modelId="{0B23B96B-AB96-42AF-A485-84543289BEB3}" type="presParOf" srcId="{8C81A9F6-9293-4DF0-B5BD-72EDD33B8120}" destId="{08DFBDC6-E4AB-463D-8534-6A945E0B6005}" srcOrd="0" destOrd="0" presId="urn:microsoft.com/office/officeart/2005/8/layout/venn1"/>
    <dgm:cxn modelId="{789EBFB5-4EEF-4063-A384-FC335F6A3E78}" type="presParOf" srcId="{8C81A9F6-9293-4DF0-B5BD-72EDD33B8120}" destId="{2AEB0379-6D36-4FAF-88D0-8EB07524ED62}" srcOrd="1" destOrd="0" presId="urn:microsoft.com/office/officeart/2005/8/layout/venn1"/>
    <dgm:cxn modelId="{9E892947-190E-4D5C-A8CA-F59BDD150E82}" type="presParOf" srcId="{8C81A9F6-9293-4DF0-B5BD-72EDD33B8120}" destId="{4D0F7784-5ED7-4A68-8BBF-C3708F1C4614}" srcOrd="2" destOrd="0" presId="urn:microsoft.com/office/officeart/2005/8/layout/venn1"/>
    <dgm:cxn modelId="{9A6FAEDB-3326-434E-B912-19121A5B3B54}" type="presParOf" srcId="{8C81A9F6-9293-4DF0-B5BD-72EDD33B8120}" destId="{7017F323-43F7-45A5-B446-8FF3AEF68E27}" srcOrd="3" destOrd="0" presId="urn:microsoft.com/office/officeart/2005/8/layout/venn1"/>
    <dgm:cxn modelId="{2475ACF4-6375-4C89-8CD4-0CD15F1C64D0}" type="presParOf" srcId="{8C81A9F6-9293-4DF0-B5BD-72EDD33B8120}" destId="{02FF3F8C-1740-473A-9675-F2356686FEB1}" srcOrd="4" destOrd="0" presId="urn:microsoft.com/office/officeart/2005/8/layout/venn1"/>
    <dgm:cxn modelId="{D867EB56-B6CF-4780-BFC4-88C2734C51DA}" type="presParOf" srcId="{8C81A9F6-9293-4DF0-B5BD-72EDD33B8120}" destId="{F367BB75-5883-49C7-AC3E-BBB7A360782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FBDC6-E4AB-463D-8534-6A945E0B6005}">
      <dsp:nvSpPr>
        <dsp:cNvPr id="0" name=""/>
        <dsp:cNvSpPr/>
      </dsp:nvSpPr>
      <dsp:spPr>
        <a:xfrm>
          <a:off x="2364908" y="77987"/>
          <a:ext cx="3224826" cy="3224826"/>
        </a:xfrm>
        <a:prstGeom prst="ellipse">
          <a:avLst/>
        </a:prstGeom>
        <a:solidFill>
          <a:srgbClr val="8FD3E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smtClean="0">
              <a:latin typeface="Arial" panose="020B0604020202020204" pitchFamily="34" charset="0"/>
              <a:cs typeface="Arial" panose="020B0604020202020204" pitchFamily="34" charset="0"/>
            </a:rPr>
            <a:t>Didaktik</a:t>
          </a:r>
          <a:endParaRPr lang="de-DE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4885" y="642331"/>
        <a:ext cx="2364872" cy="1451171"/>
      </dsp:txXfrm>
    </dsp:sp>
    <dsp:sp modelId="{4D0F7784-5ED7-4A68-8BBF-C3708F1C4614}">
      <dsp:nvSpPr>
        <dsp:cNvPr id="0" name=""/>
        <dsp:cNvSpPr/>
      </dsp:nvSpPr>
      <dsp:spPr>
        <a:xfrm>
          <a:off x="3416760" y="2098179"/>
          <a:ext cx="3224826" cy="3224826"/>
        </a:xfrm>
        <a:prstGeom prst="ellipse">
          <a:avLst/>
        </a:prstGeom>
        <a:solidFill>
          <a:srgbClr val="1FA7D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smtClean="0">
              <a:latin typeface="Arial" panose="020B0604020202020204" pitchFamily="34" charset="0"/>
              <a:cs typeface="Arial" panose="020B0604020202020204" pitchFamily="34" charset="0"/>
            </a:rPr>
            <a:t>Technik</a:t>
          </a:r>
          <a:endParaRPr lang="de-DE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3020" y="2931259"/>
        <a:ext cx="1934895" cy="1773654"/>
      </dsp:txXfrm>
    </dsp:sp>
    <dsp:sp modelId="{02FF3F8C-1740-473A-9675-F2356686FEB1}">
      <dsp:nvSpPr>
        <dsp:cNvPr id="0" name=""/>
        <dsp:cNvSpPr/>
      </dsp:nvSpPr>
      <dsp:spPr>
        <a:xfrm>
          <a:off x="1201283" y="2082700"/>
          <a:ext cx="3224826" cy="3224826"/>
        </a:xfrm>
        <a:prstGeom prst="ellipse">
          <a:avLst/>
        </a:prstGeom>
        <a:solidFill>
          <a:srgbClr val="1FA7D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smtClean="0">
              <a:latin typeface="Arial" panose="020B0604020202020204" pitchFamily="34" charset="0"/>
              <a:cs typeface="Arial" panose="020B0604020202020204" pitchFamily="34" charset="0"/>
            </a:rPr>
            <a:t>Recht</a:t>
          </a:r>
          <a:endParaRPr lang="de-DE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4954" y="2915780"/>
        <a:ext cx="1934895" cy="1773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36" tIns="45517" rIns="91036" bIns="455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2DF2FC09-D5FD-4980-91CE-B82735CBD51B}" type="datetime1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036" tIns="45517" rIns="91036" bIns="455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036" tIns="45517" rIns="91036" bIns="45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230036-D746-48A0-A680-EDEB2F0FFC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36" tIns="45517" rIns="91036" bIns="455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34BF0E68-BBE2-4E74-A791-02DF06B6791D}" type="datetime1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6" tIns="45517" rIns="91036" bIns="45517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036" tIns="45517" rIns="91036" bIns="455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036" tIns="45517" rIns="91036" bIns="45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655A7-E7CE-4987-84AE-AC7EF28179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110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BAF3667-474A-434E-8357-173B2A6E4B4D}" type="slidenum">
              <a:rPr lang="de-DE" altLang="de-DE" smtClean="0">
                <a:latin typeface="Calibri" panose="020F0502020204030204" pitchFamily="34" charset="0"/>
              </a:rPr>
              <a:pPr/>
              <a:t>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7D6C8AC-AFE4-4CF6-9C27-BA76A381436E}" type="slidenum">
              <a:rPr lang="de-DE" altLang="de-DE" smtClean="0">
                <a:latin typeface="Calibri" panose="020F0502020204030204" pitchFamily="34" charset="0"/>
              </a:rPr>
              <a:pPr/>
              <a:t>10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  <a:p>
            <a:endParaRPr lang="de-DE" altLang="de-DE" smtClean="0"/>
          </a:p>
          <a:p>
            <a:endParaRPr lang="de-DE" altLang="de-DE" smtClean="0"/>
          </a:p>
          <a:p>
            <a:endParaRPr lang="de-DE" altLang="de-DE" sz="200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EFC7944-0E4D-45E4-9925-3E8A6B5A3A70}" type="slidenum">
              <a:rPr lang="de-DE" altLang="de-DE" smtClean="0">
                <a:latin typeface="Calibri" panose="020F0502020204030204" pitchFamily="34" charset="0"/>
              </a:rPr>
              <a:pPr/>
              <a:t>11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  <a:p>
            <a:endParaRPr lang="de-DE" altLang="de-DE" smtClean="0"/>
          </a:p>
          <a:p>
            <a:endParaRPr lang="de-DE" altLang="de-DE" smtClean="0"/>
          </a:p>
          <a:p>
            <a:endParaRPr lang="de-DE" altLang="de-DE" sz="2000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ACA4B6A-AA8D-4ADF-817B-641BAE16F744}" type="slidenum">
              <a:rPr lang="de-DE" altLang="de-DE" smtClean="0">
                <a:latin typeface="Calibri" panose="020F0502020204030204" pitchFamily="34" charset="0"/>
              </a:rPr>
              <a:pPr/>
              <a:t>12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CDB02C2-2BD6-4CDC-BC45-DEDE876853B1}" type="slidenum">
              <a:rPr lang="de-DE" altLang="de-DE" smtClean="0">
                <a:latin typeface="Calibri" panose="020F0502020204030204" pitchFamily="34" charset="0"/>
              </a:rPr>
              <a:pPr/>
              <a:t>13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F8A0E2B-C58B-4104-9FC2-9365821FF6C6}" type="slidenum">
              <a:rPr lang="de-DE" altLang="de-DE" smtClean="0">
                <a:latin typeface="Calibri" panose="020F0502020204030204" pitchFamily="34" charset="0"/>
              </a:rPr>
              <a:pPr/>
              <a:t>14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A1F226-6D0E-46FE-88F9-2C1FDEBF20ED}" type="slidenum">
              <a:rPr lang="de-DE" altLang="de-DE" smtClean="0">
                <a:latin typeface="Calibri" panose="020F0502020204030204" pitchFamily="34" charset="0"/>
              </a:rPr>
              <a:pPr/>
              <a:t>15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EA686C8-82AA-47FC-AB62-99AE62838D3D}" type="slidenum">
              <a:rPr lang="de-DE" altLang="de-DE" smtClean="0">
                <a:latin typeface="Calibri" panose="020F0502020204030204" pitchFamily="34" charset="0"/>
              </a:rPr>
              <a:pPr/>
              <a:t>16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818BA22-FAED-415B-8643-7AF7B4A8612D}" type="slidenum">
              <a:rPr lang="de-DE" altLang="de-DE" smtClean="0">
                <a:latin typeface="Calibri" panose="020F0502020204030204" pitchFamily="34" charset="0"/>
              </a:rPr>
              <a:pPr/>
              <a:t>17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D7C81F6-9F40-4FD5-A041-D20C61F94048}" type="slidenum">
              <a:rPr lang="de-DE" altLang="de-DE" smtClean="0">
                <a:latin typeface="Calibri" panose="020F0502020204030204" pitchFamily="34" charset="0"/>
              </a:rPr>
              <a:pPr/>
              <a:t>18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  <a:p>
            <a:endParaRPr lang="de-DE" altLang="de-DE" sz="2000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7B9B335-16EA-41D8-8F3A-DFBC9045D288}" type="slidenum">
              <a:rPr lang="de-DE" altLang="de-DE" smtClean="0">
                <a:latin typeface="Calibri" panose="020F0502020204030204" pitchFamily="34" charset="0"/>
              </a:rPr>
              <a:pPr/>
              <a:t>19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144538C0-4DE7-42AA-AD46-39635A526109}" type="slidenum">
              <a:rPr lang="de-DE" altLang="de-DE" smtClean="0">
                <a:latin typeface="Calibri" panose="020F0502020204030204" pitchFamily="34" charset="0"/>
              </a:rPr>
              <a:pPr/>
              <a:t>2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8DBEE54-869A-4F29-A5EC-4E78FAA224F0}" type="slidenum">
              <a:rPr lang="de-DE" altLang="de-DE" smtClean="0">
                <a:latin typeface="Calibri" panose="020F0502020204030204" pitchFamily="34" charset="0"/>
              </a:rPr>
              <a:pPr/>
              <a:t>20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  <a:p>
            <a:endParaRPr lang="de-DE" altLang="de-DE" sz="2000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4E08220-85C7-4032-AFF1-49C9DD09508F}" type="slidenum">
              <a:rPr lang="de-DE" altLang="de-DE" smtClean="0">
                <a:latin typeface="Calibri" panose="020F0502020204030204" pitchFamily="34" charset="0"/>
              </a:rPr>
              <a:pPr/>
              <a:t>21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8D98C7C3-E936-429D-B798-B5AAC7A1BB44}" type="slidenum">
              <a:rPr lang="de-DE" altLang="de-DE" smtClean="0">
                <a:latin typeface="Calibri" panose="020F0502020204030204" pitchFamily="34" charset="0"/>
              </a:rPr>
              <a:pPr/>
              <a:t>22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DA3CF4F-340B-40BF-ACAC-8620E824CEC7}" type="slidenum">
              <a:rPr lang="de-DE" altLang="de-DE" smtClean="0">
                <a:latin typeface="Calibri" panose="020F0502020204030204" pitchFamily="34" charset="0"/>
              </a:rPr>
              <a:pPr/>
              <a:t>23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  <a:p>
            <a:endParaRPr lang="de-DE" altLang="de-DE" sz="2000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F227A2-8C84-463A-BB24-EBA7E8C39B9E}" type="slidenum">
              <a:rPr lang="de-DE" altLang="de-DE" smtClean="0">
                <a:latin typeface="Calibri" panose="020F0502020204030204" pitchFamily="34" charset="0"/>
              </a:rPr>
              <a:pPr/>
              <a:t>24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  <a:p>
            <a:endParaRPr lang="de-DE" altLang="de-DE" sz="2000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FC3F858E-A4C3-4D72-AD94-499155042A1D}" type="slidenum">
              <a:rPr lang="de-DE" altLang="de-DE" smtClean="0">
                <a:latin typeface="Calibri" panose="020F0502020204030204" pitchFamily="34" charset="0"/>
              </a:rPr>
              <a:pPr/>
              <a:t>25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6D122FE-4AB8-4A3D-AE7E-EFD220CFF59A}" type="slidenum">
              <a:rPr lang="de-DE" altLang="de-DE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lang="de-DE" altLang="de-DE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04BA7EB-3451-40EF-83FE-A0A7E9C56339}" type="slidenum">
              <a:rPr lang="de-DE" altLang="de-DE" smtClean="0">
                <a:latin typeface="Calibri" panose="020F0502020204030204" pitchFamily="34" charset="0"/>
              </a:rPr>
              <a:pPr/>
              <a:t>27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64516" name="Foliennummernplatzhalt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EE8734-A593-4260-B5D2-519DFF62B974}" type="slidenum">
              <a:rPr lang="de-DE" altLang="de-DE" smtClean="0">
                <a:latin typeface="Calibri" panose="020F0502020204030204" pitchFamily="34" charset="0"/>
              </a:rPr>
              <a:pPr/>
              <a:t>28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F0269F4-AB01-4F87-AD62-A2DCE1430448}" type="slidenum">
              <a:rPr lang="de-DE" altLang="de-DE" smtClean="0">
                <a:latin typeface="Calibri" panose="020F0502020204030204" pitchFamily="34" charset="0"/>
              </a:rPr>
              <a:pPr/>
              <a:t>29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1206E4F-0E8F-4E3A-B511-563C6906BC97}" type="slidenum">
              <a:rPr lang="de-DE" altLang="de-DE" smtClean="0">
                <a:latin typeface="Calibri" panose="020F0502020204030204" pitchFamily="34" charset="0"/>
              </a:rPr>
              <a:pPr/>
              <a:t>3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1558EB01-3575-4FF2-8BEF-15318852E752}" type="slidenum">
              <a:rPr lang="de-DE" altLang="de-DE" smtClean="0">
                <a:latin typeface="Calibri" panose="020F0502020204030204" pitchFamily="34" charset="0"/>
              </a:rPr>
              <a:pPr/>
              <a:t>30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  <a:p>
            <a:endParaRPr lang="de-DE" altLang="de-DE" sz="2000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9839524-2A7C-4D62-A242-A4FC24377290}" type="slidenum">
              <a:rPr lang="de-DE" altLang="de-DE" smtClean="0">
                <a:latin typeface="Calibri" panose="020F0502020204030204" pitchFamily="34" charset="0"/>
              </a:rPr>
              <a:pPr/>
              <a:t>31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50A6159-E14B-4CA6-A923-D241896DCF40}" type="slidenum">
              <a:rPr lang="de-DE" altLang="de-DE" smtClean="0">
                <a:latin typeface="Calibri" panose="020F0502020204030204" pitchFamily="34" charset="0"/>
              </a:rPr>
              <a:pPr/>
              <a:t>32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67CED82-D937-479C-93AB-E803707CF27D}" type="slidenum">
              <a:rPr lang="de-DE" altLang="de-DE" smtClean="0">
                <a:latin typeface="Calibri" panose="020F0502020204030204" pitchFamily="34" charset="0"/>
              </a:rPr>
              <a:pPr/>
              <a:t>33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2D0665D-8327-439C-8214-9693DFE04634}" type="slidenum">
              <a:rPr lang="de-DE" altLang="de-DE" smtClean="0">
                <a:latin typeface="Calibri" panose="020F0502020204030204" pitchFamily="34" charset="0"/>
              </a:rPr>
              <a:pPr/>
              <a:t>34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1100" smtClean="0"/>
          </a:p>
        </p:txBody>
      </p:sp>
      <p:sp>
        <p:nvSpPr>
          <p:cNvPr id="788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5DD1689-5968-46AF-A688-C3EFD65A80D5}" type="slidenum">
              <a:rPr lang="de-DE" altLang="de-DE" smtClean="0">
                <a:latin typeface="Calibri" panose="020F0502020204030204" pitchFamily="34" charset="0"/>
              </a:rPr>
              <a:pPr/>
              <a:t>35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F801229-FA14-46AA-BF25-CE6735C61AEB}" type="slidenum">
              <a:rPr lang="de-DE" altLang="de-DE" smtClean="0">
                <a:latin typeface="Calibri" panose="020F0502020204030204" pitchFamily="34" charset="0"/>
              </a:rPr>
              <a:pPr/>
              <a:t>4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C302FFED-F52E-4C5F-847D-189342E26163}" type="slidenum">
              <a:rPr lang="de-DE" altLang="de-DE" smtClean="0">
                <a:latin typeface="Calibri" panose="020F0502020204030204" pitchFamily="34" charset="0"/>
              </a:rPr>
              <a:pPr/>
              <a:t>5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1F7743D-5327-45D5-9BE5-9E184FA6DB3C}" type="slidenum">
              <a:rPr lang="de-DE" altLang="de-DE" smtClean="0">
                <a:latin typeface="Calibri" panose="020F0502020204030204" pitchFamily="34" charset="0"/>
              </a:rPr>
              <a:pPr/>
              <a:t>6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560C873-2652-4C16-81A4-C52495044A4A}" type="slidenum">
              <a:rPr lang="de-DE" altLang="de-DE" smtClean="0">
                <a:latin typeface="Calibri" panose="020F0502020204030204" pitchFamily="34" charset="0"/>
              </a:rPr>
              <a:pPr/>
              <a:t>7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  <a:p>
            <a:endParaRPr lang="de-DE" altLang="de-DE" sz="2000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A6F6A13-0587-4805-B20E-CF2CCBB1CAC7}" type="slidenum">
              <a:rPr lang="de-DE" altLang="de-DE" smtClean="0">
                <a:latin typeface="Calibri" panose="020F0502020204030204" pitchFamily="34" charset="0"/>
              </a:rPr>
              <a:pPr/>
              <a:t>8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F1675AF-14E4-4A5A-9889-4039C571286E}" type="slidenum">
              <a:rPr lang="de-DE" altLang="de-DE" smtClean="0">
                <a:latin typeface="Calibri" panose="020F0502020204030204" pitchFamily="34" charset="0"/>
              </a:rPr>
              <a:pPr/>
              <a:t>9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pic>
        <p:nvPicPr>
          <p:cNvPr id="6" name="Grafik 8" descr="Bil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6915600" y="4478399"/>
            <a:ext cx="204840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360000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 charset="0"/>
              <a:buNone/>
              <a:tabLst/>
              <a:defRPr sz="3200" b="1" i="1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360000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53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215762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332744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131759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0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274971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Bild2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8" descr="Logo+Claim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74663"/>
            <a:ext cx="22971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30201" y="2520000"/>
            <a:ext cx="8489949" cy="2032000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020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C812-CF3A-46DB-BE5C-0E551FA1E4FE}" type="datetimeFigureOut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88B8CE6-7310-4262-B273-F4AA746009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853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ym typeface="Gill Sans"/>
              </a:defRPr>
            </a:lvl1pPr>
          </a:lstStyle>
          <a:p>
            <a:pPr>
              <a:defRPr/>
            </a:pPr>
            <a:fld id="{70BB77BC-FBF4-488C-922E-00DE799EC8FA}" type="datetime1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ym typeface="Gill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ym typeface="Gill Sans"/>
              </a:defRPr>
            </a:lvl1pPr>
          </a:lstStyle>
          <a:p>
            <a:pPr>
              <a:defRPr/>
            </a:pPr>
            <a:fld id="{EDC3D841-B674-428D-95DE-823918B848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494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 descr="header_maste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8"/>
          <a:stretch>
            <a:fillRect/>
          </a:stretch>
        </p:blipFill>
        <p:spPr bwMode="auto">
          <a:xfrm>
            <a:off x="179388" y="179388"/>
            <a:ext cx="8783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223963"/>
            <a:ext cx="8783637" cy="504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1"/>
            <a:r>
              <a:rPr lang="de-DE" altLang="de-DE" smtClean="0"/>
              <a:t>Dritte Ebene</a:t>
            </a:r>
          </a:p>
          <a:p>
            <a:pPr lvl="2"/>
            <a:r>
              <a:rPr lang="de-DE" alt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der Titel der Seite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9" r:id="rId1"/>
    <p:sldLayoutId id="2147485335" r:id="rId2"/>
    <p:sldLayoutId id="2147485336" r:id="rId3"/>
    <p:sldLayoutId id="2147485337" r:id="rId4"/>
    <p:sldLayoutId id="2147485338" r:id="rId5"/>
    <p:sldLayoutId id="2147485340" r:id="rId6"/>
    <p:sldLayoutId id="2147485341" r:id="rId7"/>
    <p:sldLayoutId id="2147485342" r:id="rId8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3000" indent="-9652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z.uni-freiburg.de/services/elearning/legal?set_language=en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z.uni-freiburg.de/services/elearning/legal?set_language=en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content.org/blog/archives/3221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4.0/legalcode.de" TargetMode="External"/><Relationship Id="rId5" Type="http://schemas.openxmlformats.org/officeDocument/2006/relationships/hyperlink" Target="https://www.oer-fachexperten.de/" TargetMode="External"/><Relationship Id="rId4" Type="http://schemas.openxmlformats.org/officeDocument/2006/relationships/hyperlink" Target="https://creativecommons.org/licenses/by-sa/4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z.uni-freiburg.de/services/elearning/legal?set_language=en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teachthought.com/literacy/the-definition-of-digital-literacy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nesco.de/bildung/open-educational-resources.html" TargetMode="External"/><Relationship Id="rId5" Type="http://schemas.openxmlformats.org/officeDocument/2006/relationships/hyperlink" Target="http://www.gesetze-im-internet.de/urhg/index.html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opencontent.org/blog/archives/3221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creativecommons.org/licenses/by/4.0/legalcode.de" TargetMode="Externa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hyperlink" Target="https://creativecommons.org/licenses/by-sa/4.0/legalcode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flickr.com/photos/aaron_dav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hyperlink" Target="https://www.teachthought.com/literacy/the-definition-of-digital-literac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://www.unesco.de/bildung/open-educational-resources.html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71450" y="2519363"/>
            <a:ext cx="8826500" cy="1479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Open Educational Resources (OER)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Offene Lehr- und Lernmaterialien rechtssicher verwenden</a:t>
            </a:r>
          </a:p>
        </p:txBody>
      </p:sp>
      <p:pic>
        <p:nvPicPr>
          <p:cNvPr id="8195" name="image25.png" descr="http://mediendidaktik.uni-due.de/sites/default/files/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196" name="claim_learninglab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platzhalter 11"/>
          <p:cNvSpPr txBox="1">
            <a:spLocks/>
          </p:cNvSpPr>
          <p:nvPr/>
        </p:nvSpPr>
        <p:spPr bwMode="auto">
          <a:xfrm>
            <a:off x="171450" y="3798888"/>
            <a:ext cx="8826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965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2000">
                <a:solidFill>
                  <a:srgbClr val="FFFFFF"/>
                </a:solidFill>
              </a:rPr>
              <a:t>Qualifizierungsworkshop Modul 1</a:t>
            </a:r>
          </a:p>
        </p:txBody>
      </p:sp>
      <p:sp>
        <p:nvSpPr>
          <p:cNvPr id="8198" name="Textfeld 12"/>
          <p:cNvSpPr txBox="1">
            <a:spLocks noChangeArrowheads="1"/>
          </p:cNvSpPr>
          <p:nvPr/>
        </p:nvSpPr>
        <p:spPr bwMode="auto">
          <a:xfrm>
            <a:off x="-73025" y="5475288"/>
            <a:ext cx="8736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Dr. Bettina Waffner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David Eckhoff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Learning Lab, Universität Duisburg-Essen </a:t>
            </a:r>
          </a:p>
        </p:txBody>
      </p:sp>
      <p:pic>
        <p:nvPicPr>
          <p:cNvPr id="8199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356225"/>
            <a:ext cx="195421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63" y="4957763"/>
            <a:ext cx="1397000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443663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77"/>
          <p:cNvSpPr/>
          <p:nvPr/>
        </p:nvSpPr>
        <p:spPr>
          <a:xfrm>
            <a:off x="817563" y="6430963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feld 11"/>
          <p:cNvSpPr txBox="1">
            <a:spLocks noChangeArrowheads="1"/>
          </p:cNvSpPr>
          <p:nvPr/>
        </p:nvSpPr>
        <p:spPr bwMode="auto">
          <a:xfrm>
            <a:off x="1984375" y="1384300"/>
            <a:ext cx="696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Geltende Urheber- und Nutzungsrechte</a:t>
            </a:r>
            <a:endParaRPr lang="de-DE" altLang="de-DE" sz="2000" b="0">
              <a:solidFill>
                <a:srgbClr val="A3C13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09588" y="2166938"/>
            <a:ext cx="3657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Das Urheberrecht schützt...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„persönliche geistige Schöpfungen“ (UrhG).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materiellen Interessen des Urhebers des Werkes.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ideellen Interessen des Urhebers des Werkes. 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572000" y="2166938"/>
            <a:ext cx="43259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Ausnahmen: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Die Nutzung fremder Inhalte ist dann erlaubt, wenn der Urheber/die Urheberin in die Nutzung eingewilligt hat.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Ablauf des Urheberrechts 70 Jahre nach dem Tod des Urhebers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Im Gesetz ist die Nutzung fremder Inhalte ausdrücklich erlaubt. </a:t>
            </a:r>
          </a:p>
        </p:txBody>
      </p:sp>
      <p:pic>
        <p:nvPicPr>
          <p:cNvPr id="26631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9588" y="5449888"/>
            <a:ext cx="32845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altLang="de-DE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Quelle: Bundesministerium für Justiz und Verbraucherschutz. URL: http://www.gesetze-im-internet.de/urhg/index.html </a:t>
            </a:r>
            <a:r>
              <a:rPr lang="de-DE" sz="800" dirty="0"/>
              <a:t>(Stand 09.05.2018).</a:t>
            </a:r>
            <a:endParaRPr lang="de-DE" altLang="de-DE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Waffner</a:t>
            </a:r>
          </a:p>
          <a:p>
            <a:pPr algn="r">
              <a:defRPr/>
            </a:pPr>
            <a:r>
              <a:rPr lang="de-DE" sz="110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– Universität 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feld 11"/>
          <p:cNvSpPr txBox="1">
            <a:spLocks noChangeArrowheads="1"/>
          </p:cNvSpPr>
          <p:nvPr/>
        </p:nvSpPr>
        <p:spPr bwMode="auto">
          <a:xfrm>
            <a:off x="1984375" y="1384300"/>
            <a:ext cx="696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Was ist geschützt?</a:t>
            </a:r>
            <a:endParaRPr lang="de-DE" altLang="de-DE" sz="2000" b="0">
              <a:solidFill>
                <a:srgbClr val="A3C13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09588" y="2166938"/>
            <a:ext cx="83883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wissenschaftliche Fachaufsätze, Literatur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Vorträge, Universitätsvorlesungen, Reden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Werke der Musik, Audiomaterial (Soundfiles, MP3-Musikdateien)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Werke der bildenden Kunst, Bildmaterial (aufwändig gestaltete Screendesigns, Diagramme, Tabellen, technische Zeichnungen, Fotografien, Filme, Screenshots, Grafiken, Clip Arts, Logos, virtuelle Figuren)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Werke der angewandten Kunst (Computerprogramme, Datenbanken, Gebrauchstexte, Mulitmedia-Anwendungen)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technische Normwerke (z.B. DIN-Normen)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Darstellungen wissenschaftlicher oder technischer Art wie Zeichnungen, Pläne, Karten, Skizzen, Tabellen und plastische Darstellungen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Gesetzes- oder Leitsatzsammlungen von privaten Autoren oder Verlagen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Teile eines Werks, Entwurfsmaterial sowie unvollendete Werke</a:t>
            </a:r>
          </a:p>
        </p:txBody>
      </p:sp>
      <p:pic>
        <p:nvPicPr>
          <p:cNvPr id="28678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3" name="Rechteck 2"/>
          <p:cNvSpPr/>
          <p:nvPr/>
        </p:nvSpPr>
        <p:spPr>
          <a:xfrm>
            <a:off x="693738" y="5997575"/>
            <a:ext cx="8450262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Uni Freiburg: Urheberrecht. URL: </a:t>
            </a:r>
            <a:r>
              <a:rPr lang="de-DE" sz="1050" dirty="0">
                <a:hlinkClick r:id="rId5"/>
              </a:rPr>
              <a:t>https://www.rz.uni-freiburg.de/services/elearning/legal?set_language=en</a:t>
            </a:r>
            <a:r>
              <a:rPr lang="de-DE" sz="1050" dirty="0"/>
              <a:t> (Stand 09.05.2018).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Textfeld 11"/>
          <p:cNvSpPr txBox="1">
            <a:spLocks noChangeArrowheads="1"/>
          </p:cNvSpPr>
          <p:nvPr/>
        </p:nvSpPr>
        <p:spPr bwMode="auto">
          <a:xfrm>
            <a:off x="1984375" y="1384300"/>
            <a:ext cx="696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Was ist nicht geschützt?</a:t>
            </a:r>
            <a:endParaRPr lang="de-DE" altLang="de-DE" sz="2000" b="0">
              <a:solidFill>
                <a:srgbClr val="A3C13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09588" y="2166938"/>
            <a:ext cx="8388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wissenschaftliche Formeln, Methodik, Ideen und Konzepte</a:t>
            </a:r>
            <a:br>
              <a:rPr lang="de-DE" altLang="de-DE" sz="1800" b="0">
                <a:solidFill>
                  <a:schemeClr val="tx1"/>
                </a:solidFill>
              </a:rPr>
            </a:b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amtliche Werke (Gesetze, Verordnungen, amtliche Leitsätze)</a:t>
            </a:r>
            <a:br>
              <a:rPr lang="de-DE" altLang="de-DE" sz="1800" b="0">
                <a:solidFill>
                  <a:schemeClr val="tx1"/>
                </a:solidFill>
              </a:rPr>
            </a:b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Werke mit abgelaufener Schutzfrist (70 Jahre nach dem Tod des/r Urheber/in, sofern keine Verwertungsrechte bestehen)</a:t>
            </a:r>
            <a:br>
              <a:rPr lang="de-DE" altLang="de-DE" sz="1800" b="0">
                <a:solidFill>
                  <a:schemeClr val="tx1"/>
                </a:solidFill>
              </a:rPr>
            </a:b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Allgemeinwissen</a:t>
            </a:r>
          </a:p>
        </p:txBody>
      </p:sp>
      <p:pic>
        <p:nvPicPr>
          <p:cNvPr id="30726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0" name="Rechteck 9"/>
          <p:cNvSpPr/>
          <p:nvPr/>
        </p:nvSpPr>
        <p:spPr>
          <a:xfrm>
            <a:off x="693738" y="5997575"/>
            <a:ext cx="8450262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Uni Freiburg: Urheberrecht. URL: </a:t>
            </a:r>
            <a:r>
              <a:rPr lang="de-DE" sz="1050" dirty="0">
                <a:hlinkClick r:id="rId5"/>
              </a:rPr>
              <a:t>https://www.rz.uni-freiburg.de/services/elearning/legal?set_language=en</a:t>
            </a:r>
            <a:r>
              <a:rPr lang="de-DE" sz="1050" dirty="0"/>
              <a:t> (Stand 09.05.2018).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feld 11"/>
          <p:cNvSpPr txBox="1">
            <a:spLocks noChangeArrowheads="1"/>
          </p:cNvSpPr>
          <p:nvPr/>
        </p:nvSpPr>
        <p:spPr bwMode="auto">
          <a:xfrm>
            <a:off x="1984375" y="1384300"/>
            <a:ext cx="696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Wie erkennt man geschützte Werke?</a:t>
            </a:r>
            <a:endParaRPr lang="de-DE" altLang="de-DE" sz="2000" b="0">
              <a:solidFill>
                <a:srgbClr val="A3C13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09588" y="2166938"/>
            <a:ext cx="8388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Es ist keine Kennzeichnung notwendig!</a:t>
            </a:r>
            <a:br>
              <a:rPr lang="de-DE" altLang="de-DE" sz="1800" b="0">
                <a:solidFill>
                  <a:schemeClr val="tx1"/>
                </a:solidFill>
              </a:rPr>
            </a:br>
            <a:endParaRPr lang="de-DE" altLang="de-DE" sz="1800" b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© - Zeichen ist nur ein freiwilliger Hinweis!</a:t>
            </a:r>
            <a:br>
              <a:rPr lang="de-DE" altLang="de-DE" sz="1800" b="0">
                <a:solidFill>
                  <a:schemeClr val="tx1"/>
                </a:solidFill>
              </a:rPr>
            </a:br>
            <a:endParaRPr lang="de-DE" altLang="de-DE" sz="1800" b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     - Lizenzen z.B. CC-BY-SA</a:t>
            </a:r>
          </a:p>
        </p:txBody>
      </p:sp>
      <p:pic>
        <p:nvPicPr>
          <p:cNvPr id="32774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4595813"/>
            <a:ext cx="2841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820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193800"/>
            <a:ext cx="27162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" descr="Macintosh HD:Users:rosapapagei:Desktop:500px-Cc-by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4844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4" descr="Macintosh HD:Users:rosapapagei:Desktop:500px-Cc-sa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25813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5" descr="Macintosh HD:Users:rosapapagei:Desktop:500px-Cc-n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35463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3" descr="Macintosh HD:Users:rosapapagei:Desktop:500px-Cc-nc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197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"/>
          <p:cNvSpPr>
            <a:spLocks noChangeArrowheads="1"/>
          </p:cNvSpPr>
          <p:nvPr/>
        </p:nvSpPr>
        <p:spPr bwMode="auto">
          <a:xfrm>
            <a:off x="1123950" y="2638425"/>
            <a:ext cx="7529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0">
                <a:solidFill>
                  <a:schemeClr val="tx1"/>
                </a:solidFill>
              </a:rPr>
              <a:t>„CC BY“ (by) Der ursprüngliche Urheber und die Quelle müssen genannt werden.</a:t>
            </a:r>
          </a:p>
        </p:txBody>
      </p:sp>
      <p:sp>
        <p:nvSpPr>
          <p:cNvPr id="21" name="Rechteck 12"/>
          <p:cNvSpPr>
            <a:spLocks noChangeArrowheads="1"/>
          </p:cNvSpPr>
          <p:nvPr/>
        </p:nvSpPr>
        <p:spPr bwMode="auto">
          <a:xfrm>
            <a:off x="1123950" y="3311525"/>
            <a:ext cx="76247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0">
                <a:solidFill>
                  <a:schemeClr val="tx1"/>
                </a:solidFill>
              </a:rPr>
              <a:t>„CC SA“ (share alike) Auch eine veränderte Version des Materials muss, wenn sie veröffentlicht wird, auch wieder unter denselben Bedingungen und damit unter derselben Lizenz veröffentlicht werden.</a:t>
            </a:r>
          </a:p>
        </p:txBody>
      </p:sp>
      <p:sp>
        <p:nvSpPr>
          <p:cNvPr id="22" name="Rechteck 13"/>
          <p:cNvSpPr>
            <a:spLocks noChangeArrowheads="1"/>
          </p:cNvSpPr>
          <p:nvPr/>
        </p:nvSpPr>
        <p:spPr bwMode="auto">
          <a:xfrm>
            <a:off x="1123950" y="4387850"/>
            <a:ext cx="7624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0">
                <a:solidFill>
                  <a:schemeClr val="tx1"/>
                </a:solidFill>
              </a:rPr>
              <a:t>„CC ND“ (no derivates) Das Material darf verwendet und weitergegeben werden, Veränderungen sind aber nicht erlaubt.</a:t>
            </a:r>
          </a:p>
        </p:txBody>
      </p:sp>
      <p:sp>
        <p:nvSpPr>
          <p:cNvPr id="23" name="Rechteck 14"/>
          <p:cNvSpPr>
            <a:spLocks noChangeArrowheads="1"/>
          </p:cNvSpPr>
          <p:nvPr/>
        </p:nvSpPr>
        <p:spPr bwMode="auto">
          <a:xfrm>
            <a:off x="1123950" y="5249863"/>
            <a:ext cx="762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0">
                <a:solidFill>
                  <a:schemeClr val="tx1"/>
                </a:solidFill>
              </a:rPr>
              <a:t>„CC NC“ (non-commercial) Das Material oder das veränderte Material dürfen nicht kommerziell genutzt werden.</a:t>
            </a:r>
          </a:p>
        </p:txBody>
      </p:sp>
      <p:pic>
        <p:nvPicPr>
          <p:cNvPr id="34829" name="Bild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34831" name="Textfeld 1"/>
          <p:cNvSpPr txBox="1">
            <a:spLocks noChangeArrowheads="1"/>
          </p:cNvSpPr>
          <p:nvPr/>
        </p:nvSpPr>
        <p:spPr bwMode="auto">
          <a:xfrm>
            <a:off x="715963" y="6065838"/>
            <a:ext cx="3638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chemeClr val="tx1"/>
                </a:solidFill>
              </a:rPr>
              <a:t>CC-Symbole bei pixabay.com: https://pixabay.com/de/users/CopyrightFreePictures-203/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3" descr="kastlg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BB050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70378" y="2066804"/>
            <a:ext cx="5640189" cy="42658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6867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193800"/>
            <a:ext cx="27162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870" name="Bild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449513"/>
            <a:ext cx="26447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609975"/>
            <a:ext cx="26447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Bild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760913"/>
            <a:ext cx="26447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http://i.creativecommons.org/l/by-nc/3.0/88x3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455988"/>
            <a:ext cx="18002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http://i.creativecommons.org/l/by-nc-nd/3.0/88x3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505325"/>
            <a:ext cx="1800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 descr="http://i.creativecommons.org/l/by-nd/3.0/88x3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452688"/>
            <a:ext cx="1800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http://i.creativecommons.org/l/by-nc-sa/3.0/88x3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497513"/>
            <a:ext cx="1800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36879" name="Textfeld 1"/>
          <p:cNvSpPr txBox="1">
            <a:spLocks noChangeArrowheads="1"/>
          </p:cNvSpPr>
          <p:nvPr/>
        </p:nvSpPr>
        <p:spPr bwMode="auto">
          <a:xfrm>
            <a:off x="503238" y="6137275"/>
            <a:ext cx="287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chemeClr val="tx1"/>
                </a:solidFill>
              </a:rPr>
              <a:t>Symbole und Logo: https://creativecommons.org/licenses/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feld 11"/>
          <p:cNvSpPr txBox="1">
            <a:spLocks noChangeArrowheads="1"/>
          </p:cNvSpPr>
          <p:nvPr/>
        </p:nvSpPr>
        <p:spPr bwMode="auto">
          <a:xfrm>
            <a:off x="2068513" y="1100138"/>
            <a:ext cx="6950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Kommerzielle Nutzung und Änderungen sind erlaubt bei…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8917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82825"/>
            <a:ext cx="18653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http://i.creativecommons.org/l/by-nc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097213"/>
            <a:ext cx="18653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Bild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19538"/>
            <a:ext cx="18653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http://i.creativecommons.org/l/by-nd/3.0/88x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741863"/>
            <a:ext cx="1871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 descr="http://i.creativecommons.org/l/by-nc-sa/3.0/88x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564188"/>
            <a:ext cx="1871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r Verbinder 2"/>
          <p:cNvCxnSpPr/>
          <p:nvPr/>
        </p:nvCxnSpPr>
        <p:spPr>
          <a:xfrm>
            <a:off x="268288" y="2932113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268288" y="4568825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274638" y="5397500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268288" y="6210300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274638" y="3746500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927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feld 11"/>
          <p:cNvSpPr txBox="1">
            <a:spLocks noChangeArrowheads="1"/>
          </p:cNvSpPr>
          <p:nvPr/>
        </p:nvSpPr>
        <p:spPr bwMode="auto">
          <a:xfrm>
            <a:off x="2068513" y="1100138"/>
            <a:ext cx="6950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Kommerzielle Nutzung und Änderungen sind erlaubt bei…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0965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82825"/>
            <a:ext cx="18653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http://i.creativecommons.org/l/by-nc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097213"/>
            <a:ext cx="18653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Bild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19538"/>
            <a:ext cx="18653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http://i.creativecommons.org/l/by-nd/3.0/88x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741863"/>
            <a:ext cx="1871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 descr="http://i.creativecommons.org/l/by-nc-sa/3.0/88x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564188"/>
            <a:ext cx="1871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r Verbinder 2"/>
          <p:cNvCxnSpPr/>
          <p:nvPr/>
        </p:nvCxnSpPr>
        <p:spPr>
          <a:xfrm>
            <a:off x="268288" y="2932113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268288" y="4568825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274638" y="5397500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268288" y="6210300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274638" y="3746500"/>
            <a:ext cx="86296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75" name="Rechteck 1"/>
          <p:cNvSpPr>
            <a:spLocks noChangeArrowheads="1"/>
          </p:cNvSpPr>
          <p:nvPr/>
        </p:nvSpPr>
        <p:spPr bwMode="auto">
          <a:xfrm>
            <a:off x="2252663" y="2249488"/>
            <a:ext cx="664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Ist möglich, wenn das Material unter der gleichen Lizenz weitergegeben wird. </a:t>
            </a:r>
          </a:p>
        </p:txBody>
      </p:sp>
      <p:sp>
        <p:nvSpPr>
          <p:cNvPr id="40976" name="Rechteck 3"/>
          <p:cNvSpPr>
            <a:spLocks noChangeArrowheads="1"/>
          </p:cNvSpPr>
          <p:nvPr/>
        </p:nvSpPr>
        <p:spPr bwMode="auto">
          <a:xfrm>
            <a:off x="2286000" y="3935413"/>
            <a:ext cx="661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Ist in jedem Fall möglich, es ist nur die Namensnennung erforderlich.</a:t>
            </a:r>
          </a:p>
        </p:txBody>
      </p:sp>
      <p:pic>
        <p:nvPicPr>
          <p:cNvPr id="40977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3012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128838"/>
            <a:ext cx="70056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feld 11"/>
          <p:cNvSpPr txBox="1">
            <a:spLocks noChangeArrowheads="1"/>
          </p:cNvSpPr>
          <p:nvPr/>
        </p:nvSpPr>
        <p:spPr bwMode="auto">
          <a:xfrm>
            <a:off x="2068513" y="1100138"/>
            <a:ext cx="68294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Lizenzgenerator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chemeClr val="tx1"/>
                </a:solidFill>
              </a:rPr>
              <a:t>www.creativecommons.org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rgbClr val="A3C13C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43014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 descr="kastlg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FA7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664" y="1384300"/>
            <a:ext cx="10845305" cy="58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3250" y="2338388"/>
            <a:ext cx="8164513" cy="4089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1: Bildung von Expert/innengruppen (20 Minuten)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A: Unterschiedliche Ausprägungen von OER (Muuß-Merholz)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B: 5 R‘s der Offenheit (Wiley); Was sind schwache und starke OER? (Kerres/Heinen)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C: NN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D: Entwicklung und Nutzung von herkömmlichen und offenen Bildungsmaterialien (x Personen)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2: Austausch in Puzzlegruppen (40 Minuten)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Gruppen mit je einem Teilnehmer aus A,B,C,D und E</a:t>
            </a:r>
          </a:p>
        </p:txBody>
      </p:sp>
      <p:sp>
        <p:nvSpPr>
          <p:cNvPr id="45062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Expert/innen – und Puzzlegruppen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45063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feld 11"/>
          <p:cNvSpPr txBox="1">
            <a:spLocks noChangeArrowheads="1"/>
          </p:cNvSpPr>
          <p:nvPr/>
        </p:nvSpPr>
        <p:spPr bwMode="auto">
          <a:xfrm>
            <a:off x="1989138" y="1384300"/>
            <a:ext cx="69564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Open Educational Resources (OER)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Workshop-Agenda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245" name="Textfeld 8"/>
          <p:cNvSpPr txBox="1">
            <a:spLocks noChangeArrowheads="1"/>
          </p:cNvSpPr>
          <p:nvPr/>
        </p:nvSpPr>
        <p:spPr bwMode="auto">
          <a:xfrm>
            <a:off x="585788" y="2244725"/>
            <a:ext cx="8359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sz="1800" b="0">
                <a:solidFill>
                  <a:schemeClr val="tx1"/>
                </a:solidFill>
              </a:rPr>
              <a:t>Grundidee und Bedeutung von </a:t>
            </a:r>
            <a:r>
              <a:rPr lang="de-DE" altLang="de-DE" sz="1800" b="0" i="1">
                <a:solidFill>
                  <a:schemeClr val="tx1"/>
                </a:solidFill>
              </a:rPr>
              <a:t>open educational resources</a:t>
            </a:r>
            <a:endParaRPr lang="de-DE" altLang="de-DE" sz="1800" b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sz="1800" b="0">
                <a:solidFill>
                  <a:schemeClr val="tx1"/>
                </a:solidFill>
              </a:rPr>
              <a:t>Urheber- und Nutzungsrechte von Bildungsmaterialien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sz="1800" b="0">
                <a:solidFill>
                  <a:schemeClr val="tx1"/>
                </a:solidFill>
              </a:rPr>
              <a:t>Creative Commens – ein offenes Lizenzsystem für Nutzungsrechte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sz="1800" b="0">
                <a:solidFill>
                  <a:schemeClr val="tx1"/>
                </a:solidFill>
              </a:rPr>
              <a:t>„The dark side and the bright side of open educational resources“</a:t>
            </a:r>
            <a:endParaRPr lang="de-DE" altLang="de-DE" sz="1800" b="0" i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sz="1800" b="0">
                <a:solidFill>
                  <a:schemeClr val="tx1"/>
                </a:solidFill>
              </a:rPr>
              <a:t>Bildungsmaterial rechtssicher verwenden – Weitergabe an Lehrende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sz="1800" b="0">
                <a:solidFill>
                  <a:schemeClr val="tx1"/>
                </a:solidFill>
              </a:rPr>
              <a:t>Die Weiter- und Zusammenarbeit in der Online-Phase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de-DE" altLang="de-DE" sz="1800" b="0">
                <a:solidFill>
                  <a:schemeClr val="tx1"/>
                </a:solidFill>
              </a:rPr>
              <a:t>Kurze Reflexion und Feedbackrunde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sp>
        <p:nvSpPr>
          <p:cNvPr id="12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10247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Textfeld 11"/>
          <p:cNvSpPr txBox="1">
            <a:spLocks noChangeArrowheads="1"/>
          </p:cNvSpPr>
          <p:nvPr/>
        </p:nvSpPr>
        <p:spPr bwMode="auto">
          <a:xfrm>
            <a:off x="1984375" y="1384300"/>
            <a:ext cx="696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Die 5 R‘s der Offenheit von David Wiley</a:t>
            </a:r>
            <a:endParaRPr lang="de-DE" altLang="de-DE" sz="2000" b="0">
              <a:solidFill>
                <a:srgbClr val="A3C13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7109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9388" y="5916613"/>
            <a:ext cx="6048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+mn-lt"/>
              </a:rPr>
              <a:t>Nachlesen: </a:t>
            </a:r>
            <a:r>
              <a:rPr lang="de-DE" sz="1400" dirty="0" err="1">
                <a:latin typeface="+mn-lt"/>
              </a:rPr>
              <a:t>Wiley</a:t>
            </a:r>
            <a:r>
              <a:rPr lang="de-DE" sz="1400" dirty="0">
                <a:latin typeface="+mn-lt"/>
              </a:rPr>
              <a:t>, D. (2014). </a:t>
            </a:r>
            <a:r>
              <a:rPr lang="en-US" sz="1400" b="1" dirty="0">
                <a:latin typeface="+mn-lt"/>
              </a:rPr>
              <a:t>The Access Compromise and the 5th R. URL:</a:t>
            </a:r>
          </a:p>
          <a:p>
            <a:pPr>
              <a:defRPr/>
            </a:pPr>
            <a:r>
              <a:rPr lang="de-DE" sz="1400" dirty="0">
                <a:latin typeface="+mn-lt"/>
                <a:hlinkClick r:id="rId5"/>
              </a:rPr>
              <a:t>https://opencontent.org/blog/archives/3221</a:t>
            </a:r>
            <a:r>
              <a:rPr lang="de-DE" sz="1400" dirty="0">
                <a:latin typeface="+mn-lt"/>
              </a:rPr>
              <a:t> (Stand: 07.05.2018).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 i="1">
                <a:solidFill>
                  <a:srgbClr val="A3C13C"/>
                </a:solidFill>
              </a:rPr>
              <a:t>Herausforderungen und Potenziale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 i="1">
                <a:solidFill>
                  <a:srgbClr val="A3C13C"/>
                </a:solidFill>
              </a:rPr>
              <a:t>von OER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3250" y="2338388"/>
            <a:ext cx="8164513" cy="4089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Bilden Sie Gruppen zu je fünf Personen.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Diskutieren Sie in den Kleingruppen folgende Fragen: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600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die Herausforderungen und Risiken, die in der Arbeit mit OER liegen?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die Chancen und Potenziale?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verändern sich Lehr- und Lernszenarien?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600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Halten Sie Ihre Ergebnisse fest und präsentieren Sie diese im Plenum.</a:t>
            </a:r>
          </a:p>
        </p:txBody>
      </p:sp>
      <p:pic>
        <p:nvPicPr>
          <p:cNvPr id="49158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pPr>
              <a:defRPr/>
            </a:pPr>
            <a:endParaRPr lang="de-DE" sz="3200" dirty="0" smtClean="0"/>
          </a:p>
        </p:txBody>
      </p:sp>
      <p:pic>
        <p:nvPicPr>
          <p:cNvPr id="51203" name="Bild 1" descr="dark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74663" y="2266950"/>
            <a:ext cx="7983537" cy="1190625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de-DE" sz="2400" b="0" dirty="0" smtClean="0">
                <a:solidFill>
                  <a:schemeClr val="bg1"/>
                </a:solidFill>
              </a:rPr>
              <a:t>Kollaborationen </a:t>
            </a:r>
            <a:r>
              <a:rPr lang="de-DE" sz="2400" b="0" dirty="0">
                <a:solidFill>
                  <a:schemeClr val="bg1"/>
                </a:solidFill>
              </a:rPr>
              <a:t>im Lehrkontext sind ungewohnt, da sie das geistige Eigentum berühren</a:t>
            </a:r>
            <a:r>
              <a:rPr lang="de-DE" sz="2400" b="0" dirty="0" smtClean="0">
                <a:solidFill>
                  <a:schemeClr val="bg1"/>
                </a:solidFill>
              </a:rPr>
              <a:t>.</a:t>
            </a: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de-AT" dirty="0" smtClean="0">
              <a:solidFill>
                <a:schemeClr val="bg1"/>
              </a:solidFill>
            </a:endParaRPr>
          </a:p>
        </p:txBody>
      </p:sp>
      <p:sp>
        <p:nvSpPr>
          <p:cNvPr id="6" name="Shape 377"/>
          <p:cNvSpPr/>
          <p:nvPr/>
        </p:nvSpPr>
        <p:spPr>
          <a:xfrm>
            <a:off x="704850" y="6396038"/>
            <a:ext cx="2401888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sz="800" dirty="0" err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4.0 </a:t>
            </a:r>
            <a:r>
              <a:rPr lang="de-DE"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286375" y="6178550"/>
            <a:ext cx="3611563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74663" y="4721225"/>
            <a:ext cx="79835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004C93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9652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de-DE" altLang="de-DE" sz="2400" b="0" dirty="0" smtClean="0">
                <a:solidFill>
                  <a:schemeClr val="bg1"/>
                </a:solidFill>
              </a:rPr>
              <a:t>Nutzerinnen und Nutzer müssen sich an rechtliche Bedingungen halten, um Urheberrechte zu würdigen und zu schützen.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dirty="0" smtClean="0">
              <a:solidFill>
                <a:schemeClr val="bg1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74663" y="3232150"/>
            <a:ext cx="79835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004C93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9652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de-DE" sz="2400" b="0" dirty="0" smtClean="0">
                <a:solidFill>
                  <a:schemeClr val="bg1"/>
                </a:solidFill>
              </a:rPr>
              <a:t>Die Quellenverfügbarkeit ist nicht immer gewährleistet, da Materialien nicht leicht auffindbar sind und zu manchen Themen bislang wenig Material existiert.</a:t>
            </a:r>
            <a:endParaRPr lang="de-DE" sz="2400" dirty="0" smtClean="0">
              <a:solidFill>
                <a:schemeClr val="bg1"/>
              </a:solidFill>
            </a:endParaRPr>
          </a:p>
          <a:p>
            <a:pPr marL="285750" indent="-285750">
              <a:defRPr/>
            </a:pPr>
            <a:endParaRPr lang="de-DE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de-AT" dirty="0" smtClean="0">
              <a:solidFill>
                <a:schemeClr val="bg1"/>
              </a:solidFill>
            </a:endParaRPr>
          </a:p>
        </p:txBody>
      </p:sp>
      <p:pic>
        <p:nvPicPr>
          <p:cNvPr id="51209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365875"/>
            <a:ext cx="4889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Shape 377"/>
          <p:cNvSpPr/>
          <p:nvPr/>
        </p:nvSpPr>
        <p:spPr>
          <a:xfrm>
            <a:off x="704850" y="6396038"/>
            <a:ext cx="2401888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53253" name="Textfeld 1"/>
          <p:cNvSpPr txBox="1">
            <a:spLocks noChangeArrowheads="1"/>
          </p:cNvSpPr>
          <p:nvPr/>
        </p:nvSpPr>
        <p:spPr bwMode="auto">
          <a:xfrm>
            <a:off x="0" y="0"/>
            <a:ext cx="9144000" cy="6832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4400">
                <a:solidFill>
                  <a:schemeClr val="tx1"/>
                </a:solidFill>
                <a:latin typeface="Bradley Hand ITC" panose="03070402050302030203" pitchFamily="66" charset="0"/>
              </a:rPr>
              <a:t>            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4400">
                <a:solidFill>
                  <a:schemeClr val="tx1"/>
                </a:solidFill>
                <a:latin typeface="Bradley Hand ITC" panose="03070402050302030203" pitchFamily="66" charset="0"/>
              </a:rPr>
              <a:t>       </a:t>
            </a:r>
            <a:r>
              <a:rPr lang="de-DE" altLang="de-DE" sz="5400">
                <a:solidFill>
                  <a:schemeClr val="tx1"/>
                </a:solidFill>
                <a:latin typeface="Bradley Hand ITC" panose="03070402050302030203" pitchFamily="66" charset="0"/>
              </a:rPr>
              <a:t>The BRIGHT side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440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440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388" y="1584325"/>
            <a:ext cx="87661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Freier Zugang zu Bildung für mehr Bildungsgerechtigkeit als </a:t>
            </a:r>
            <a:r>
              <a:rPr lang="de-DE" sz="2400" b="1" dirty="0"/>
              <a:t>Vision</a:t>
            </a:r>
            <a:r>
              <a:rPr lang="de-DE" sz="2400" dirty="0"/>
              <a:t>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5575" y="2349500"/>
            <a:ext cx="87661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Meist haben sich auch andere mit den gleichen oder ähnlichen Themen beschäftigt und bereits Material entwickelt, wovon man profitieren kann. Das führt zu </a:t>
            </a:r>
            <a:r>
              <a:rPr lang="de-DE" sz="2400" b="1" dirty="0"/>
              <a:t>Effizienzsteigerung</a:t>
            </a:r>
            <a:r>
              <a:rPr lang="de-DE" sz="2400" dirty="0"/>
              <a:t>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55575" y="3994150"/>
            <a:ext cx="87661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Kollaboration und auch größere Konkurrenz auf dem Bildungsmarkt können die </a:t>
            </a:r>
            <a:r>
              <a:rPr lang="de-DE" sz="2400" b="1" dirty="0"/>
              <a:t>Qualität von Bildungsmaterial </a:t>
            </a:r>
            <a:r>
              <a:rPr lang="de-DE" sz="2400" dirty="0"/>
              <a:t>sichern.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388" y="5202238"/>
            <a:ext cx="87661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Urheberrecht ist im Alltag einfacher einzuhalten und gibt </a:t>
            </a:r>
            <a:r>
              <a:rPr lang="de-DE" sz="2400" b="1" dirty="0"/>
              <a:t>Rechtssicherheit.</a:t>
            </a:r>
          </a:p>
        </p:txBody>
      </p:sp>
      <p:sp>
        <p:nvSpPr>
          <p:cNvPr id="53258" name="Fußzeilenplatzhalter 4"/>
          <p:cNvSpPr txBox="1">
            <a:spLocks/>
          </p:cNvSpPr>
          <p:nvPr/>
        </p:nvSpPr>
        <p:spPr bwMode="auto">
          <a:xfrm>
            <a:off x="4719638" y="6330950"/>
            <a:ext cx="43307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965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100" b="0">
                <a:solidFill>
                  <a:srgbClr val="1FA7DA"/>
                </a:solidFill>
              </a:rPr>
              <a:t>Dr. Bettina Waffner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100" b="0">
                <a:solidFill>
                  <a:srgbClr val="1FA7DA"/>
                </a:solidFill>
              </a:rPr>
              <a:t>Learning Lab – Universität Duisburg-Essen</a:t>
            </a:r>
          </a:p>
        </p:txBody>
      </p:sp>
      <p:pic>
        <p:nvPicPr>
          <p:cNvPr id="53259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 descr="kastlg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FA7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664" y="1384300"/>
            <a:ext cx="10845305" cy="58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 i="1">
                <a:solidFill>
                  <a:srgbClr val="A3C13C"/>
                </a:solidFill>
              </a:rPr>
              <a:t>Reflexion - Memory erstellen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3250" y="2338388"/>
            <a:ext cx="8164513" cy="4089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b="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Überlegen Sie sich mindestens einen Begriff, den Sie heute gehört haben, und schreiben Sie diesen auf eine Karte.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b="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 Sie die Definition auf eine andere Karte.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800" b="0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600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03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 descr="kastlg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FA7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48" y="1384300"/>
            <a:ext cx="10442447" cy="56536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 i="1">
                <a:solidFill>
                  <a:srgbClr val="A3C13C"/>
                </a:solidFill>
              </a:rPr>
              <a:t>World Café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225550" y="2222500"/>
            <a:ext cx="7226300" cy="378618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Bildungsmaterialien rechtssicher verwenden – Die Weitergabe an Lehrende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600" b="0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die zentralen Aspekte, die weitergegeben werden sollen?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das erfolgen?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dafür nötig?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600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Diskutieren Sie diese Fragen an den World Café – Stationen.</a:t>
            </a:r>
          </a:p>
        </p:txBody>
      </p:sp>
      <p:pic>
        <p:nvPicPr>
          <p:cNvPr id="57351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Grafik 7" descr="Misc Grain Bushel by glitch - This glitch clipart is about misc, gra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409825"/>
            <a:ext cx="31130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Grafik 168" descr="Misc Grain Bushel by glitch - This glitch clipart is about misc, gra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808288"/>
            <a:ext cx="311308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806575"/>
            <a:ext cx="1481138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7" name="Gruppieren 5"/>
          <p:cNvGrpSpPr>
            <a:grpSpLocks/>
          </p:cNvGrpSpPr>
          <p:nvPr/>
        </p:nvGrpSpPr>
        <p:grpSpPr bwMode="auto">
          <a:xfrm>
            <a:off x="1622425" y="3117850"/>
            <a:ext cx="4624388" cy="2244725"/>
            <a:chOff x="827109" y="2867582"/>
            <a:chExt cx="8221800" cy="3990419"/>
          </a:xfrm>
        </p:grpSpPr>
        <p:pic>
          <p:nvPicPr>
            <p:cNvPr id="59405" name="Grafik 169" descr="Misc Grain Bushel by glitch - This glitch clipart is about misc, grain ...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334" y="2969965"/>
              <a:ext cx="5534575" cy="388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6" name="Grafik 170" descr="Misc Grain Bushel by glitch - This glitch clipart is about misc, grain ...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09" y="2867582"/>
              <a:ext cx="5534575" cy="388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2" name="Grafik 171" descr="Misc Grain Bushel by glitch - This glitch clipart is about misc, gra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639888"/>
            <a:ext cx="31130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252131" y="2884952"/>
            <a:ext cx="3848261" cy="1204468"/>
          </a:xfrm>
          <a:prstGeom prst="rect">
            <a:avLst/>
          </a:prstGeom>
          <a:solidFill>
            <a:srgbClr val="3A73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51435" tIns="25718" rIns="51435" bIns="25718" anchor="b"/>
          <a:lstStyle/>
          <a:p>
            <a:pPr>
              <a:defRPr/>
            </a:pPr>
            <a:r>
              <a:rPr lang="de-DE" sz="2400" dirty="0">
                <a:solidFill>
                  <a:prstClr val="white"/>
                </a:solidFill>
              </a:rPr>
              <a:t>Im Internet suchst Du gute Bildungsmaterialien wie Nadeln im Heuhaufen…</a:t>
            </a:r>
          </a:p>
        </p:txBody>
      </p:sp>
      <p:pic>
        <p:nvPicPr>
          <p:cNvPr id="59402" name="Picture 2" descr="http://mediendidaktik.uni-due.de/sites/default/files/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303338"/>
            <a:ext cx="5318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feld 15"/>
          <p:cNvSpPr txBox="1">
            <a:spLocks noChangeArrowheads="1"/>
          </p:cNvSpPr>
          <p:nvPr/>
        </p:nvSpPr>
        <p:spPr bwMode="auto">
          <a:xfrm>
            <a:off x="758825" y="5638800"/>
            <a:ext cx="7700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800" b="0">
                <a:solidFill>
                  <a:srgbClr val="BFBFBF"/>
                </a:solidFill>
                <a:sym typeface="Lucida Grande" charset="0"/>
              </a:rPr>
              <a:t>Cc by sa 4.0 Dr. Bettina Waffner und Petra Danielczyk für das Webinar </a:t>
            </a:r>
            <a:r>
              <a:rPr lang="de-DE" altLang="de-DE" sz="800" b="0">
                <a:solidFill>
                  <a:srgbClr val="BFBFBF"/>
                </a:solidFill>
                <a:sym typeface="Gill Sans"/>
              </a:rPr>
              <a:t>„Freie Bildungsmaterialien teilen, finden und nutzen: Open Educational Resources und edutags“, https://creativecommons.org/licenses/by/4.0/deed.de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800" b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800" b="0">
              <a:solidFill>
                <a:srgbClr val="BFBFBF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800" b="0">
                <a:solidFill>
                  <a:srgbClr val="BFBFBF"/>
                </a:solidFill>
              </a:rPr>
              <a:t> </a:t>
            </a:r>
          </a:p>
        </p:txBody>
      </p:sp>
      <p:pic>
        <p:nvPicPr>
          <p:cNvPr id="59404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91188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78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7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78" tmFilter="0, 0; 0.125,0.2665; 0.25,0.4; 0.375,0.465; 0.5,0.5;  0.625,0.535; 0.75,0.6; 0.875,0.7335; 1,1">
                                          <p:stCondLst>
                                            <p:cond delay="137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9" tmFilter="0, 0; 0.125,0.2665; 0.25,0.4; 0.375,0.465; 0.5,0.5;  0.625,0.535; 0.75,0.6; 0.875,0.7335; 1,1">
                                          <p:stCondLst>
                                            <p:cond delay="2747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" tmFilter="0, 0; 0.125,0.2665; 0.25,0.4; 0.375,0.465; 0.5,0.5;  0.625,0.535; 0.75,0.6; 0.875,0.7335; 1,1">
                                          <p:stCondLst>
                                            <p:cond delay="343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54">
                                          <p:stCondLst>
                                            <p:cond delay="13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344" decel="50000">
                                          <p:stCondLst>
                                            <p:cond delay="1403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4">
                                          <p:stCondLst>
                                            <p:cond delay="272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344" decel="50000">
                                          <p:stCondLst>
                                            <p:cond delay="27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54">
                                          <p:stCondLst>
                                            <p:cond delay="3407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344" decel="50000">
                                          <p:stCondLst>
                                            <p:cond delay="3461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54">
                                          <p:stCondLst>
                                            <p:cond delay="375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344" decel="50000">
                                          <p:stCondLst>
                                            <p:cond delay="380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4405313" y="2133600"/>
            <a:ext cx="30702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557838" y="2066925"/>
            <a:ext cx="1111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defRPr/>
            </a:pPr>
            <a:r>
              <a:rPr lang="de-DE" altLang="de-DE" sz="2925">
                <a:solidFill>
                  <a:srgbClr val="92D050"/>
                </a:solidFill>
                <a:latin typeface="Trebuchet MS" panose="020B0603020202020204" pitchFamily="34" charset="0"/>
              </a:rPr>
              <a:t>l</a:t>
            </a:r>
            <a:endParaRPr lang="de-DE" altLang="de-DE" sz="1013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67375" y="2066925"/>
            <a:ext cx="13668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defRPr/>
            </a:pPr>
            <a:r>
              <a:rPr lang="de-DE" altLang="de-DE" sz="2925" dirty="0" err="1">
                <a:solidFill>
                  <a:srgbClr val="00B0F0"/>
                </a:solidFill>
                <a:latin typeface="Trebuchet MS" panose="020B0603020202020204" pitchFamily="34" charset="0"/>
              </a:rPr>
              <a:t>earning</a:t>
            </a:r>
            <a:r>
              <a:rPr lang="de-DE" altLang="de-DE" sz="2925" dirty="0">
                <a:solidFill>
                  <a:srgbClr val="00B0F0"/>
                </a:solidFill>
                <a:latin typeface="Trebuchet MS" panose="020B0603020202020204" pitchFamily="34" charset="0"/>
              </a:rPr>
              <a:t> </a:t>
            </a:r>
            <a:endParaRPr lang="de-DE" altLang="de-DE" sz="1013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026275" y="2066925"/>
            <a:ext cx="1111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defRPr/>
            </a:pPr>
            <a:r>
              <a:rPr lang="de-DE" altLang="de-DE" sz="2925">
                <a:solidFill>
                  <a:srgbClr val="92D050"/>
                </a:solidFill>
                <a:latin typeface="Trebuchet MS" panose="020B0603020202020204" pitchFamily="34" charset="0"/>
              </a:rPr>
              <a:t>l</a:t>
            </a:r>
            <a:endParaRPr lang="de-DE" altLang="de-DE" sz="1013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137400" y="2066925"/>
            <a:ext cx="4048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defRPr/>
            </a:pPr>
            <a:r>
              <a:rPr lang="de-DE" altLang="de-DE" sz="2925" dirty="0">
                <a:solidFill>
                  <a:srgbClr val="00B0F0"/>
                </a:solidFill>
                <a:latin typeface="Trebuchet MS" panose="020B0603020202020204" pitchFamily="34" charset="0"/>
              </a:rPr>
              <a:t>ab</a:t>
            </a:r>
            <a:endParaRPr lang="de-DE" altLang="de-DE" sz="1013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557838" y="2501900"/>
            <a:ext cx="7778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defRPr/>
            </a:pPr>
            <a:r>
              <a:rPr lang="de-DE" altLang="de-DE" sz="1125">
                <a:solidFill>
                  <a:srgbClr val="00B0F0"/>
                </a:solidFill>
                <a:latin typeface="Trebuchet MS" panose="020B0603020202020204" pitchFamily="34" charset="0"/>
              </a:rPr>
              <a:t>e</a:t>
            </a:r>
            <a:endParaRPr lang="de-DE" altLang="de-DE" sz="1013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38800" y="2501900"/>
            <a:ext cx="19653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defRPr/>
            </a:pPr>
            <a:r>
              <a:rPr lang="de-DE" altLang="de-DE" sz="1125" dirty="0" err="1">
                <a:solidFill>
                  <a:srgbClr val="00B0F0"/>
                </a:solidFill>
                <a:latin typeface="Trebuchet MS" panose="020B0603020202020204" pitchFamily="34" charset="0"/>
              </a:rPr>
              <a:t>xploring</a:t>
            </a:r>
            <a:r>
              <a:rPr lang="de-DE" altLang="de-DE" sz="1125" dirty="0">
                <a:solidFill>
                  <a:srgbClr val="00B0F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125" dirty="0" err="1">
                <a:solidFill>
                  <a:srgbClr val="00B0F0"/>
                </a:solidFill>
                <a:latin typeface="Trebuchet MS" panose="020B0603020202020204" pitchFamily="34" charset="0"/>
              </a:rPr>
              <a:t>the</a:t>
            </a:r>
            <a:r>
              <a:rPr lang="de-DE" altLang="de-DE" sz="1125" dirty="0">
                <a:solidFill>
                  <a:srgbClr val="00B0F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125" dirty="0" err="1">
                <a:solidFill>
                  <a:srgbClr val="00B0F0"/>
                </a:solidFill>
                <a:latin typeface="Trebuchet MS" panose="020B0603020202020204" pitchFamily="34" charset="0"/>
              </a:rPr>
              <a:t>future</a:t>
            </a:r>
            <a:r>
              <a:rPr lang="de-DE" altLang="de-DE" sz="1125" dirty="0">
                <a:solidFill>
                  <a:srgbClr val="00B0F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125" dirty="0" err="1">
                <a:solidFill>
                  <a:srgbClr val="00B0F0"/>
                </a:solidFill>
                <a:latin typeface="Trebuchet MS" panose="020B0603020202020204" pitchFamily="34" charset="0"/>
              </a:rPr>
              <a:t>of</a:t>
            </a:r>
            <a:r>
              <a:rPr lang="de-DE" altLang="de-DE" sz="1125" dirty="0">
                <a:solidFill>
                  <a:srgbClr val="00B0F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125" dirty="0" err="1">
                <a:solidFill>
                  <a:srgbClr val="00B0F0"/>
                </a:solidFill>
                <a:latin typeface="Trebuchet MS" panose="020B0603020202020204" pitchFamily="34" charset="0"/>
              </a:rPr>
              <a:t>learning</a:t>
            </a:r>
            <a:endParaRPr lang="de-DE" altLang="de-DE" sz="1013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2084388"/>
            <a:ext cx="679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538788" y="2479675"/>
            <a:ext cx="2235200" cy="1587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19" name="Freeform 15"/>
          <p:cNvSpPr>
            <a:spLocks noEditPoints="1"/>
          </p:cNvSpPr>
          <p:nvPr/>
        </p:nvSpPr>
        <p:spPr bwMode="auto">
          <a:xfrm>
            <a:off x="5540375" y="2481263"/>
            <a:ext cx="260350" cy="9525"/>
          </a:xfrm>
          <a:custGeom>
            <a:avLst/>
            <a:gdLst>
              <a:gd name="T0" fmla="*/ 12 w 291"/>
              <a:gd name="T1" fmla="*/ 12 h 12"/>
              <a:gd name="T2" fmla="*/ 0 w 291"/>
              <a:gd name="T3" fmla="*/ 0 h 12"/>
              <a:gd name="T4" fmla="*/ 24 w 291"/>
              <a:gd name="T5" fmla="*/ 12 h 12"/>
              <a:gd name="T6" fmla="*/ 35 w 291"/>
              <a:gd name="T7" fmla="*/ 0 h 12"/>
              <a:gd name="T8" fmla="*/ 24 w 291"/>
              <a:gd name="T9" fmla="*/ 12 h 12"/>
              <a:gd name="T10" fmla="*/ 58 w 291"/>
              <a:gd name="T11" fmla="*/ 12 h 12"/>
              <a:gd name="T12" fmla="*/ 47 w 291"/>
              <a:gd name="T13" fmla="*/ 0 h 12"/>
              <a:gd name="T14" fmla="*/ 70 w 291"/>
              <a:gd name="T15" fmla="*/ 12 h 12"/>
              <a:gd name="T16" fmla="*/ 82 w 291"/>
              <a:gd name="T17" fmla="*/ 0 h 12"/>
              <a:gd name="T18" fmla="*/ 70 w 291"/>
              <a:gd name="T19" fmla="*/ 12 h 12"/>
              <a:gd name="T20" fmla="*/ 105 w 291"/>
              <a:gd name="T21" fmla="*/ 12 h 12"/>
              <a:gd name="T22" fmla="*/ 93 w 291"/>
              <a:gd name="T23" fmla="*/ 0 h 12"/>
              <a:gd name="T24" fmla="*/ 116 w 291"/>
              <a:gd name="T25" fmla="*/ 12 h 12"/>
              <a:gd name="T26" fmla="*/ 128 w 291"/>
              <a:gd name="T27" fmla="*/ 0 h 12"/>
              <a:gd name="T28" fmla="*/ 116 w 291"/>
              <a:gd name="T29" fmla="*/ 12 h 12"/>
              <a:gd name="T30" fmla="*/ 151 w 291"/>
              <a:gd name="T31" fmla="*/ 12 h 12"/>
              <a:gd name="T32" fmla="*/ 140 w 291"/>
              <a:gd name="T33" fmla="*/ 0 h 12"/>
              <a:gd name="T34" fmla="*/ 163 w 291"/>
              <a:gd name="T35" fmla="*/ 12 h 12"/>
              <a:gd name="T36" fmla="*/ 175 w 291"/>
              <a:gd name="T37" fmla="*/ 0 h 12"/>
              <a:gd name="T38" fmla="*/ 163 w 291"/>
              <a:gd name="T39" fmla="*/ 12 h 12"/>
              <a:gd name="T40" fmla="*/ 198 w 291"/>
              <a:gd name="T41" fmla="*/ 12 h 12"/>
              <a:gd name="T42" fmla="*/ 186 w 291"/>
              <a:gd name="T43" fmla="*/ 0 h 12"/>
              <a:gd name="T44" fmla="*/ 209 w 291"/>
              <a:gd name="T45" fmla="*/ 12 h 12"/>
              <a:gd name="T46" fmla="*/ 221 w 291"/>
              <a:gd name="T47" fmla="*/ 0 h 12"/>
              <a:gd name="T48" fmla="*/ 209 w 291"/>
              <a:gd name="T49" fmla="*/ 12 h 12"/>
              <a:gd name="T50" fmla="*/ 244 w 291"/>
              <a:gd name="T51" fmla="*/ 12 h 12"/>
              <a:gd name="T52" fmla="*/ 233 w 291"/>
              <a:gd name="T53" fmla="*/ 0 h 12"/>
              <a:gd name="T54" fmla="*/ 256 w 291"/>
              <a:gd name="T55" fmla="*/ 12 h 12"/>
              <a:gd name="T56" fmla="*/ 267 w 291"/>
              <a:gd name="T57" fmla="*/ 0 h 12"/>
              <a:gd name="T58" fmla="*/ 256 w 291"/>
              <a:gd name="T59" fmla="*/ 12 h 12"/>
              <a:gd name="T60" fmla="*/ 291 w 291"/>
              <a:gd name="T61" fmla="*/ 12 h 12"/>
              <a:gd name="T62" fmla="*/ 279 w 291"/>
              <a:gd name="T6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12">
                <a:moveTo>
                  <a:pt x="0" y="12"/>
                </a:moveTo>
                <a:lnTo>
                  <a:pt x="12" y="12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  <a:moveTo>
                  <a:pt x="24" y="12"/>
                </a:moveTo>
                <a:lnTo>
                  <a:pt x="35" y="12"/>
                </a:lnTo>
                <a:lnTo>
                  <a:pt x="35" y="0"/>
                </a:lnTo>
                <a:lnTo>
                  <a:pt x="24" y="0"/>
                </a:lnTo>
                <a:lnTo>
                  <a:pt x="24" y="12"/>
                </a:lnTo>
                <a:close/>
                <a:moveTo>
                  <a:pt x="47" y="12"/>
                </a:moveTo>
                <a:lnTo>
                  <a:pt x="58" y="12"/>
                </a:lnTo>
                <a:lnTo>
                  <a:pt x="58" y="0"/>
                </a:lnTo>
                <a:lnTo>
                  <a:pt x="47" y="0"/>
                </a:lnTo>
                <a:lnTo>
                  <a:pt x="47" y="12"/>
                </a:lnTo>
                <a:close/>
                <a:moveTo>
                  <a:pt x="70" y="12"/>
                </a:moveTo>
                <a:lnTo>
                  <a:pt x="82" y="12"/>
                </a:lnTo>
                <a:lnTo>
                  <a:pt x="82" y="0"/>
                </a:lnTo>
                <a:lnTo>
                  <a:pt x="70" y="0"/>
                </a:lnTo>
                <a:lnTo>
                  <a:pt x="70" y="12"/>
                </a:lnTo>
                <a:close/>
                <a:moveTo>
                  <a:pt x="93" y="12"/>
                </a:moveTo>
                <a:lnTo>
                  <a:pt x="105" y="12"/>
                </a:lnTo>
                <a:lnTo>
                  <a:pt x="105" y="0"/>
                </a:lnTo>
                <a:lnTo>
                  <a:pt x="93" y="0"/>
                </a:lnTo>
                <a:lnTo>
                  <a:pt x="93" y="12"/>
                </a:lnTo>
                <a:close/>
                <a:moveTo>
                  <a:pt x="116" y="12"/>
                </a:moveTo>
                <a:lnTo>
                  <a:pt x="128" y="12"/>
                </a:lnTo>
                <a:lnTo>
                  <a:pt x="128" y="0"/>
                </a:lnTo>
                <a:lnTo>
                  <a:pt x="116" y="0"/>
                </a:lnTo>
                <a:lnTo>
                  <a:pt x="116" y="12"/>
                </a:lnTo>
                <a:close/>
                <a:moveTo>
                  <a:pt x="140" y="12"/>
                </a:moveTo>
                <a:lnTo>
                  <a:pt x="151" y="12"/>
                </a:lnTo>
                <a:lnTo>
                  <a:pt x="151" y="0"/>
                </a:lnTo>
                <a:lnTo>
                  <a:pt x="140" y="0"/>
                </a:lnTo>
                <a:lnTo>
                  <a:pt x="140" y="12"/>
                </a:lnTo>
                <a:close/>
                <a:moveTo>
                  <a:pt x="163" y="12"/>
                </a:moveTo>
                <a:lnTo>
                  <a:pt x="175" y="12"/>
                </a:lnTo>
                <a:lnTo>
                  <a:pt x="175" y="0"/>
                </a:lnTo>
                <a:lnTo>
                  <a:pt x="163" y="0"/>
                </a:lnTo>
                <a:lnTo>
                  <a:pt x="163" y="12"/>
                </a:lnTo>
                <a:close/>
                <a:moveTo>
                  <a:pt x="186" y="12"/>
                </a:moveTo>
                <a:lnTo>
                  <a:pt x="198" y="12"/>
                </a:lnTo>
                <a:lnTo>
                  <a:pt x="198" y="0"/>
                </a:lnTo>
                <a:lnTo>
                  <a:pt x="186" y="0"/>
                </a:lnTo>
                <a:lnTo>
                  <a:pt x="186" y="12"/>
                </a:lnTo>
                <a:close/>
                <a:moveTo>
                  <a:pt x="209" y="12"/>
                </a:moveTo>
                <a:lnTo>
                  <a:pt x="221" y="12"/>
                </a:lnTo>
                <a:lnTo>
                  <a:pt x="221" y="0"/>
                </a:lnTo>
                <a:lnTo>
                  <a:pt x="209" y="0"/>
                </a:lnTo>
                <a:lnTo>
                  <a:pt x="209" y="12"/>
                </a:lnTo>
                <a:close/>
                <a:moveTo>
                  <a:pt x="233" y="12"/>
                </a:moveTo>
                <a:lnTo>
                  <a:pt x="244" y="12"/>
                </a:lnTo>
                <a:lnTo>
                  <a:pt x="244" y="0"/>
                </a:lnTo>
                <a:lnTo>
                  <a:pt x="233" y="0"/>
                </a:lnTo>
                <a:lnTo>
                  <a:pt x="233" y="12"/>
                </a:lnTo>
                <a:close/>
                <a:moveTo>
                  <a:pt x="256" y="12"/>
                </a:moveTo>
                <a:lnTo>
                  <a:pt x="267" y="12"/>
                </a:lnTo>
                <a:lnTo>
                  <a:pt x="267" y="0"/>
                </a:lnTo>
                <a:lnTo>
                  <a:pt x="256" y="0"/>
                </a:lnTo>
                <a:lnTo>
                  <a:pt x="256" y="12"/>
                </a:lnTo>
                <a:close/>
                <a:moveTo>
                  <a:pt x="279" y="12"/>
                </a:moveTo>
                <a:lnTo>
                  <a:pt x="291" y="12"/>
                </a:lnTo>
                <a:lnTo>
                  <a:pt x="291" y="0"/>
                </a:lnTo>
                <a:lnTo>
                  <a:pt x="279" y="0"/>
                </a:lnTo>
                <a:lnTo>
                  <a:pt x="279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5810250" y="2481263"/>
            <a:ext cx="260350" cy="9525"/>
          </a:xfrm>
          <a:custGeom>
            <a:avLst/>
            <a:gdLst>
              <a:gd name="T0" fmla="*/ 12 w 291"/>
              <a:gd name="T1" fmla="*/ 12 h 12"/>
              <a:gd name="T2" fmla="*/ 0 w 291"/>
              <a:gd name="T3" fmla="*/ 0 h 12"/>
              <a:gd name="T4" fmla="*/ 24 w 291"/>
              <a:gd name="T5" fmla="*/ 12 h 12"/>
              <a:gd name="T6" fmla="*/ 35 w 291"/>
              <a:gd name="T7" fmla="*/ 0 h 12"/>
              <a:gd name="T8" fmla="*/ 24 w 291"/>
              <a:gd name="T9" fmla="*/ 12 h 12"/>
              <a:gd name="T10" fmla="*/ 58 w 291"/>
              <a:gd name="T11" fmla="*/ 12 h 12"/>
              <a:gd name="T12" fmla="*/ 47 w 291"/>
              <a:gd name="T13" fmla="*/ 0 h 12"/>
              <a:gd name="T14" fmla="*/ 70 w 291"/>
              <a:gd name="T15" fmla="*/ 12 h 12"/>
              <a:gd name="T16" fmla="*/ 82 w 291"/>
              <a:gd name="T17" fmla="*/ 0 h 12"/>
              <a:gd name="T18" fmla="*/ 70 w 291"/>
              <a:gd name="T19" fmla="*/ 12 h 12"/>
              <a:gd name="T20" fmla="*/ 105 w 291"/>
              <a:gd name="T21" fmla="*/ 12 h 12"/>
              <a:gd name="T22" fmla="*/ 93 w 291"/>
              <a:gd name="T23" fmla="*/ 0 h 12"/>
              <a:gd name="T24" fmla="*/ 117 w 291"/>
              <a:gd name="T25" fmla="*/ 12 h 12"/>
              <a:gd name="T26" fmla="*/ 128 w 291"/>
              <a:gd name="T27" fmla="*/ 0 h 12"/>
              <a:gd name="T28" fmla="*/ 117 w 291"/>
              <a:gd name="T29" fmla="*/ 12 h 12"/>
              <a:gd name="T30" fmla="*/ 151 w 291"/>
              <a:gd name="T31" fmla="*/ 12 h 12"/>
              <a:gd name="T32" fmla="*/ 140 w 291"/>
              <a:gd name="T33" fmla="*/ 0 h 12"/>
              <a:gd name="T34" fmla="*/ 163 w 291"/>
              <a:gd name="T35" fmla="*/ 12 h 12"/>
              <a:gd name="T36" fmla="*/ 175 w 291"/>
              <a:gd name="T37" fmla="*/ 0 h 12"/>
              <a:gd name="T38" fmla="*/ 163 w 291"/>
              <a:gd name="T39" fmla="*/ 12 h 12"/>
              <a:gd name="T40" fmla="*/ 198 w 291"/>
              <a:gd name="T41" fmla="*/ 12 h 12"/>
              <a:gd name="T42" fmla="*/ 186 w 291"/>
              <a:gd name="T43" fmla="*/ 0 h 12"/>
              <a:gd name="T44" fmla="*/ 209 w 291"/>
              <a:gd name="T45" fmla="*/ 12 h 12"/>
              <a:gd name="T46" fmla="*/ 221 w 291"/>
              <a:gd name="T47" fmla="*/ 0 h 12"/>
              <a:gd name="T48" fmla="*/ 209 w 291"/>
              <a:gd name="T49" fmla="*/ 12 h 12"/>
              <a:gd name="T50" fmla="*/ 244 w 291"/>
              <a:gd name="T51" fmla="*/ 12 h 12"/>
              <a:gd name="T52" fmla="*/ 233 w 291"/>
              <a:gd name="T53" fmla="*/ 0 h 12"/>
              <a:gd name="T54" fmla="*/ 256 w 291"/>
              <a:gd name="T55" fmla="*/ 12 h 12"/>
              <a:gd name="T56" fmla="*/ 268 w 291"/>
              <a:gd name="T57" fmla="*/ 0 h 12"/>
              <a:gd name="T58" fmla="*/ 256 w 291"/>
              <a:gd name="T59" fmla="*/ 12 h 12"/>
              <a:gd name="T60" fmla="*/ 291 w 291"/>
              <a:gd name="T61" fmla="*/ 12 h 12"/>
              <a:gd name="T62" fmla="*/ 279 w 291"/>
              <a:gd name="T6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12">
                <a:moveTo>
                  <a:pt x="0" y="12"/>
                </a:moveTo>
                <a:lnTo>
                  <a:pt x="12" y="12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  <a:moveTo>
                  <a:pt x="24" y="12"/>
                </a:moveTo>
                <a:lnTo>
                  <a:pt x="35" y="12"/>
                </a:lnTo>
                <a:lnTo>
                  <a:pt x="35" y="0"/>
                </a:lnTo>
                <a:lnTo>
                  <a:pt x="24" y="0"/>
                </a:lnTo>
                <a:lnTo>
                  <a:pt x="24" y="12"/>
                </a:lnTo>
                <a:close/>
                <a:moveTo>
                  <a:pt x="47" y="12"/>
                </a:moveTo>
                <a:lnTo>
                  <a:pt x="58" y="12"/>
                </a:lnTo>
                <a:lnTo>
                  <a:pt x="58" y="0"/>
                </a:lnTo>
                <a:lnTo>
                  <a:pt x="47" y="0"/>
                </a:lnTo>
                <a:lnTo>
                  <a:pt x="47" y="12"/>
                </a:lnTo>
                <a:close/>
                <a:moveTo>
                  <a:pt x="70" y="12"/>
                </a:moveTo>
                <a:lnTo>
                  <a:pt x="82" y="12"/>
                </a:lnTo>
                <a:lnTo>
                  <a:pt x="82" y="0"/>
                </a:lnTo>
                <a:lnTo>
                  <a:pt x="70" y="0"/>
                </a:lnTo>
                <a:lnTo>
                  <a:pt x="70" y="12"/>
                </a:lnTo>
                <a:close/>
                <a:moveTo>
                  <a:pt x="93" y="12"/>
                </a:moveTo>
                <a:lnTo>
                  <a:pt x="105" y="12"/>
                </a:lnTo>
                <a:lnTo>
                  <a:pt x="105" y="0"/>
                </a:lnTo>
                <a:lnTo>
                  <a:pt x="93" y="0"/>
                </a:lnTo>
                <a:lnTo>
                  <a:pt x="93" y="12"/>
                </a:lnTo>
                <a:close/>
                <a:moveTo>
                  <a:pt x="117" y="12"/>
                </a:moveTo>
                <a:lnTo>
                  <a:pt x="128" y="12"/>
                </a:lnTo>
                <a:lnTo>
                  <a:pt x="128" y="0"/>
                </a:lnTo>
                <a:lnTo>
                  <a:pt x="117" y="0"/>
                </a:lnTo>
                <a:lnTo>
                  <a:pt x="117" y="12"/>
                </a:lnTo>
                <a:close/>
                <a:moveTo>
                  <a:pt x="140" y="12"/>
                </a:moveTo>
                <a:lnTo>
                  <a:pt x="151" y="12"/>
                </a:lnTo>
                <a:lnTo>
                  <a:pt x="151" y="0"/>
                </a:lnTo>
                <a:lnTo>
                  <a:pt x="140" y="0"/>
                </a:lnTo>
                <a:lnTo>
                  <a:pt x="140" y="12"/>
                </a:lnTo>
                <a:close/>
                <a:moveTo>
                  <a:pt x="163" y="12"/>
                </a:moveTo>
                <a:lnTo>
                  <a:pt x="175" y="12"/>
                </a:lnTo>
                <a:lnTo>
                  <a:pt x="175" y="0"/>
                </a:lnTo>
                <a:lnTo>
                  <a:pt x="163" y="0"/>
                </a:lnTo>
                <a:lnTo>
                  <a:pt x="163" y="12"/>
                </a:lnTo>
                <a:close/>
                <a:moveTo>
                  <a:pt x="186" y="12"/>
                </a:moveTo>
                <a:lnTo>
                  <a:pt x="198" y="12"/>
                </a:lnTo>
                <a:lnTo>
                  <a:pt x="198" y="0"/>
                </a:lnTo>
                <a:lnTo>
                  <a:pt x="186" y="0"/>
                </a:lnTo>
                <a:lnTo>
                  <a:pt x="186" y="12"/>
                </a:lnTo>
                <a:close/>
                <a:moveTo>
                  <a:pt x="209" y="12"/>
                </a:moveTo>
                <a:lnTo>
                  <a:pt x="221" y="12"/>
                </a:lnTo>
                <a:lnTo>
                  <a:pt x="221" y="0"/>
                </a:lnTo>
                <a:lnTo>
                  <a:pt x="209" y="0"/>
                </a:lnTo>
                <a:lnTo>
                  <a:pt x="209" y="12"/>
                </a:lnTo>
                <a:close/>
                <a:moveTo>
                  <a:pt x="233" y="12"/>
                </a:moveTo>
                <a:lnTo>
                  <a:pt x="244" y="12"/>
                </a:lnTo>
                <a:lnTo>
                  <a:pt x="244" y="0"/>
                </a:lnTo>
                <a:lnTo>
                  <a:pt x="233" y="0"/>
                </a:lnTo>
                <a:lnTo>
                  <a:pt x="233" y="12"/>
                </a:lnTo>
                <a:close/>
                <a:moveTo>
                  <a:pt x="256" y="12"/>
                </a:moveTo>
                <a:lnTo>
                  <a:pt x="268" y="12"/>
                </a:lnTo>
                <a:lnTo>
                  <a:pt x="268" y="0"/>
                </a:lnTo>
                <a:lnTo>
                  <a:pt x="256" y="0"/>
                </a:lnTo>
                <a:lnTo>
                  <a:pt x="256" y="12"/>
                </a:lnTo>
                <a:close/>
                <a:moveTo>
                  <a:pt x="279" y="12"/>
                </a:moveTo>
                <a:lnTo>
                  <a:pt x="291" y="12"/>
                </a:lnTo>
                <a:lnTo>
                  <a:pt x="291" y="0"/>
                </a:lnTo>
                <a:lnTo>
                  <a:pt x="279" y="0"/>
                </a:lnTo>
                <a:lnTo>
                  <a:pt x="279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21" name="Freeform 17"/>
          <p:cNvSpPr>
            <a:spLocks noEditPoints="1"/>
          </p:cNvSpPr>
          <p:nvPr/>
        </p:nvSpPr>
        <p:spPr bwMode="auto">
          <a:xfrm>
            <a:off x="6080125" y="2481263"/>
            <a:ext cx="260350" cy="9525"/>
          </a:xfrm>
          <a:custGeom>
            <a:avLst/>
            <a:gdLst>
              <a:gd name="T0" fmla="*/ 12 w 291"/>
              <a:gd name="T1" fmla="*/ 12 h 12"/>
              <a:gd name="T2" fmla="*/ 0 w 291"/>
              <a:gd name="T3" fmla="*/ 0 h 12"/>
              <a:gd name="T4" fmla="*/ 24 w 291"/>
              <a:gd name="T5" fmla="*/ 12 h 12"/>
              <a:gd name="T6" fmla="*/ 35 w 291"/>
              <a:gd name="T7" fmla="*/ 0 h 12"/>
              <a:gd name="T8" fmla="*/ 24 w 291"/>
              <a:gd name="T9" fmla="*/ 12 h 12"/>
              <a:gd name="T10" fmla="*/ 59 w 291"/>
              <a:gd name="T11" fmla="*/ 12 h 12"/>
              <a:gd name="T12" fmla="*/ 47 w 291"/>
              <a:gd name="T13" fmla="*/ 0 h 12"/>
              <a:gd name="T14" fmla="*/ 70 w 291"/>
              <a:gd name="T15" fmla="*/ 12 h 12"/>
              <a:gd name="T16" fmla="*/ 82 w 291"/>
              <a:gd name="T17" fmla="*/ 0 h 12"/>
              <a:gd name="T18" fmla="*/ 70 w 291"/>
              <a:gd name="T19" fmla="*/ 12 h 12"/>
              <a:gd name="T20" fmla="*/ 105 w 291"/>
              <a:gd name="T21" fmla="*/ 12 h 12"/>
              <a:gd name="T22" fmla="*/ 93 w 291"/>
              <a:gd name="T23" fmla="*/ 0 h 12"/>
              <a:gd name="T24" fmla="*/ 117 w 291"/>
              <a:gd name="T25" fmla="*/ 12 h 12"/>
              <a:gd name="T26" fmla="*/ 128 w 291"/>
              <a:gd name="T27" fmla="*/ 0 h 12"/>
              <a:gd name="T28" fmla="*/ 117 w 291"/>
              <a:gd name="T29" fmla="*/ 12 h 12"/>
              <a:gd name="T30" fmla="*/ 151 w 291"/>
              <a:gd name="T31" fmla="*/ 12 h 12"/>
              <a:gd name="T32" fmla="*/ 140 w 291"/>
              <a:gd name="T33" fmla="*/ 0 h 12"/>
              <a:gd name="T34" fmla="*/ 163 w 291"/>
              <a:gd name="T35" fmla="*/ 12 h 12"/>
              <a:gd name="T36" fmla="*/ 175 w 291"/>
              <a:gd name="T37" fmla="*/ 0 h 12"/>
              <a:gd name="T38" fmla="*/ 163 w 291"/>
              <a:gd name="T39" fmla="*/ 12 h 12"/>
              <a:gd name="T40" fmla="*/ 198 w 291"/>
              <a:gd name="T41" fmla="*/ 12 h 12"/>
              <a:gd name="T42" fmla="*/ 186 w 291"/>
              <a:gd name="T43" fmla="*/ 0 h 12"/>
              <a:gd name="T44" fmla="*/ 209 w 291"/>
              <a:gd name="T45" fmla="*/ 12 h 12"/>
              <a:gd name="T46" fmla="*/ 221 w 291"/>
              <a:gd name="T47" fmla="*/ 0 h 12"/>
              <a:gd name="T48" fmla="*/ 209 w 291"/>
              <a:gd name="T49" fmla="*/ 12 h 12"/>
              <a:gd name="T50" fmla="*/ 244 w 291"/>
              <a:gd name="T51" fmla="*/ 12 h 12"/>
              <a:gd name="T52" fmla="*/ 233 w 291"/>
              <a:gd name="T53" fmla="*/ 0 h 12"/>
              <a:gd name="T54" fmla="*/ 256 w 291"/>
              <a:gd name="T55" fmla="*/ 12 h 12"/>
              <a:gd name="T56" fmla="*/ 268 w 291"/>
              <a:gd name="T57" fmla="*/ 0 h 12"/>
              <a:gd name="T58" fmla="*/ 256 w 291"/>
              <a:gd name="T59" fmla="*/ 12 h 12"/>
              <a:gd name="T60" fmla="*/ 291 w 291"/>
              <a:gd name="T61" fmla="*/ 12 h 12"/>
              <a:gd name="T62" fmla="*/ 279 w 291"/>
              <a:gd name="T6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12">
                <a:moveTo>
                  <a:pt x="0" y="12"/>
                </a:moveTo>
                <a:lnTo>
                  <a:pt x="12" y="12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  <a:moveTo>
                  <a:pt x="24" y="12"/>
                </a:moveTo>
                <a:lnTo>
                  <a:pt x="35" y="12"/>
                </a:lnTo>
                <a:lnTo>
                  <a:pt x="35" y="0"/>
                </a:lnTo>
                <a:lnTo>
                  <a:pt x="24" y="0"/>
                </a:lnTo>
                <a:lnTo>
                  <a:pt x="24" y="12"/>
                </a:lnTo>
                <a:close/>
                <a:moveTo>
                  <a:pt x="47" y="12"/>
                </a:moveTo>
                <a:lnTo>
                  <a:pt x="59" y="12"/>
                </a:lnTo>
                <a:lnTo>
                  <a:pt x="59" y="0"/>
                </a:lnTo>
                <a:lnTo>
                  <a:pt x="47" y="0"/>
                </a:lnTo>
                <a:lnTo>
                  <a:pt x="47" y="12"/>
                </a:lnTo>
                <a:close/>
                <a:moveTo>
                  <a:pt x="70" y="12"/>
                </a:moveTo>
                <a:lnTo>
                  <a:pt x="82" y="12"/>
                </a:lnTo>
                <a:lnTo>
                  <a:pt x="82" y="0"/>
                </a:lnTo>
                <a:lnTo>
                  <a:pt x="70" y="0"/>
                </a:lnTo>
                <a:lnTo>
                  <a:pt x="70" y="12"/>
                </a:lnTo>
                <a:close/>
                <a:moveTo>
                  <a:pt x="93" y="12"/>
                </a:moveTo>
                <a:lnTo>
                  <a:pt x="105" y="12"/>
                </a:lnTo>
                <a:lnTo>
                  <a:pt x="105" y="0"/>
                </a:lnTo>
                <a:lnTo>
                  <a:pt x="93" y="0"/>
                </a:lnTo>
                <a:lnTo>
                  <a:pt x="93" y="12"/>
                </a:lnTo>
                <a:close/>
                <a:moveTo>
                  <a:pt x="117" y="12"/>
                </a:moveTo>
                <a:lnTo>
                  <a:pt x="128" y="12"/>
                </a:lnTo>
                <a:lnTo>
                  <a:pt x="128" y="0"/>
                </a:lnTo>
                <a:lnTo>
                  <a:pt x="117" y="0"/>
                </a:lnTo>
                <a:lnTo>
                  <a:pt x="117" y="12"/>
                </a:lnTo>
                <a:close/>
                <a:moveTo>
                  <a:pt x="140" y="12"/>
                </a:moveTo>
                <a:lnTo>
                  <a:pt x="151" y="12"/>
                </a:lnTo>
                <a:lnTo>
                  <a:pt x="151" y="0"/>
                </a:lnTo>
                <a:lnTo>
                  <a:pt x="140" y="0"/>
                </a:lnTo>
                <a:lnTo>
                  <a:pt x="140" y="12"/>
                </a:lnTo>
                <a:close/>
                <a:moveTo>
                  <a:pt x="163" y="12"/>
                </a:moveTo>
                <a:lnTo>
                  <a:pt x="175" y="12"/>
                </a:lnTo>
                <a:lnTo>
                  <a:pt x="175" y="0"/>
                </a:lnTo>
                <a:lnTo>
                  <a:pt x="163" y="0"/>
                </a:lnTo>
                <a:lnTo>
                  <a:pt x="163" y="12"/>
                </a:lnTo>
                <a:close/>
                <a:moveTo>
                  <a:pt x="186" y="12"/>
                </a:moveTo>
                <a:lnTo>
                  <a:pt x="198" y="12"/>
                </a:lnTo>
                <a:lnTo>
                  <a:pt x="198" y="0"/>
                </a:lnTo>
                <a:lnTo>
                  <a:pt x="186" y="0"/>
                </a:lnTo>
                <a:lnTo>
                  <a:pt x="186" y="12"/>
                </a:lnTo>
                <a:close/>
                <a:moveTo>
                  <a:pt x="209" y="12"/>
                </a:moveTo>
                <a:lnTo>
                  <a:pt x="221" y="12"/>
                </a:lnTo>
                <a:lnTo>
                  <a:pt x="221" y="0"/>
                </a:lnTo>
                <a:lnTo>
                  <a:pt x="209" y="0"/>
                </a:lnTo>
                <a:lnTo>
                  <a:pt x="209" y="12"/>
                </a:lnTo>
                <a:close/>
                <a:moveTo>
                  <a:pt x="233" y="12"/>
                </a:moveTo>
                <a:lnTo>
                  <a:pt x="244" y="12"/>
                </a:lnTo>
                <a:lnTo>
                  <a:pt x="244" y="0"/>
                </a:lnTo>
                <a:lnTo>
                  <a:pt x="233" y="0"/>
                </a:lnTo>
                <a:lnTo>
                  <a:pt x="233" y="12"/>
                </a:lnTo>
                <a:close/>
                <a:moveTo>
                  <a:pt x="256" y="12"/>
                </a:moveTo>
                <a:lnTo>
                  <a:pt x="268" y="12"/>
                </a:lnTo>
                <a:lnTo>
                  <a:pt x="268" y="0"/>
                </a:lnTo>
                <a:lnTo>
                  <a:pt x="256" y="0"/>
                </a:lnTo>
                <a:lnTo>
                  <a:pt x="256" y="12"/>
                </a:lnTo>
                <a:close/>
                <a:moveTo>
                  <a:pt x="279" y="12"/>
                </a:moveTo>
                <a:lnTo>
                  <a:pt x="291" y="12"/>
                </a:lnTo>
                <a:lnTo>
                  <a:pt x="291" y="0"/>
                </a:lnTo>
                <a:lnTo>
                  <a:pt x="279" y="0"/>
                </a:lnTo>
                <a:lnTo>
                  <a:pt x="279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6351588" y="2481263"/>
            <a:ext cx="258762" cy="9525"/>
          </a:xfrm>
          <a:custGeom>
            <a:avLst/>
            <a:gdLst>
              <a:gd name="T0" fmla="*/ 11 w 290"/>
              <a:gd name="T1" fmla="*/ 12 h 12"/>
              <a:gd name="T2" fmla="*/ 0 w 290"/>
              <a:gd name="T3" fmla="*/ 0 h 12"/>
              <a:gd name="T4" fmla="*/ 23 w 290"/>
              <a:gd name="T5" fmla="*/ 12 h 12"/>
              <a:gd name="T6" fmla="*/ 34 w 290"/>
              <a:gd name="T7" fmla="*/ 0 h 12"/>
              <a:gd name="T8" fmla="*/ 23 w 290"/>
              <a:gd name="T9" fmla="*/ 12 h 12"/>
              <a:gd name="T10" fmla="*/ 58 w 290"/>
              <a:gd name="T11" fmla="*/ 12 h 12"/>
              <a:gd name="T12" fmla="*/ 46 w 290"/>
              <a:gd name="T13" fmla="*/ 0 h 12"/>
              <a:gd name="T14" fmla="*/ 69 w 290"/>
              <a:gd name="T15" fmla="*/ 12 h 12"/>
              <a:gd name="T16" fmla="*/ 81 w 290"/>
              <a:gd name="T17" fmla="*/ 0 h 12"/>
              <a:gd name="T18" fmla="*/ 69 w 290"/>
              <a:gd name="T19" fmla="*/ 12 h 12"/>
              <a:gd name="T20" fmla="*/ 104 w 290"/>
              <a:gd name="T21" fmla="*/ 12 h 12"/>
              <a:gd name="T22" fmla="*/ 92 w 290"/>
              <a:gd name="T23" fmla="*/ 0 h 12"/>
              <a:gd name="T24" fmla="*/ 116 w 290"/>
              <a:gd name="T25" fmla="*/ 12 h 12"/>
              <a:gd name="T26" fmla="*/ 127 w 290"/>
              <a:gd name="T27" fmla="*/ 0 h 12"/>
              <a:gd name="T28" fmla="*/ 116 w 290"/>
              <a:gd name="T29" fmla="*/ 12 h 12"/>
              <a:gd name="T30" fmla="*/ 150 w 290"/>
              <a:gd name="T31" fmla="*/ 12 h 12"/>
              <a:gd name="T32" fmla="*/ 139 w 290"/>
              <a:gd name="T33" fmla="*/ 0 h 12"/>
              <a:gd name="T34" fmla="*/ 162 w 290"/>
              <a:gd name="T35" fmla="*/ 12 h 12"/>
              <a:gd name="T36" fmla="*/ 174 w 290"/>
              <a:gd name="T37" fmla="*/ 0 h 12"/>
              <a:gd name="T38" fmla="*/ 162 w 290"/>
              <a:gd name="T39" fmla="*/ 12 h 12"/>
              <a:gd name="T40" fmla="*/ 197 w 290"/>
              <a:gd name="T41" fmla="*/ 12 h 12"/>
              <a:gd name="T42" fmla="*/ 185 w 290"/>
              <a:gd name="T43" fmla="*/ 0 h 12"/>
              <a:gd name="T44" fmla="*/ 209 w 290"/>
              <a:gd name="T45" fmla="*/ 12 h 12"/>
              <a:gd name="T46" fmla="*/ 220 w 290"/>
              <a:gd name="T47" fmla="*/ 0 h 12"/>
              <a:gd name="T48" fmla="*/ 209 w 290"/>
              <a:gd name="T49" fmla="*/ 12 h 12"/>
              <a:gd name="T50" fmla="*/ 244 w 290"/>
              <a:gd name="T51" fmla="*/ 12 h 12"/>
              <a:gd name="T52" fmla="*/ 232 w 290"/>
              <a:gd name="T53" fmla="*/ 0 h 12"/>
              <a:gd name="T54" fmla="*/ 255 w 290"/>
              <a:gd name="T55" fmla="*/ 12 h 12"/>
              <a:gd name="T56" fmla="*/ 267 w 290"/>
              <a:gd name="T57" fmla="*/ 0 h 12"/>
              <a:gd name="T58" fmla="*/ 255 w 290"/>
              <a:gd name="T59" fmla="*/ 12 h 12"/>
              <a:gd name="T60" fmla="*/ 290 w 290"/>
              <a:gd name="T61" fmla="*/ 12 h 12"/>
              <a:gd name="T62" fmla="*/ 278 w 290"/>
              <a:gd name="T6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0" h="12">
                <a:moveTo>
                  <a:pt x="0" y="12"/>
                </a:moveTo>
                <a:lnTo>
                  <a:pt x="11" y="12"/>
                </a:ln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close/>
                <a:moveTo>
                  <a:pt x="23" y="12"/>
                </a:moveTo>
                <a:lnTo>
                  <a:pt x="34" y="12"/>
                </a:lnTo>
                <a:lnTo>
                  <a:pt x="34" y="0"/>
                </a:lnTo>
                <a:lnTo>
                  <a:pt x="23" y="0"/>
                </a:lnTo>
                <a:lnTo>
                  <a:pt x="23" y="12"/>
                </a:lnTo>
                <a:close/>
                <a:moveTo>
                  <a:pt x="46" y="12"/>
                </a:moveTo>
                <a:lnTo>
                  <a:pt x="58" y="12"/>
                </a:lnTo>
                <a:lnTo>
                  <a:pt x="58" y="0"/>
                </a:lnTo>
                <a:lnTo>
                  <a:pt x="46" y="0"/>
                </a:lnTo>
                <a:lnTo>
                  <a:pt x="46" y="12"/>
                </a:lnTo>
                <a:close/>
                <a:moveTo>
                  <a:pt x="69" y="12"/>
                </a:moveTo>
                <a:lnTo>
                  <a:pt x="81" y="12"/>
                </a:lnTo>
                <a:lnTo>
                  <a:pt x="81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92" y="12"/>
                </a:moveTo>
                <a:lnTo>
                  <a:pt x="104" y="12"/>
                </a:lnTo>
                <a:lnTo>
                  <a:pt x="104" y="0"/>
                </a:lnTo>
                <a:lnTo>
                  <a:pt x="92" y="0"/>
                </a:lnTo>
                <a:lnTo>
                  <a:pt x="92" y="12"/>
                </a:lnTo>
                <a:close/>
                <a:moveTo>
                  <a:pt x="116" y="12"/>
                </a:moveTo>
                <a:lnTo>
                  <a:pt x="127" y="12"/>
                </a:lnTo>
                <a:lnTo>
                  <a:pt x="127" y="0"/>
                </a:lnTo>
                <a:lnTo>
                  <a:pt x="116" y="0"/>
                </a:lnTo>
                <a:lnTo>
                  <a:pt x="116" y="12"/>
                </a:lnTo>
                <a:close/>
                <a:moveTo>
                  <a:pt x="139" y="12"/>
                </a:moveTo>
                <a:lnTo>
                  <a:pt x="150" y="12"/>
                </a:lnTo>
                <a:lnTo>
                  <a:pt x="150" y="0"/>
                </a:lnTo>
                <a:lnTo>
                  <a:pt x="139" y="0"/>
                </a:lnTo>
                <a:lnTo>
                  <a:pt x="139" y="12"/>
                </a:lnTo>
                <a:close/>
                <a:moveTo>
                  <a:pt x="162" y="12"/>
                </a:moveTo>
                <a:lnTo>
                  <a:pt x="174" y="12"/>
                </a:lnTo>
                <a:lnTo>
                  <a:pt x="174" y="0"/>
                </a:lnTo>
                <a:lnTo>
                  <a:pt x="162" y="0"/>
                </a:lnTo>
                <a:lnTo>
                  <a:pt x="162" y="12"/>
                </a:lnTo>
                <a:close/>
                <a:moveTo>
                  <a:pt x="185" y="12"/>
                </a:moveTo>
                <a:lnTo>
                  <a:pt x="197" y="12"/>
                </a:lnTo>
                <a:lnTo>
                  <a:pt x="197" y="0"/>
                </a:lnTo>
                <a:lnTo>
                  <a:pt x="185" y="0"/>
                </a:lnTo>
                <a:lnTo>
                  <a:pt x="185" y="12"/>
                </a:lnTo>
                <a:close/>
                <a:moveTo>
                  <a:pt x="209" y="12"/>
                </a:moveTo>
                <a:lnTo>
                  <a:pt x="220" y="12"/>
                </a:lnTo>
                <a:lnTo>
                  <a:pt x="220" y="0"/>
                </a:lnTo>
                <a:lnTo>
                  <a:pt x="209" y="0"/>
                </a:lnTo>
                <a:lnTo>
                  <a:pt x="209" y="12"/>
                </a:lnTo>
                <a:close/>
                <a:moveTo>
                  <a:pt x="232" y="12"/>
                </a:moveTo>
                <a:lnTo>
                  <a:pt x="244" y="12"/>
                </a:lnTo>
                <a:lnTo>
                  <a:pt x="244" y="0"/>
                </a:lnTo>
                <a:lnTo>
                  <a:pt x="232" y="0"/>
                </a:lnTo>
                <a:lnTo>
                  <a:pt x="232" y="12"/>
                </a:lnTo>
                <a:close/>
                <a:moveTo>
                  <a:pt x="255" y="12"/>
                </a:moveTo>
                <a:lnTo>
                  <a:pt x="267" y="12"/>
                </a:lnTo>
                <a:lnTo>
                  <a:pt x="267" y="0"/>
                </a:lnTo>
                <a:lnTo>
                  <a:pt x="255" y="0"/>
                </a:lnTo>
                <a:lnTo>
                  <a:pt x="255" y="12"/>
                </a:lnTo>
                <a:close/>
                <a:moveTo>
                  <a:pt x="278" y="12"/>
                </a:moveTo>
                <a:lnTo>
                  <a:pt x="290" y="12"/>
                </a:lnTo>
                <a:lnTo>
                  <a:pt x="290" y="0"/>
                </a:lnTo>
                <a:lnTo>
                  <a:pt x="278" y="0"/>
                </a:lnTo>
                <a:lnTo>
                  <a:pt x="278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23" name="Freeform 19"/>
          <p:cNvSpPr>
            <a:spLocks noEditPoints="1"/>
          </p:cNvSpPr>
          <p:nvPr/>
        </p:nvSpPr>
        <p:spPr bwMode="auto">
          <a:xfrm>
            <a:off x="6619875" y="2481263"/>
            <a:ext cx="260350" cy="9525"/>
          </a:xfrm>
          <a:custGeom>
            <a:avLst/>
            <a:gdLst>
              <a:gd name="T0" fmla="*/ 11 w 290"/>
              <a:gd name="T1" fmla="*/ 12 h 12"/>
              <a:gd name="T2" fmla="*/ 0 w 290"/>
              <a:gd name="T3" fmla="*/ 0 h 12"/>
              <a:gd name="T4" fmla="*/ 23 w 290"/>
              <a:gd name="T5" fmla="*/ 12 h 12"/>
              <a:gd name="T6" fmla="*/ 34 w 290"/>
              <a:gd name="T7" fmla="*/ 0 h 12"/>
              <a:gd name="T8" fmla="*/ 23 w 290"/>
              <a:gd name="T9" fmla="*/ 12 h 12"/>
              <a:gd name="T10" fmla="*/ 58 w 290"/>
              <a:gd name="T11" fmla="*/ 12 h 12"/>
              <a:gd name="T12" fmla="*/ 46 w 290"/>
              <a:gd name="T13" fmla="*/ 0 h 12"/>
              <a:gd name="T14" fmla="*/ 69 w 290"/>
              <a:gd name="T15" fmla="*/ 12 h 12"/>
              <a:gd name="T16" fmla="*/ 81 w 290"/>
              <a:gd name="T17" fmla="*/ 0 h 12"/>
              <a:gd name="T18" fmla="*/ 69 w 290"/>
              <a:gd name="T19" fmla="*/ 12 h 12"/>
              <a:gd name="T20" fmla="*/ 104 w 290"/>
              <a:gd name="T21" fmla="*/ 12 h 12"/>
              <a:gd name="T22" fmla="*/ 92 w 290"/>
              <a:gd name="T23" fmla="*/ 0 h 12"/>
              <a:gd name="T24" fmla="*/ 116 w 290"/>
              <a:gd name="T25" fmla="*/ 12 h 12"/>
              <a:gd name="T26" fmla="*/ 127 w 290"/>
              <a:gd name="T27" fmla="*/ 0 h 12"/>
              <a:gd name="T28" fmla="*/ 116 w 290"/>
              <a:gd name="T29" fmla="*/ 12 h 12"/>
              <a:gd name="T30" fmla="*/ 151 w 290"/>
              <a:gd name="T31" fmla="*/ 12 h 12"/>
              <a:gd name="T32" fmla="*/ 139 w 290"/>
              <a:gd name="T33" fmla="*/ 0 h 12"/>
              <a:gd name="T34" fmla="*/ 162 w 290"/>
              <a:gd name="T35" fmla="*/ 12 h 12"/>
              <a:gd name="T36" fmla="*/ 174 w 290"/>
              <a:gd name="T37" fmla="*/ 0 h 12"/>
              <a:gd name="T38" fmla="*/ 162 w 290"/>
              <a:gd name="T39" fmla="*/ 12 h 12"/>
              <a:gd name="T40" fmla="*/ 197 w 290"/>
              <a:gd name="T41" fmla="*/ 12 h 12"/>
              <a:gd name="T42" fmla="*/ 185 w 290"/>
              <a:gd name="T43" fmla="*/ 0 h 12"/>
              <a:gd name="T44" fmla="*/ 209 w 290"/>
              <a:gd name="T45" fmla="*/ 12 h 12"/>
              <a:gd name="T46" fmla="*/ 220 w 290"/>
              <a:gd name="T47" fmla="*/ 0 h 12"/>
              <a:gd name="T48" fmla="*/ 209 w 290"/>
              <a:gd name="T49" fmla="*/ 12 h 12"/>
              <a:gd name="T50" fmla="*/ 244 w 290"/>
              <a:gd name="T51" fmla="*/ 12 h 12"/>
              <a:gd name="T52" fmla="*/ 232 w 290"/>
              <a:gd name="T53" fmla="*/ 0 h 12"/>
              <a:gd name="T54" fmla="*/ 255 w 290"/>
              <a:gd name="T55" fmla="*/ 12 h 12"/>
              <a:gd name="T56" fmla="*/ 267 w 290"/>
              <a:gd name="T57" fmla="*/ 0 h 12"/>
              <a:gd name="T58" fmla="*/ 255 w 290"/>
              <a:gd name="T59" fmla="*/ 12 h 12"/>
              <a:gd name="T60" fmla="*/ 290 w 290"/>
              <a:gd name="T61" fmla="*/ 12 h 12"/>
              <a:gd name="T62" fmla="*/ 278 w 290"/>
              <a:gd name="T6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0" h="12">
                <a:moveTo>
                  <a:pt x="0" y="12"/>
                </a:moveTo>
                <a:lnTo>
                  <a:pt x="11" y="12"/>
                </a:ln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close/>
                <a:moveTo>
                  <a:pt x="23" y="12"/>
                </a:moveTo>
                <a:lnTo>
                  <a:pt x="34" y="12"/>
                </a:lnTo>
                <a:lnTo>
                  <a:pt x="34" y="0"/>
                </a:lnTo>
                <a:lnTo>
                  <a:pt x="23" y="0"/>
                </a:lnTo>
                <a:lnTo>
                  <a:pt x="23" y="12"/>
                </a:lnTo>
                <a:close/>
                <a:moveTo>
                  <a:pt x="46" y="12"/>
                </a:moveTo>
                <a:lnTo>
                  <a:pt x="58" y="12"/>
                </a:lnTo>
                <a:lnTo>
                  <a:pt x="58" y="0"/>
                </a:lnTo>
                <a:lnTo>
                  <a:pt x="46" y="0"/>
                </a:lnTo>
                <a:lnTo>
                  <a:pt x="46" y="12"/>
                </a:lnTo>
                <a:close/>
                <a:moveTo>
                  <a:pt x="69" y="12"/>
                </a:moveTo>
                <a:lnTo>
                  <a:pt x="81" y="12"/>
                </a:lnTo>
                <a:lnTo>
                  <a:pt x="81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92" y="12"/>
                </a:moveTo>
                <a:lnTo>
                  <a:pt x="104" y="12"/>
                </a:lnTo>
                <a:lnTo>
                  <a:pt x="104" y="0"/>
                </a:lnTo>
                <a:lnTo>
                  <a:pt x="92" y="0"/>
                </a:lnTo>
                <a:lnTo>
                  <a:pt x="92" y="12"/>
                </a:lnTo>
                <a:close/>
                <a:moveTo>
                  <a:pt x="116" y="12"/>
                </a:moveTo>
                <a:lnTo>
                  <a:pt x="127" y="12"/>
                </a:lnTo>
                <a:lnTo>
                  <a:pt x="127" y="0"/>
                </a:lnTo>
                <a:lnTo>
                  <a:pt x="116" y="0"/>
                </a:lnTo>
                <a:lnTo>
                  <a:pt x="116" y="12"/>
                </a:lnTo>
                <a:close/>
                <a:moveTo>
                  <a:pt x="139" y="12"/>
                </a:moveTo>
                <a:lnTo>
                  <a:pt x="151" y="12"/>
                </a:lnTo>
                <a:lnTo>
                  <a:pt x="151" y="0"/>
                </a:lnTo>
                <a:lnTo>
                  <a:pt x="139" y="0"/>
                </a:lnTo>
                <a:lnTo>
                  <a:pt x="139" y="12"/>
                </a:lnTo>
                <a:close/>
                <a:moveTo>
                  <a:pt x="162" y="12"/>
                </a:moveTo>
                <a:lnTo>
                  <a:pt x="174" y="12"/>
                </a:lnTo>
                <a:lnTo>
                  <a:pt x="174" y="0"/>
                </a:lnTo>
                <a:lnTo>
                  <a:pt x="162" y="0"/>
                </a:lnTo>
                <a:lnTo>
                  <a:pt x="162" y="12"/>
                </a:lnTo>
                <a:close/>
                <a:moveTo>
                  <a:pt x="185" y="12"/>
                </a:moveTo>
                <a:lnTo>
                  <a:pt x="197" y="12"/>
                </a:lnTo>
                <a:lnTo>
                  <a:pt x="197" y="0"/>
                </a:lnTo>
                <a:lnTo>
                  <a:pt x="185" y="0"/>
                </a:lnTo>
                <a:lnTo>
                  <a:pt x="185" y="12"/>
                </a:lnTo>
                <a:close/>
                <a:moveTo>
                  <a:pt x="209" y="12"/>
                </a:moveTo>
                <a:lnTo>
                  <a:pt x="220" y="12"/>
                </a:lnTo>
                <a:lnTo>
                  <a:pt x="220" y="0"/>
                </a:lnTo>
                <a:lnTo>
                  <a:pt x="209" y="0"/>
                </a:lnTo>
                <a:lnTo>
                  <a:pt x="209" y="12"/>
                </a:lnTo>
                <a:close/>
                <a:moveTo>
                  <a:pt x="232" y="12"/>
                </a:moveTo>
                <a:lnTo>
                  <a:pt x="244" y="12"/>
                </a:lnTo>
                <a:lnTo>
                  <a:pt x="244" y="0"/>
                </a:lnTo>
                <a:lnTo>
                  <a:pt x="232" y="0"/>
                </a:lnTo>
                <a:lnTo>
                  <a:pt x="232" y="12"/>
                </a:lnTo>
                <a:close/>
                <a:moveTo>
                  <a:pt x="255" y="12"/>
                </a:moveTo>
                <a:lnTo>
                  <a:pt x="267" y="12"/>
                </a:lnTo>
                <a:lnTo>
                  <a:pt x="267" y="0"/>
                </a:lnTo>
                <a:lnTo>
                  <a:pt x="255" y="0"/>
                </a:lnTo>
                <a:lnTo>
                  <a:pt x="255" y="12"/>
                </a:lnTo>
                <a:close/>
                <a:moveTo>
                  <a:pt x="278" y="12"/>
                </a:moveTo>
                <a:lnTo>
                  <a:pt x="290" y="12"/>
                </a:lnTo>
                <a:lnTo>
                  <a:pt x="290" y="0"/>
                </a:lnTo>
                <a:lnTo>
                  <a:pt x="278" y="0"/>
                </a:lnTo>
                <a:lnTo>
                  <a:pt x="278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24" name="Freeform 20"/>
          <p:cNvSpPr>
            <a:spLocks noEditPoints="1"/>
          </p:cNvSpPr>
          <p:nvPr/>
        </p:nvSpPr>
        <p:spPr bwMode="auto">
          <a:xfrm>
            <a:off x="6889750" y="2481263"/>
            <a:ext cx="258763" cy="9525"/>
          </a:xfrm>
          <a:custGeom>
            <a:avLst/>
            <a:gdLst>
              <a:gd name="T0" fmla="*/ 11 w 290"/>
              <a:gd name="T1" fmla="*/ 12 h 12"/>
              <a:gd name="T2" fmla="*/ 0 w 290"/>
              <a:gd name="T3" fmla="*/ 0 h 12"/>
              <a:gd name="T4" fmla="*/ 23 w 290"/>
              <a:gd name="T5" fmla="*/ 12 h 12"/>
              <a:gd name="T6" fmla="*/ 34 w 290"/>
              <a:gd name="T7" fmla="*/ 0 h 12"/>
              <a:gd name="T8" fmla="*/ 23 w 290"/>
              <a:gd name="T9" fmla="*/ 12 h 12"/>
              <a:gd name="T10" fmla="*/ 58 w 290"/>
              <a:gd name="T11" fmla="*/ 12 h 12"/>
              <a:gd name="T12" fmla="*/ 46 w 290"/>
              <a:gd name="T13" fmla="*/ 0 h 12"/>
              <a:gd name="T14" fmla="*/ 69 w 290"/>
              <a:gd name="T15" fmla="*/ 12 h 12"/>
              <a:gd name="T16" fmla="*/ 81 w 290"/>
              <a:gd name="T17" fmla="*/ 0 h 12"/>
              <a:gd name="T18" fmla="*/ 69 w 290"/>
              <a:gd name="T19" fmla="*/ 12 h 12"/>
              <a:gd name="T20" fmla="*/ 104 w 290"/>
              <a:gd name="T21" fmla="*/ 12 h 12"/>
              <a:gd name="T22" fmla="*/ 93 w 290"/>
              <a:gd name="T23" fmla="*/ 0 h 12"/>
              <a:gd name="T24" fmla="*/ 116 w 290"/>
              <a:gd name="T25" fmla="*/ 12 h 12"/>
              <a:gd name="T26" fmla="*/ 127 w 290"/>
              <a:gd name="T27" fmla="*/ 0 h 12"/>
              <a:gd name="T28" fmla="*/ 116 w 290"/>
              <a:gd name="T29" fmla="*/ 12 h 12"/>
              <a:gd name="T30" fmla="*/ 151 w 290"/>
              <a:gd name="T31" fmla="*/ 12 h 12"/>
              <a:gd name="T32" fmla="*/ 139 w 290"/>
              <a:gd name="T33" fmla="*/ 0 h 12"/>
              <a:gd name="T34" fmla="*/ 162 w 290"/>
              <a:gd name="T35" fmla="*/ 12 h 12"/>
              <a:gd name="T36" fmla="*/ 174 w 290"/>
              <a:gd name="T37" fmla="*/ 0 h 12"/>
              <a:gd name="T38" fmla="*/ 162 w 290"/>
              <a:gd name="T39" fmla="*/ 12 h 12"/>
              <a:gd name="T40" fmla="*/ 197 w 290"/>
              <a:gd name="T41" fmla="*/ 12 h 12"/>
              <a:gd name="T42" fmla="*/ 186 w 290"/>
              <a:gd name="T43" fmla="*/ 0 h 12"/>
              <a:gd name="T44" fmla="*/ 209 w 290"/>
              <a:gd name="T45" fmla="*/ 12 h 12"/>
              <a:gd name="T46" fmla="*/ 220 w 290"/>
              <a:gd name="T47" fmla="*/ 0 h 12"/>
              <a:gd name="T48" fmla="*/ 209 w 290"/>
              <a:gd name="T49" fmla="*/ 12 h 12"/>
              <a:gd name="T50" fmla="*/ 244 w 290"/>
              <a:gd name="T51" fmla="*/ 12 h 12"/>
              <a:gd name="T52" fmla="*/ 232 w 290"/>
              <a:gd name="T53" fmla="*/ 0 h 12"/>
              <a:gd name="T54" fmla="*/ 255 w 290"/>
              <a:gd name="T55" fmla="*/ 12 h 12"/>
              <a:gd name="T56" fmla="*/ 267 w 290"/>
              <a:gd name="T57" fmla="*/ 0 h 12"/>
              <a:gd name="T58" fmla="*/ 255 w 290"/>
              <a:gd name="T59" fmla="*/ 12 h 12"/>
              <a:gd name="T60" fmla="*/ 290 w 290"/>
              <a:gd name="T61" fmla="*/ 12 h 12"/>
              <a:gd name="T62" fmla="*/ 278 w 290"/>
              <a:gd name="T6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0" h="12">
                <a:moveTo>
                  <a:pt x="0" y="12"/>
                </a:moveTo>
                <a:lnTo>
                  <a:pt x="11" y="12"/>
                </a:ln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close/>
                <a:moveTo>
                  <a:pt x="23" y="12"/>
                </a:moveTo>
                <a:lnTo>
                  <a:pt x="34" y="12"/>
                </a:lnTo>
                <a:lnTo>
                  <a:pt x="34" y="0"/>
                </a:lnTo>
                <a:lnTo>
                  <a:pt x="23" y="0"/>
                </a:lnTo>
                <a:lnTo>
                  <a:pt x="23" y="12"/>
                </a:lnTo>
                <a:close/>
                <a:moveTo>
                  <a:pt x="46" y="12"/>
                </a:moveTo>
                <a:lnTo>
                  <a:pt x="58" y="12"/>
                </a:lnTo>
                <a:lnTo>
                  <a:pt x="58" y="0"/>
                </a:lnTo>
                <a:lnTo>
                  <a:pt x="46" y="0"/>
                </a:lnTo>
                <a:lnTo>
                  <a:pt x="46" y="12"/>
                </a:lnTo>
                <a:close/>
                <a:moveTo>
                  <a:pt x="69" y="12"/>
                </a:moveTo>
                <a:lnTo>
                  <a:pt x="81" y="12"/>
                </a:lnTo>
                <a:lnTo>
                  <a:pt x="81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93" y="12"/>
                </a:moveTo>
                <a:lnTo>
                  <a:pt x="104" y="12"/>
                </a:lnTo>
                <a:lnTo>
                  <a:pt x="104" y="0"/>
                </a:lnTo>
                <a:lnTo>
                  <a:pt x="93" y="0"/>
                </a:lnTo>
                <a:lnTo>
                  <a:pt x="93" y="12"/>
                </a:lnTo>
                <a:close/>
                <a:moveTo>
                  <a:pt x="116" y="12"/>
                </a:moveTo>
                <a:lnTo>
                  <a:pt x="127" y="12"/>
                </a:lnTo>
                <a:lnTo>
                  <a:pt x="127" y="0"/>
                </a:lnTo>
                <a:lnTo>
                  <a:pt x="116" y="0"/>
                </a:lnTo>
                <a:lnTo>
                  <a:pt x="116" y="12"/>
                </a:lnTo>
                <a:close/>
                <a:moveTo>
                  <a:pt x="139" y="12"/>
                </a:moveTo>
                <a:lnTo>
                  <a:pt x="151" y="12"/>
                </a:lnTo>
                <a:lnTo>
                  <a:pt x="151" y="0"/>
                </a:lnTo>
                <a:lnTo>
                  <a:pt x="139" y="0"/>
                </a:lnTo>
                <a:lnTo>
                  <a:pt x="139" y="12"/>
                </a:lnTo>
                <a:close/>
                <a:moveTo>
                  <a:pt x="162" y="12"/>
                </a:moveTo>
                <a:lnTo>
                  <a:pt x="174" y="12"/>
                </a:lnTo>
                <a:lnTo>
                  <a:pt x="174" y="0"/>
                </a:lnTo>
                <a:lnTo>
                  <a:pt x="162" y="0"/>
                </a:lnTo>
                <a:lnTo>
                  <a:pt x="162" y="12"/>
                </a:lnTo>
                <a:close/>
                <a:moveTo>
                  <a:pt x="186" y="12"/>
                </a:moveTo>
                <a:lnTo>
                  <a:pt x="197" y="12"/>
                </a:lnTo>
                <a:lnTo>
                  <a:pt x="197" y="0"/>
                </a:lnTo>
                <a:lnTo>
                  <a:pt x="186" y="0"/>
                </a:lnTo>
                <a:lnTo>
                  <a:pt x="186" y="12"/>
                </a:lnTo>
                <a:close/>
                <a:moveTo>
                  <a:pt x="209" y="12"/>
                </a:moveTo>
                <a:lnTo>
                  <a:pt x="220" y="12"/>
                </a:lnTo>
                <a:lnTo>
                  <a:pt x="220" y="0"/>
                </a:lnTo>
                <a:lnTo>
                  <a:pt x="209" y="0"/>
                </a:lnTo>
                <a:lnTo>
                  <a:pt x="209" y="12"/>
                </a:lnTo>
                <a:close/>
                <a:moveTo>
                  <a:pt x="232" y="12"/>
                </a:moveTo>
                <a:lnTo>
                  <a:pt x="244" y="12"/>
                </a:lnTo>
                <a:lnTo>
                  <a:pt x="244" y="0"/>
                </a:lnTo>
                <a:lnTo>
                  <a:pt x="232" y="0"/>
                </a:lnTo>
                <a:lnTo>
                  <a:pt x="232" y="12"/>
                </a:lnTo>
                <a:close/>
                <a:moveTo>
                  <a:pt x="255" y="12"/>
                </a:moveTo>
                <a:lnTo>
                  <a:pt x="267" y="12"/>
                </a:lnTo>
                <a:lnTo>
                  <a:pt x="267" y="0"/>
                </a:lnTo>
                <a:lnTo>
                  <a:pt x="255" y="0"/>
                </a:lnTo>
                <a:lnTo>
                  <a:pt x="255" y="12"/>
                </a:lnTo>
                <a:close/>
                <a:moveTo>
                  <a:pt x="278" y="12"/>
                </a:moveTo>
                <a:lnTo>
                  <a:pt x="290" y="12"/>
                </a:lnTo>
                <a:lnTo>
                  <a:pt x="290" y="0"/>
                </a:lnTo>
                <a:lnTo>
                  <a:pt x="278" y="0"/>
                </a:lnTo>
                <a:lnTo>
                  <a:pt x="278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7159625" y="2481263"/>
            <a:ext cx="258763" cy="9525"/>
          </a:xfrm>
          <a:custGeom>
            <a:avLst/>
            <a:gdLst>
              <a:gd name="T0" fmla="*/ 11 w 290"/>
              <a:gd name="T1" fmla="*/ 12 h 12"/>
              <a:gd name="T2" fmla="*/ 0 w 290"/>
              <a:gd name="T3" fmla="*/ 0 h 12"/>
              <a:gd name="T4" fmla="*/ 23 w 290"/>
              <a:gd name="T5" fmla="*/ 12 h 12"/>
              <a:gd name="T6" fmla="*/ 35 w 290"/>
              <a:gd name="T7" fmla="*/ 0 h 12"/>
              <a:gd name="T8" fmla="*/ 23 w 290"/>
              <a:gd name="T9" fmla="*/ 12 h 12"/>
              <a:gd name="T10" fmla="*/ 58 w 290"/>
              <a:gd name="T11" fmla="*/ 12 h 12"/>
              <a:gd name="T12" fmla="*/ 46 w 290"/>
              <a:gd name="T13" fmla="*/ 0 h 12"/>
              <a:gd name="T14" fmla="*/ 69 w 290"/>
              <a:gd name="T15" fmla="*/ 12 h 12"/>
              <a:gd name="T16" fmla="*/ 81 w 290"/>
              <a:gd name="T17" fmla="*/ 0 h 12"/>
              <a:gd name="T18" fmla="*/ 69 w 290"/>
              <a:gd name="T19" fmla="*/ 12 h 12"/>
              <a:gd name="T20" fmla="*/ 104 w 290"/>
              <a:gd name="T21" fmla="*/ 12 h 12"/>
              <a:gd name="T22" fmla="*/ 93 w 290"/>
              <a:gd name="T23" fmla="*/ 0 h 12"/>
              <a:gd name="T24" fmla="*/ 116 w 290"/>
              <a:gd name="T25" fmla="*/ 12 h 12"/>
              <a:gd name="T26" fmla="*/ 127 w 290"/>
              <a:gd name="T27" fmla="*/ 0 h 12"/>
              <a:gd name="T28" fmla="*/ 116 w 290"/>
              <a:gd name="T29" fmla="*/ 12 h 12"/>
              <a:gd name="T30" fmla="*/ 151 w 290"/>
              <a:gd name="T31" fmla="*/ 12 h 12"/>
              <a:gd name="T32" fmla="*/ 139 w 290"/>
              <a:gd name="T33" fmla="*/ 0 h 12"/>
              <a:gd name="T34" fmla="*/ 162 w 290"/>
              <a:gd name="T35" fmla="*/ 12 h 12"/>
              <a:gd name="T36" fmla="*/ 174 w 290"/>
              <a:gd name="T37" fmla="*/ 0 h 12"/>
              <a:gd name="T38" fmla="*/ 162 w 290"/>
              <a:gd name="T39" fmla="*/ 12 h 12"/>
              <a:gd name="T40" fmla="*/ 197 w 290"/>
              <a:gd name="T41" fmla="*/ 12 h 12"/>
              <a:gd name="T42" fmla="*/ 186 w 290"/>
              <a:gd name="T43" fmla="*/ 0 h 12"/>
              <a:gd name="T44" fmla="*/ 209 w 290"/>
              <a:gd name="T45" fmla="*/ 12 h 12"/>
              <a:gd name="T46" fmla="*/ 220 w 290"/>
              <a:gd name="T47" fmla="*/ 0 h 12"/>
              <a:gd name="T48" fmla="*/ 209 w 290"/>
              <a:gd name="T49" fmla="*/ 12 h 12"/>
              <a:gd name="T50" fmla="*/ 244 w 290"/>
              <a:gd name="T51" fmla="*/ 12 h 12"/>
              <a:gd name="T52" fmla="*/ 232 w 290"/>
              <a:gd name="T53" fmla="*/ 0 h 12"/>
              <a:gd name="T54" fmla="*/ 255 w 290"/>
              <a:gd name="T55" fmla="*/ 12 h 12"/>
              <a:gd name="T56" fmla="*/ 267 w 290"/>
              <a:gd name="T57" fmla="*/ 0 h 12"/>
              <a:gd name="T58" fmla="*/ 255 w 290"/>
              <a:gd name="T59" fmla="*/ 12 h 12"/>
              <a:gd name="T60" fmla="*/ 290 w 290"/>
              <a:gd name="T61" fmla="*/ 12 h 12"/>
              <a:gd name="T62" fmla="*/ 279 w 290"/>
              <a:gd name="T6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0" h="12">
                <a:moveTo>
                  <a:pt x="0" y="12"/>
                </a:moveTo>
                <a:lnTo>
                  <a:pt x="11" y="12"/>
                </a:ln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close/>
                <a:moveTo>
                  <a:pt x="23" y="12"/>
                </a:moveTo>
                <a:lnTo>
                  <a:pt x="35" y="12"/>
                </a:lnTo>
                <a:lnTo>
                  <a:pt x="35" y="0"/>
                </a:lnTo>
                <a:lnTo>
                  <a:pt x="23" y="0"/>
                </a:lnTo>
                <a:lnTo>
                  <a:pt x="23" y="12"/>
                </a:lnTo>
                <a:close/>
                <a:moveTo>
                  <a:pt x="46" y="12"/>
                </a:moveTo>
                <a:lnTo>
                  <a:pt x="58" y="12"/>
                </a:lnTo>
                <a:lnTo>
                  <a:pt x="58" y="0"/>
                </a:lnTo>
                <a:lnTo>
                  <a:pt x="46" y="0"/>
                </a:lnTo>
                <a:lnTo>
                  <a:pt x="46" y="12"/>
                </a:lnTo>
                <a:close/>
                <a:moveTo>
                  <a:pt x="69" y="12"/>
                </a:moveTo>
                <a:lnTo>
                  <a:pt x="81" y="12"/>
                </a:lnTo>
                <a:lnTo>
                  <a:pt x="81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93" y="12"/>
                </a:moveTo>
                <a:lnTo>
                  <a:pt x="104" y="12"/>
                </a:lnTo>
                <a:lnTo>
                  <a:pt x="104" y="0"/>
                </a:lnTo>
                <a:lnTo>
                  <a:pt x="93" y="0"/>
                </a:lnTo>
                <a:lnTo>
                  <a:pt x="93" y="12"/>
                </a:lnTo>
                <a:close/>
                <a:moveTo>
                  <a:pt x="116" y="12"/>
                </a:moveTo>
                <a:lnTo>
                  <a:pt x="127" y="12"/>
                </a:lnTo>
                <a:lnTo>
                  <a:pt x="127" y="0"/>
                </a:lnTo>
                <a:lnTo>
                  <a:pt x="116" y="0"/>
                </a:lnTo>
                <a:lnTo>
                  <a:pt x="116" y="12"/>
                </a:lnTo>
                <a:close/>
                <a:moveTo>
                  <a:pt x="139" y="12"/>
                </a:moveTo>
                <a:lnTo>
                  <a:pt x="151" y="12"/>
                </a:lnTo>
                <a:lnTo>
                  <a:pt x="151" y="0"/>
                </a:lnTo>
                <a:lnTo>
                  <a:pt x="139" y="0"/>
                </a:lnTo>
                <a:lnTo>
                  <a:pt x="139" y="12"/>
                </a:lnTo>
                <a:close/>
                <a:moveTo>
                  <a:pt x="162" y="12"/>
                </a:moveTo>
                <a:lnTo>
                  <a:pt x="174" y="12"/>
                </a:lnTo>
                <a:lnTo>
                  <a:pt x="174" y="0"/>
                </a:lnTo>
                <a:lnTo>
                  <a:pt x="162" y="0"/>
                </a:lnTo>
                <a:lnTo>
                  <a:pt x="162" y="12"/>
                </a:lnTo>
                <a:close/>
                <a:moveTo>
                  <a:pt x="186" y="12"/>
                </a:moveTo>
                <a:lnTo>
                  <a:pt x="197" y="12"/>
                </a:lnTo>
                <a:lnTo>
                  <a:pt x="197" y="0"/>
                </a:lnTo>
                <a:lnTo>
                  <a:pt x="186" y="0"/>
                </a:lnTo>
                <a:lnTo>
                  <a:pt x="186" y="12"/>
                </a:lnTo>
                <a:close/>
                <a:moveTo>
                  <a:pt x="209" y="12"/>
                </a:moveTo>
                <a:lnTo>
                  <a:pt x="220" y="12"/>
                </a:lnTo>
                <a:lnTo>
                  <a:pt x="220" y="0"/>
                </a:lnTo>
                <a:lnTo>
                  <a:pt x="209" y="0"/>
                </a:lnTo>
                <a:lnTo>
                  <a:pt x="209" y="12"/>
                </a:lnTo>
                <a:close/>
                <a:moveTo>
                  <a:pt x="232" y="12"/>
                </a:moveTo>
                <a:lnTo>
                  <a:pt x="244" y="12"/>
                </a:lnTo>
                <a:lnTo>
                  <a:pt x="244" y="0"/>
                </a:lnTo>
                <a:lnTo>
                  <a:pt x="232" y="0"/>
                </a:lnTo>
                <a:lnTo>
                  <a:pt x="232" y="12"/>
                </a:lnTo>
                <a:close/>
                <a:moveTo>
                  <a:pt x="255" y="12"/>
                </a:moveTo>
                <a:lnTo>
                  <a:pt x="267" y="12"/>
                </a:lnTo>
                <a:lnTo>
                  <a:pt x="267" y="0"/>
                </a:lnTo>
                <a:lnTo>
                  <a:pt x="255" y="0"/>
                </a:lnTo>
                <a:lnTo>
                  <a:pt x="255" y="12"/>
                </a:lnTo>
                <a:close/>
                <a:moveTo>
                  <a:pt x="279" y="12"/>
                </a:moveTo>
                <a:lnTo>
                  <a:pt x="290" y="12"/>
                </a:lnTo>
                <a:lnTo>
                  <a:pt x="290" y="0"/>
                </a:lnTo>
                <a:lnTo>
                  <a:pt x="279" y="0"/>
                </a:lnTo>
                <a:lnTo>
                  <a:pt x="279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7429500" y="2481263"/>
            <a:ext cx="341313" cy="9525"/>
          </a:xfrm>
          <a:custGeom>
            <a:avLst/>
            <a:gdLst>
              <a:gd name="T0" fmla="*/ 11 w 383"/>
              <a:gd name="T1" fmla="*/ 12 h 12"/>
              <a:gd name="T2" fmla="*/ 0 w 383"/>
              <a:gd name="T3" fmla="*/ 0 h 12"/>
              <a:gd name="T4" fmla="*/ 23 w 383"/>
              <a:gd name="T5" fmla="*/ 12 h 12"/>
              <a:gd name="T6" fmla="*/ 35 w 383"/>
              <a:gd name="T7" fmla="*/ 0 h 12"/>
              <a:gd name="T8" fmla="*/ 23 w 383"/>
              <a:gd name="T9" fmla="*/ 12 h 12"/>
              <a:gd name="T10" fmla="*/ 58 w 383"/>
              <a:gd name="T11" fmla="*/ 12 h 12"/>
              <a:gd name="T12" fmla="*/ 46 w 383"/>
              <a:gd name="T13" fmla="*/ 0 h 12"/>
              <a:gd name="T14" fmla="*/ 69 w 383"/>
              <a:gd name="T15" fmla="*/ 12 h 12"/>
              <a:gd name="T16" fmla="*/ 81 w 383"/>
              <a:gd name="T17" fmla="*/ 0 h 12"/>
              <a:gd name="T18" fmla="*/ 69 w 383"/>
              <a:gd name="T19" fmla="*/ 12 h 12"/>
              <a:gd name="T20" fmla="*/ 104 w 383"/>
              <a:gd name="T21" fmla="*/ 12 h 12"/>
              <a:gd name="T22" fmla="*/ 93 w 383"/>
              <a:gd name="T23" fmla="*/ 0 h 12"/>
              <a:gd name="T24" fmla="*/ 116 w 383"/>
              <a:gd name="T25" fmla="*/ 12 h 12"/>
              <a:gd name="T26" fmla="*/ 127 w 383"/>
              <a:gd name="T27" fmla="*/ 0 h 12"/>
              <a:gd name="T28" fmla="*/ 116 w 383"/>
              <a:gd name="T29" fmla="*/ 12 h 12"/>
              <a:gd name="T30" fmla="*/ 151 w 383"/>
              <a:gd name="T31" fmla="*/ 12 h 12"/>
              <a:gd name="T32" fmla="*/ 139 w 383"/>
              <a:gd name="T33" fmla="*/ 0 h 12"/>
              <a:gd name="T34" fmla="*/ 162 w 383"/>
              <a:gd name="T35" fmla="*/ 12 h 12"/>
              <a:gd name="T36" fmla="*/ 174 w 383"/>
              <a:gd name="T37" fmla="*/ 0 h 12"/>
              <a:gd name="T38" fmla="*/ 162 w 383"/>
              <a:gd name="T39" fmla="*/ 12 h 12"/>
              <a:gd name="T40" fmla="*/ 197 w 383"/>
              <a:gd name="T41" fmla="*/ 12 h 12"/>
              <a:gd name="T42" fmla="*/ 186 w 383"/>
              <a:gd name="T43" fmla="*/ 0 h 12"/>
              <a:gd name="T44" fmla="*/ 209 w 383"/>
              <a:gd name="T45" fmla="*/ 12 h 12"/>
              <a:gd name="T46" fmla="*/ 221 w 383"/>
              <a:gd name="T47" fmla="*/ 0 h 12"/>
              <a:gd name="T48" fmla="*/ 209 w 383"/>
              <a:gd name="T49" fmla="*/ 12 h 12"/>
              <a:gd name="T50" fmla="*/ 244 w 383"/>
              <a:gd name="T51" fmla="*/ 12 h 12"/>
              <a:gd name="T52" fmla="*/ 232 w 383"/>
              <a:gd name="T53" fmla="*/ 0 h 12"/>
              <a:gd name="T54" fmla="*/ 255 w 383"/>
              <a:gd name="T55" fmla="*/ 12 h 12"/>
              <a:gd name="T56" fmla="*/ 267 w 383"/>
              <a:gd name="T57" fmla="*/ 0 h 12"/>
              <a:gd name="T58" fmla="*/ 255 w 383"/>
              <a:gd name="T59" fmla="*/ 12 h 12"/>
              <a:gd name="T60" fmla="*/ 290 w 383"/>
              <a:gd name="T61" fmla="*/ 12 h 12"/>
              <a:gd name="T62" fmla="*/ 279 w 383"/>
              <a:gd name="T63" fmla="*/ 0 h 12"/>
              <a:gd name="T64" fmla="*/ 302 w 383"/>
              <a:gd name="T65" fmla="*/ 12 h 12"/>
              <a:gd name="T66" fmla="*/ 313 w 383"/>
              <a:gd name="T67" fmla="*/ 0 h 12"/>
              <a:gd name="T68" fmla="*/ 302 w 383"/>
              <a:gd name="T69" fmla="*/ 12 h 12"/>
              <a:gd name="T70" fmla="*/ 337 w 383"/>
              <a:gd name="T71" fmla="*/ 12 h 12"/>
              <a:gd name="T72" fmla="*/ 325 w 383"/>
              <a:gd name="T73" fmla="*/ 0 h 12"/>
              <a:gd name="T74" fmla="*/ 348 w 383"/>
              <a:gd name="T75" fmla="*/ 12 h 12"/>
              <a:gd name="T76" fmla="*/ 360 w 383"/>
              <a:gd name="T77" fmla="*/ 0 h 12"/>
              <a:gd name="T78" fmla="*/ 348 w 383"/>
              <a:gd name="T79" fmla="*/ 12 h 12"/>
              <a:gd name="T80" fmla="*/ 383 w 383"/>
              <a:gd name="T81" fmla="*/ 12 h 12"/>
              <a:gd name="T82" fmla="*/ 371 w 383"/>
              <a:gd name="T8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3" h="12">
                <a:moveTo>
                  <a:pt x="0" y="12"/>
                </a:moveTo>
                <a:lnTo>
                  <a:pt x="11" y="12"/>
                </a:ln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close/>
                <a:moveTo>
                  <a:pt x="23" y="12"/>
                </a:moveTo>
                <a:lnTo>
                  <a:pt x="35" y="12"/>
                </a:lnTo>
                <a:lnTo>
                  <a:pt x="35" y="0"/>
                </a:lnTo>
                <a:lnTo>
                  <a:pt x="23" y="0"/>
                </a:lnTo>
                <a:lnTo>
                  <a:pt x="23" y="12"/>
                </a:lnTo>
                <a:close/>
                <a:moveTo>
                  <a:pt x="46" y="12"/>
                </a:moveTo>
                <a:lnTo>
                  <a:pt x="58" y="12"/>
                </a:lnTo>
                <a:lnTo>
                  <a:pt x="58" y="0"/>
                </a:lnTo>
                <a:lnTo>
                  <a:pt x="46" y="0"/>
                </a:lnTo>
                <a:lnTo>
                  <a:pt x="46" y="12"/>
                </a:lnTo>
                <a:close/>
                <a:moveTo>
                  <a:pt x="69" y="12"/>
                </a:moveTo>
                <a:lnTo>
                  <a:pt x="81" y="12"/>
                </a:lnTo>
                <a:lnTo>
                  <a:pt x="81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93" y="12"/>
                </a:moveTo>
                <a:lnTo>
                  <a:pt x="104" y="12"/>
                </a:lnTo>
                <a:lnTo>
                  <a:pt x="104" y="0"/>
                </a:lnTo>
                <a:lnTo>
                  <a:pt x="93" y="0"/>
                </a:lnTo>
                <a:lnTo>
                  <a:pt x="93" y="12"/>
                </a:lnTo>
                <a:close/>
                <a:moveTo>
                  <a:pt x="116" y="12"/>
                </a:moveTo>
                <a:lnTo>
                  <a:pt x="127" y="12"/>
                </a:lnTo>
                <a:lnTo>
                  <a:pt x="127" y="0"/>
                </a:lnTo>
                <a:lnTo>
                  <a:pt x="116" y="0"/>
                </a:lnTo>
                <a:lnTo>
                  <a:pt x="116" y="12"/>
                </a:lnTo>
                <a:close/>
                <a:moveTo>
                  <a:pt x="139" y="12"/>
                </a:moveTo>
                <a:lnTo>
                  <a:pt x="151" y="12"/>
                </a:lnTo>
                <a:lnTo>
                  <a:pt x="151" y="0"/>
                </a:lnTo>
                <a:lnTo>
                  <a:pt x="139" y="0"/>
                </a:lnTo>
                <a:lnTo>
                  <a:pt x="139" y="12"/>
                </a:lnTo>
                <a:close/>
                <a:moveTo>
                  <a:pt x="162" y="12"/>
                </a:moveTo>
                <a:lnTo>
                  <a:pt x="174" y="12"/>
                </a:lnTo>
                <a:lnTo>
                  <a:pt x="174" y="0"/>
                </a:lnTo>
                <a:lnTo>
                  <a:pt x="162" y="0"/>
                </a:lnTo>
                <a:lnTo>
                  <a:pt x="162" y="12"/>
                </a:lnTo>
                <a:close/>
                <a:moveTo>
                  <a:pt x="186" y="12"/>
                </a:moveTo>
                <a:lnTo>
                  <a:pt x="197" y="12"/>
                </a:lnTo>
                <a:lnTo>
                  <a:pt x="197" y="0"/>
                </a:lnTo>
                <a:lnTo>
                  <a:pt x="186" y="0"/>
                </a:lnTo>
                <a:lnTo>
                  <a:pt x="186" y="12"/>
                </a:lnTo>
                <a:close/>
                <a:moveTo>
                  <a:pt x="209" y="12"/>
                </a:moveTo>
                <a:lnTo>
                  <a:pt x="221" y="12"/>
                </a:lnTo>
                <a:lnTo>
                  <a:pt x="221" y="0"/>
                </a:lnTo>
                <a:lnTo>
                  <a:pt x="209" y="0"/>
                </a:lnTo>
                <a:lnTo>
                  <a:pt x="209" y="12"/>
                </a:lnTo>
                <a:close/>
                <a:moveTo>
                  <a:pt x="232" y="12"/>
                </a:moveTo>
                <a:lnTo>
                  <a:pt x="244" y="12"/>
                </a:lnTo>
                <a:lnTo>
                  <a:pt x="244" y="0"/>
                </a:lnTo>
                <a:lnTo>
                  <a:pt x="232" y="0"/>
                </a:lnTo>
                <a:lnTo>
                  <a:pt x="232" y="12"/>
                </a:lnTo>
                <a:close/>
                <a:moveTo>
                  <a:pt x="255" y="12"/>
                </a:moveTo>
                <a:lnTo>
                  <a:pt x="267" y="12"/>
                </a:lnTo>
                <a:lnTo>
                  <a:pt x="267" y="0"/>
                </a:lnTo>
                <a:lnTo>
                  <a:pt x="255" y="0"/>
                </a:lnTo>
                <a:lnTo>
                  <a:pt x="255" y="12"/>
                </a:lnTo>
                <a:close/>
                <a:moveTo>
                  <a:pt x="279" y="12"/>
                </a:moveTo>
                <a:lnTo>
                  <a:pt x="290" y="12"/>
                </a:lnTo>
                <a:lnTo>
                  <a:pt x="290" y="0"/>
                </a:lnTo>
                <a:lnTo>
                  <a:pt x="279" y="0"/>
                </a:lnTo>
                <a:lnTo>
                  <a:pt x="279" y="12"/>
                </a:lnTo>
                <a:close/>
                <a:moveTo>
                  <a:pt x="302" y="12"/>
                </a:moveTo>
                <a:lnTo>
                  <a:pt x="313" y="12"/>
                </a:lnTo>
                <a:lnTo>
                  <a:pt x="313" y="0"/>
                </a:lnTo>
                <a:lnTo>
                  <a:pt x="302" y="0"/>
                </a:lnTo>
                <a:lnTo>
                  <a:pt x="302" y="12"/>
                </a:lnTo>
                <a:close/>
                <a:moveTo>
                  <a:pt x="325" y="12"/>
                </a:moveTo>
                <a:lnTo>
                  <a:pt x="337" y="12"/>
                </a:lnTo>
                <a:lnTo>
                  <a:pt x="337" y="0"/>
                </a:lnTo>
                <a:lnTo>
                  <a:pt x="325" y="0"/>
                </a:lnTo>
                <a:lnTo>
                  <a:pt x="325" y="12"/>
                </a:lnTo>
                <a:close/>
                <a:moveTo>
                  <a:pt x="348" y="12"/>
                </a:moveTo>
                <a:lnTo>
                  <a:pt x="360" y="12"/>
                </a:lnTo>
                <a:lnTo>
                  <a:pt x="360" y="0"/>
                </a:lnTo>
                <a:lnTo>
                  <a:pt x="348" y="0"/>
                </a:lnTo>
                <a:lnTo>
                  <a:pt x="348" y="12"/>
                </a:lnTo>
                <a:close/>
                <a:moveTo>
                  <a:pt x="371" y="12"/>
                </a:moveTo>
                <a:lnTo>
                  <a:pt x="383" y="12"/>
                </a:lnTo>
                <a:lnTo>
                  <a:pt x="383" y="0"/>
                </a:lnTo>
                <a:lnTo>
                  <a:pt x="371" y="0"/>
                </a:lnTo>
                <a:lnTo>
                  <a:pt x="37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538788" y="2479675"/>
            <a:ext cx="2235200" cy="15875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de-DE" sz="1575"/>
          </a:p>
        </p:txBody>
      </p:sp>
      <p:pic>
        <p:nvPicPr>
          <p:cNvPr id="61460" name="Grafik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151063"/>
            <a:ext cx="7461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1476542" y="3317825"/>
            <a:ext cx="5550230" cy="1574603"/>
          </a:xfrm>
          <a:prstGeom prst="rect">
            <a:avLst/>
          </a:prstGeom>
          <a:solidFill>
            <a:srgbClr val="3A73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51435" tIns="25718" rIns="51435" bIns="25718" anchor="b"/>
          <a:lstStyle/>
          <a:p>
            <a:pPr>
              <a:defRPr/>
            </a:pPr>
            <a:r>
              <a:rPr lang="de-DE" sz="2419" dirty="0" err="1">
                <a:solidFill>
                  <a:schemeClr val="bg1"/>
                </a:solidFill>
              </a:rPr>
              <a:t>edutags</a:t>
            </a:r>
            <a:r>
              <a:rPr lang="de-DE" sz="2419" dirty="0">
                <a:solidFill>
                  <a:schemeClr val="bg1"/>
                </a:solidFill>
              </a:rPr>
              <a:t> ist ein Kooperationsprojekt vom </a:t>
            </a:r>
            <a:r>
              <a:rPr lang="de-DE" sz="2419" dirty="0" err="1">
                <a:solidFill>
                  <a:schemeClr val="bg1"/>
                </a:solidFill>
              </a:rPr>
              <a:t>LearningLab</a:t>
            </a:r>
            <a:r>
              <a:rPr lang="de-DE" sz="2419" dirty="0">
                <a:solidFill>
                  <a:schemeClr val="bg1"/>
                </a:solidFill>
              </a:rPr>
              <a:t> der Universität Duisburg-Essen und dem </a:t>
            </a:r>
          </a:p>
          <a:p>
            <a:pPr>
              <a:defRPr/>
            </a:pPr>
            <a:r>
              <a:rPr lang="de-DE" sz="2419" dirty="0">
                <a:solidFill>
                  <a:schemeClr val="bg1"/>
                </a:solidFill>
              </a:rPr>
              <a:t>Deutschen Bildungsserver.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3502025"/>
            <a:ext cx="2451100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zukunftsprojekt-erde.de/uploads/pics/Logo-DBS-220x1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785938"/>
            <a:ext cx="18542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6" name="Picture 2" descr="http://mediendidaktik.uni-due.de/sites/default/files/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303338"/>
            <a:ext cx="5318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7" name="Textfeld 34"/>
          <p:cNvSpPr txBox="1">
            <a:spLocks noChangeArrowheads="1"/>
          </p:cNvSpPr>
          <p:nvPr/>
        </p:nvSpPr>
        <p:spPr bwMode="auto">
          <a:xfrm>
            <a:off x="758825" y="6176963"/>
            <a:ext cx="77009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800" b="0">
                <a:solidFill>
                  <a:srgbClr val="BFBFBF"/>
                </a:solidFill>
                <a:sym typeface="Lucida Grande" charset="0"/>
              </a:rPr>
              <a:t>Cc by sa 4.0 Dr. Bettina Waffner und Petra Danielczyk für das Webinar </a:t>
            </a:r>
            <a:r>
              <a:rPr lang="de-DE" altLang="de-DE" sz="800" b="0">
                <a:solidFill>
                  <a:srgbClr val="BFBFBF"/>
                </a:solidFill>
                <a:sym typeface="Gill Sans"/>
              </a:rPr>
              <a:t>„Freie Bildungsmaterialien teilen, finden und nutzen: Open Educational Resources und edutags“, https://creativecommons.org/licenses/by/4.0/deed.de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800" b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800" b="0">
              <a:solidFill>
                <a:srgbClr val="BFBFBF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800" b="0">
                <a:solidFill>
                  <a:srgbClr val="BFBFBF"/>
                </a:solidFill>
              </a:rPr>
              <a:t> </a:t>
            </a:r>
          </a:p>
        </p:txBody>
      </p:sp>
      <p:pic>
        <p:nvPicPr>
          <p:cNvPr id="61468" name="Bild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76963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082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el 1"/>
          <p:cNvSpPr>
            <a:spLocks noGrp="1"/>
          </p:cNvSpPr>
          <p:nvPr>
            <p:ph type="title" idx="4294967295"/>
          </p:nvPr>
        </p:nvSpPr>
        <p:spPr>
          <a:xfrm>
            <a:off x="3132138" y="1196975"/>
            <a:ext cx="3633787" cy="1206500"/>
          </a:xfrm>
        </p:spPr>
        <p:txBody>
          <a:bodyPr/>
          <a:lstStyle/>
          <a:p>
            <a:r>
              <a:rPr lang="de-DE" altLang="de-DE" sz="36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edutags…</a:t>
            </a:r>
          </a:p>
        </p:txBody>
      </p:sp>
      <p:sp>
        <p:nvSpPr>
          <p:cNvPr id="63492" name="Inhaltsplatzhalter 5"/>
          <p:cNvSpPr>
            <a:spLocks noGrp="1"/>
          </p:cNvSpPr>
          <p:nvPr>
            <p:ph idx="4294967295"/>
          </p:nvPr>
        </p:nvSpPr>
        <p:spPr>
          <a:xfrm>
            <a:off x="4211638" y="2360613"/>
            <a:ext cx="4932362" cy="31257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25"/>
              </a:spcBef>
            </a:pPr>
            <a:r>
              <a:rPr lang="de-DE" alt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gemeinsam Lesezeichensammlungen für Onlinematerialien anlegen </a:t>
            </a:r>
          </a:p>
          <a:p>
            <a:pPr>
              <a:lnSpc>
                <a:spcPct val="150000"/>
              </a:lnSpc>
              <a:spcBef>
                <a:spcPts val="225"/>
              </a:spcBef>
            </a:pPr>
            <a:r>
              <a:rPr lang="de-DE" alt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mithilfe anderer Nutzerinnen und Nutzer die eigene Sammlung optimieren </a:t>
            </a:r>
          </a:p>
          <a:p>
            <a:pPr>
              <a:lnSpc>
                <a:spcPct val="150000"/>
              </a:lnSpc>
              <a:spcBef>
                <a:spcPts val="225"/>
              </a:spcBef>
            </a:pPr>
            <a:r>
              <a:rPr lang="de-DE" alt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hilft die Tagcloud beim Erweitern der Recherche</a:t>
            </a:r>
          </a:p>
          <a:p>
            <a:pPr>
              <a:lnSpc>
                <a:spcPct val="150000"/>
              </a:lnSpc>
              <a:spcBef>
                <a:spcPts val="225"/>
              </a:spcBef>
            </a:pPr>
            <a:r>
              <a:rPr lang="de-DE" alt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filtern und leichter neue Materialien erstellen</a:t>
            </a:r>
          </a:p>
          <a:p>
            <a:pPr>
              <a:lnSpc>
                <a:spcPct val="150000"/>
              </a:lnSpc>
              <a:spcBef>
                <a:spcPts val="225"/>
              </a:spcBef>
            </a:pPr>
            <a:r>
              <a:rPr lang="de-DE" alt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Kollaborativ die Arbeit erleichtern und Zeit sparen!</a:t>
            </a:r>
          </a:p>
        </p:txBody>
      </p:sp>
      <p:pic>
        <p:nvPicPr>
          <p:cNvPr id="63493" name="Picture 2" descr="http://mediendidaktik.uni-due.de/sites/default/files/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303338"/>
            <a:ext cx="5318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feld 9"/>
          <p:cNvSpPr txBox="1">
            <a:spLocks noChangeArrowheads="1"/>
          </p:cNvSpPr>
          <p:nvPr/>
        </p:nvSpPr>
        <p:spPr bwMode="auto">
          <a:xfrm>
            <a:off x="758825" y="5638800"/>
            <a:ext cx="7700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800" b="0">
                <a:solidFill>
                  <a:srgbClr val="BFBFBF"/>
                </a:solidFill>
                <a:sym typeface="Lucida Grande" charset="0"/>
              </a:rPr>
              <a:t>Cc by sa 4.0 Dr. Bettina Waffner und Petra Danielczyk für das Webinar </a:t>
            </a:r>
            <a:r>
              <a:rPr lang="de-DE" altLang="de-DE" sz="800" b="0">
                <a:solidFill>
                  <a:srgbClr val="BFBFBF"/>
                </a:solidFill>
                <a:sym typeface="Gill Sans"/>
              </a:rPr>
              <a:t>„Freie Bildungsmaterialien teilen, finden und nutzen: Open Educational Resources und edutags“, https://creativecommons.org/licenses/by/4.0/deed.de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800" b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800" b="0">
              <a:solidFill>
                <a:srgbClr val="BFBFBF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800" b="0">
                <a:solidFill>
                  <a:srgbClr val="BFBFBF"/>
                </a:solidFill>
              </a:rPr>
              <a:t> </a:t>
            </a:r>
          </a:p>
        </p:txBody>
      </p:sp>
      <p:pic>
        <p:nvPicPr>
          <p:cNvPr id="63495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91188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4"/>
          <p:cNvSpPr txBox="1">
            <a:spLocks/>
          </p:cNvSpPr>
          <p:nvPr/>
        </p:nvSpPr>
        <p:spPr bwMode="auto">
          <a:xfrm>
            <a:off x="468313" y="1341438"/>
            <a:ext cx="82296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965200" defTabSz="5143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3600">
                <a:solidFill>
                  <a:srgbClr val="00B0F0"/>
                </a:solidFill>
              </a:rPr>
              <a:t>Social Bookmarking</a:t>
            </a:r>
          </a:p>
        </p:txBody>
      </p:sp>
      <p:pic>
        <p:nvPicPr>
          <p:cNvPr id="65539" name="Picture 2" descr="http://mediendidaktik.uni-due.de/sites/default/files/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303338"/>
            <a:ext cx="5318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2643188"/>
            <a:ext cx="4189412" cy="235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Inhaltsplatzhalter 5"/>
          <p:cNvSpPr txBox="1">
            <a:spLocks/>
          </p:cNvSpPr>
          <p:nvPr/>
        </p:nvSpPr>
        <p:spPr bwMode="auto">
          <a:xfrm>
            <a:off x="107950" y="2276475"/>
            <a:ext cx="46799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marL="192881" indent="-192881" algn="l" defTabSz="5143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erlaubt es Lesezeichen von Webseiten anzulegen und verfügbar zu machen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Lesezeichen, die vorher nur lokal im Browser gespeichert wurden, werden nun mit sozialen Funktionen versehen: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Lesezeichen mit Tags verknüpfen,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Kommentare hinzufügen oder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Material bewerten</a:t>
            </a:r>
          </a:p>
        </p:txBody>
      </p:sp>
      <p:sp>
        <p:nvSpPr>
          <p:cNvPr id="65542" name="Textfeld 9"/>
          <p:cNvSpPr txBox="1">
            <a:spLocks noChangeArrowheads="1"/>
          </p:cNvSpPr>
          <p:nvPr/>
        </p:nvSpPr>
        <p:spPr bwMode="auto">
          <a:xfrm>
            <a:off x="758825" y="5638800"/>
            <a:ext cx="77009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800" b="0">
                <a:solidFill>
                  <a:srgbClr val="BFBFBF"/>
                </a:solidFill>
                <a:sym typeface="Lucida Grande" charset="0"/>
              </a:rPr>
              <a:t>Cc by sa 4.0 Dr. Bettina Waffner und Petra Danielczyk für das Webinar </a:t>
            </a:r>
            <a:r>
              <a:rPr lang="de-DE" altLang="de-DE" sz="800" b="0">
                <a:solidFill>
                  <a:srgbClr val="BFBFBF"/>
                </a:solidFill>
                <a:sym typeface="Gill Sans"/>
              </a:rPr>
              <a:t>„Freie Bildungsmaterialien teilen, finden und nutzen: Open Educational Resources und edutags“, https://creativecommons.org/licenses/by/4.0/deed.de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800" b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800" b="0">
              <a:solidFill>
                <a:srgbClr val="BFBFBF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800" b="0">
                <a:solidFill>
                  <a:srgbClr val="BFBFBF"/>
                </a:solidFill>
              </a:rPr>
              <a:t> </a:t>
            </a:r>
          </a:p>
        </p:txBody>
      </p:sp>
      <p:pic>
        <p:nvPicPr>
          <p:cNvPr id="65543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91188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Zum Urheberrecht dieser Präsentation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188913" y="2128838"/>
            <a:ext cx="8766175" cy="418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Die Präsentation ist nicht von </a:t>
            </a:r>
            <a:r>
              <a:rPr lang="de-DE" dirty="0" err="1"/>
              <a:t>Jöran</a:t>
            </a:r>
            <a:r>
              <a:rPr lang="de-DE" dirty="0"/>
              <a:t> </a:t>
            </a:r>
            <a:r>
              <a:rPr lang="de-DE" dirty="0" err="1"/>
              <a:t>Muuß-Merholz</a:t>
            </a:r>
            <a:r>
              <a:rPr lang="de-DE" dirty="0"/>
              <a:t>, Richard Heinen, Michael </a:t>
            </a:r>
            <a:r>
              <a:rPr lang="de-DE" dirty="0" err="1"/>
              <a:t>Kerres</a:t>
            </a:r>
            <a:r>
              <a:rPr lang="de-DE" dirty="0"/>
              <a:t> oder Hedwig Seipel.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Einige Folien basieren aber auf einer Präsentation, die </a:t>
            </a:r>
            <a:r>
              <a:rPr lang="de-DE" dirty="0" err="1"/>
              <a:t>Muuß-Merholz</a:t>
            </a:r>
            <a:r>
              <a:rPr lang="de-DE" dirty="0"/>
              <a:t> unter dem Titel „Open Educational Resources (OER) in der Weiterbildung“ * und </a:t>
            </a:r>
            <a:r>
              <a:rPr lang="de-DE" dirty="0" err="1"/>
              <a:t>Kerres</a:t>
            </a:r>
            <a:r>
              <a:rPr lang="de-DE" dirty="0"/>
              <a:t>/Heinen unter dem Titel „OER Open Educational Resources“** unter einer CC BY SA 4.0*** Lizenz veröffentlicht haben und Seipel unter dem Titel „Materialien aus dem Internet richtig nutzen“ unter einer CC BY 4.0**** Lizenz zur Verfügung stellt.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Die vorliegende Überarbeitung stammt von Bettina Waffner und steht ebenfalls unter der Lizenz CC BY SA 4.0.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Die freie Lizenz erstreckt sich nicht auf Inhalte Dritter.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>
              <a:defRPr/>
            </a:pPr>
            <a:r>
              <a:rPr lang="de-DE" sz="1000" dirty="0"/>
              <a:t>*   http://de.slideshare.net/joeranmuuss/open-educatoinal-resources-oer-in-der-weiterbildung/5</a:t>
            </a:r>
          </a:p>
          <a:p>
            <a:pPr>
              <a:defRPr/>
            </a:pPr>
            <a:r>
              <a:rPr lang="de-DE" sz="1000" dirty="0"/>
              <a:t>**  https://de.slideshare.net/richard_he/msw-oer</a:t>
            </a:r>
          </a:p>
          <a:p>
            <a:pPr>
              <a:defRPr/>
            </a:pPr>
            <a:r>
              <a:rPr lang="de-DE" sz="1000" dirty="0"/>
              <a:t>*** </a:t>
            </a:r>
            <a:r>
              <a:rPr lang="de-DE" sz="1000" dirty="0">
                <a:hlinkClick r:id="rId4"/>
              </a:rPr>
              <a:t>https://creativecommons.org/licenses/by-sa/4.0/</a:t>
            </a:r>
            <a:endParaRPr lang="de-DE" sz="1000" dirty="0"/>
          </a:p>
          <a:p>
            <a:pPr>
              <a:tabLst>
                <a:tab pos="1685925" algn="ctr"/>
              </a:tabLst>
              <a:defRPr/>
            </a:pPr>
            <a:r>
              <a:rPr lang="de-DE" sz="1000" dirty="0"/>
              <a:t>**** </a:t>
            </a:r>
            <a:r>
              <a:rPr lang="de-DE" sz="1000" dirty="0">
                <a:hlinkClick r:id="rId5"/>
              </a:rPr>
              <a:t>Hedwig Seipel für OER-</a:t>
            </a:r>
            <a:r>
              <a:rPr lang="de-DE" sz="1000" dirty="0" err="1">
                <a:hlinkClick r:id="rId5"/>
              </a:rPr>
              <a:t>MuMiW</a:t>
            </a:r>
            <a:r>
              <a:rPr lang="de-DE" sz="1000" dirty="0"/>
              <a:t> ist lizenziert unter einer </a:t>
            </a:r>
            <a:r>
              <a:rPr lang="de-DE" sz="1000" dirty="0">
                <a:hlinkClick r:id="rId6"/>
              </a:rPr>
              <a:t>Creative </a:t>
            </a:r>
            <a:r>
              <a:rPr lang="de-DE" sz="1000" dirty="0" err="1">
                <a:hlinkClick r:id="rId6"/>
              </a:rPr>
              <a:t>Commons</a:t>
            </a:r>
            <a:r>
              <a:rPr lang="de-DE" sz="1000" dirty="0">
                <a:hlinkClick r:id="rId6"/>
              </a:rPr>
              <a:t> Namensnennung 4.0 International Lizenz</a:t>
            </a:r>
            <a:r>
              <a:rPr lang="de-DE" sz="1000" dirty="0"/>
              <a:t>.</a:t>
            </a:r>
          </a:p>
          <a:p>
            <a:pPr>
              <a:defRPr/>
            </a:pPr>
            <a:endParaRPr lang="de-DE" sz="1000" dirty="0"/>
          </a:p>
        </p:txBody>
      </p:sp>
      <p:pic>
        <p:nvPicPr>
          <p:cNvPr id="12294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758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67591" name="Textfeld 1"/>
          <p:cNvSpPr txBox="1">
            <a:spLocks noChangeArrowheads="1"/>
          </p:cNvSpPr>
          <p:nvPr/>
        </p:nvSpPr>
        <p:spPr bwMode="auto">
          <a:xfrm>
            <a:off x="4667250" y="5129213"/>
            <a:ext cx="447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chemeClr val="tx1"/>
                </a:solidFill>
              </a:rPr>
              <a:t>CC 0 Bild: https://pixabay.com/de/banner-fragezeichen-frage-anmelden-1183408/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 descr="kastlg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FA7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664" y="1384300"/>
            <a:ext cx="10845305" cy="58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 i="1">
                <a:solidFill>
                  <a:srgbClr val="A3C13C"/>
                </a:solidFill>
              </a:rPr>
              <a:t>Online-Phase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3250" y="2338388"/>
            <a:ext cx="8164513" cy="4089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Registrieren</a:t>
            </a:r>
          </a:p>
        </p:txBody>
      </p:sp>
      <p:pic>
        <p:nvPicPr>
          <p:cNvPr id="69639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1683" name="Textfeld 11"/>
          <p:cNvSpPr txBox="1">
            <a:spLocks noChangeArrowheads="1"/>
          </p:cNvSpPr>
          <p:nvPr/>
        </p:nvSpPr>
        <p:spPr bwMode="auto">
          <a:xfrm>
            <a:off x="2874963" y="1416050"/>
            <a:ext cx="320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Kontakt</a:t>
            </a: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38916" name="Grafik 20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675" y="2471738"/>
            <a:ext cx="1954213" cy="191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hape 241"/>
          <p:cNvSpPr/>
          <p:nvPr/>
        </p:nvSpPr>
        <p:spPr>
          <a:xfrm>
            <a:off x="811213" y="4630738"/>
            <a:ext cx="3260725" cy="738187"/>
          </a:xfrm>
          <a:prstGeom prst="rect">
            <a:avLst/>
          </a:prstGeom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Dr. Bettina Waffner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+49 201 183 </a:t>
            </a: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6476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 err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bettina.waffner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@uni-due.de</a:t>
            </a:r>
          </a:p>
        </p:txBody>
      </p:sp>
      <p:sp>
        <p:nvSpPr>
          <p:cNvPr id="11" name="Shape 241"/>
          <p:cNvSpPr/>
          <p:nvPr/>
        </p:nvSpPr>
        <p:spPr>
          <a:xfrm>
            <a:off x="5089525" y="4630738"/>
            <a:ext cx="3260725" cy="738187"/>
          </a:xfrm>
          <a:prstGeom prst="rect">
            <a:avLst/>
          </a:prstGeom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David Eckhoff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+49 201 183 </a:t>
            </a: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5704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 err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david.eckhoff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@uni-due.de</a:t>
            </a:r>
          </a:p>
        </p:txBody>
      </p:sp>
      <p:pic>
        <p:nvPicPr>
          <p:cNvPr id="38919" name="Grafik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6263" y="2471738"/>
            <a:ext cx="1911350" cy="191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Textfeld 11"/>
          <p:cNvSpPr txBox="1">
            <a:spLocks noChangeArrowheads="1"/>
          </p:cNvSpPr>
          <p:nvPr/>
        </p:nvSpPr>
        <p:spPr bwMode="auto">
          <a:xfrm>
            <a:off x="1984375" y="1384300"/>
            <a:ext cx="696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Nachweise</a:t>
            </a:r>
            <a:endParaRPr lang="de-DE" altLang="de-DE" sz="2000" b="0">
              <a:solidFill>
                <a:srgbClr val="A3C13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3733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73735" name="Rechteck 15"/>
          <p:cNvSpPr>
            <a:spLocks noChangeArrowheads="1"/>
          </p:cNvSpPr>
          <p:nvPr/>
        </p:nvSpPr>
        <p:spPr bwMode="auto">
          <a:xfrm>
            <a:off x="368300" y="1962150"/>
            <a:ext cx="852963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Bundesministerium für Justiz und Verbraucherschutz: Urheberrecht. URL: </a:t>
            </a:r>
            <a:r>
              <a:rPr lang="de-DE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http://www.gesetze-im-internet.de/urhg/index.html</a:t>
            </a:r>
            <a:r>
              <a:rPr lang="de-DE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(Stand 09.05.2018).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Deutsche UNESCO Kommission e.V. (2015). </a:t>
            </a:r>
            <a:r>
              <a:rPr lang="en-US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http://www.unesco.de/bildung/open-educational-resources.html</a:t>
            </a:r>
            <a:r>
              <a:rPr lang="en-US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(Stand 09.05.2018).  </a:t>
            </a:r>
            <a:endParaRPr lang="de-DE" altLang="de-DE" sz="1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Heick, T (2015): The Definition Of Digital Literacy. URL: </a:t>
            </a:r>
            <a:r>
              <a:rPr lang="en-US" altLang="de-DE" sz="1800" b="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https://www.teachthought.com/literacy/the-definition-of-digital-literacy/</a:t>
            </a:r>
            <a:r>
              <a:rPr lang="de-DE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(Stand 07.05.2018). </a:t>
            </a:r>
            <a:endParaRPr lang="de-DE" altLang="de-DE" sz="1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Freiburg: Urheberrecht. URL: </a:t>
            </a:r>
            <a:r>
              <a:rPr lang="de-DE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https://www.rz.uni-freiburg.de/services/elearning/legal?set_language=en</a:t>
            </a:r>
            <a:r>
              <a:rPr lang="de-DE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(Stand 09.05.2018).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Wiley, D. (2014). The Access Compromise and the 5th R. URL: </a:t>
            </a:r>
            <a:r>
              <a:rPr lang="en-US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https://opencontent.org/blog/archives/3221</a:t>
            </a:r>
            <a:r>
              <a:rPr lang="en-US" altLang="de-DE"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(Stand: 07.05.2018).</a:t>
            </a:r>
            <a:endParaRPr lang="de-DE" altLang="de-DE" sz="1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60363" y="2519363"/>
            <a:ext cx="8637587" cy="1981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b="0" smtClean="0">
                <a:latin typeface="Arial" panose="020B0604020202020204" pitchFamily="34" charset="0"/>
                <a:cs typeface="Arial" panose="020B0604020202020204" pitchFamily="34" charset="0"/>
              </a:rPr>
              <a:t>Herzlichen Dank für Ihre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b="0" smtClean="0">
                <a:latin typeface="Arial" panose="020B0604020202020204" pitchFamily="34" charset="0"/>
                <a:cs typeface="Arial" panose="020B0604020202020204" pitchFamily="34" charset="0"/>
              </a:rPr>
              <a:t>Aufmerksamkeit!</a:t>
            </a:r>
          </a:p>
        </p:txBody>
      </p:sp>
      <p:pic>
        <p:nvPicPr>
          <p:cNvPr id="75779" name="image25.png" descr="http://mediendidaktik.uni-due.de/sites/default/files/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5780" name="claim_learninglab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377"/>
          <p:cNvSpPr/>
          <p:nvPr/>
        </p:nvSpPr>
        <p:spPr>
          <a:xfrm>
            <a:off x="847725" y="6453188"/>
            <a:ext cx="6573838" cy="2555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cc by </a:t>
            </a:r>
            <a:r>
              <a:rPr lang="de-DE" sz="1000" dirty="0" err="1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4.0 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DE Bettina Waffner für </a:t>
            </a:r>
            <a:r>
              <a:rPr sz="1000" dirty="0" err="1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MainstreamingOER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 unter einer 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  <a:hlinkClick r:id="rId5"/>
              </a:rPr>
              <a:t>Creative </a:t>
            </a:r>
            <a:r>
              <a:rPr lang="de-DE" sz="1000" dirty="0" err="1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  <a:hlinkClick r:id="rId5"/>
              </a:rPr>
              <a:t>Commons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  <a:hlinkClick r:id="rId5"/>
              </a:rPr>
              <a:t> Lizenz</a:t>
            </a:r>
            <a:endParaRPr sz="2200" dirty="0"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782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546850"/>
            <a:ext cx="603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63" y="4957763"/>
            <a:ext cx="1397000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784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957763"/>
            <a:ext cx="195421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55575" y="1474788"/>
            <a:ext cx="8826500" cy="1479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z="4400" smtClean="0">
                <a:latin typeface="Arial" panose="020B0604020202020204" pitchFamily="34" charset="0"/>
                <a:cs typeface="Arial" panose="020B0604020202020204" pitchFamily="34" charset="0"/>
              </a:rPr>
              <a:t>Nachweise</a:t>
            </a:r>
          </a:p>
        </p:txBody>
      </p:sp>
      <p:sp>
        <p:nvSpPr>
          <p:cNvPr id="77827" name="Textplatzhalter 11"/>
          <p:cNvSpPr txBox="1">
            <a:spLocks/>
          </p:cNvSpPr>
          <p:nvPr/>
        </p:nvSpPr>
        <p:spPr bwMode="auto">
          <a:xfrm>
            <a:off x="360363" y="2889250"/>
            <a:ext cx="850106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965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de-DE" altLang="de-DE" sz="2000" i="1">
                <a:solidFill>
                  <a:schemeClr val="bg1"/>
                </a:solidFill>
              </a:rPr>
              <a:t>Lizenz: Folientexte unter CC-BY-SA freigegeben, 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de-DE" sz="2000" i="1">
                <a:solidFill>
                  <a:schemeClr val="bg1"/>
                </a:solidFill>
              </a:rPr>
              <a:t>Urheberinnen: Dr. Bettina Waffner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de-DE" sz="2000" i="1">
                <a:solidFill>
                  <a:schemeClr val="bg1"/>
                </a:solidFill>
              </a:rPr>
              <a:t> Ausgenommen von dieser Lizenz: Anders gekennzeichnete Texte/Fotos/Grafiken/Videos.</a:t>
            </a:r>
            <a:endParaRPr lang="de-DE" altLang="de-DE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 b="0">
              <a:solidFill>
                <a:schemeClr val="tx1"/>
              </a:solidFill>
            </a:endParaRPr>
          </a:p>
        </p:txBody>
      </p:sp>
      <p:sp>
        <p:nvSpPr>
          <p:cNvPr id="77828" name="Textfeld 12"/>
          <p:cNvSpPr txBox="1">
            <a:spLocks noChangeArrowheads="1"/>
          </p:cNvSpPr>
          <p:nvPr/>
        </p:nvSpPr>
        <p:spPr bwMode="auto">
          <a:xfrm>
            <a:off x="-73025" y="5475288"/>
            <a:ext cx="873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782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356225"/>
            <a:ext cx="195421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feld 1"/>
          <p:cNvSpPr txBox="1">
            <a:spLocks noChangeArrowheads="1"/>
          </p:cNvSpPr>
          <p:nvPr/>
        </p:nvSpPr>
        <p:spPr bwMode="auto">
          <a:xfrm>
            <a:off x="685800" y="6611938"/>
            <a:ext cx="6538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0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cc by sa 4.0 DE Bettina Waffner für  MainstreamingOER </a:t>
            </a:r>
            <a:r>
              <a:rPr lang="en-US" altLang="de-DE" sz="1000" b="0">
                <a:solidFill>
                  <a:srgbClr val="000000"/>
                </a:solidFill>
                <a:latin typeface="Calibri" panose="020F0502020204030204" pitchFamily="34" charset="0"/>
                <a:sym typeface="Lucida Grande" charset="0"/>
                <a:hlinkClick r:id="rId4"/>
              </a:rPr>
              <a:t>creativecommons.org/licenses/by-sa/4.0/legalcode.de</a:t>
            </a:r>
            <a:r>
              <a:rPr lang="en-US" altLang="de-DE" sz="1000" b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pic>
        <p:nvPicPr>
          <p:cNvPr id="77831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96063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63" y="5078413"/>
            <a:ext cx="1397000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 descr="kastlg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FA7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664" y="1384300"/>
            <a:ext cx="10845305" cy="58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Kugellager-Runde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3250" y="2338388"/>
            <a:ext cx="8164513" cy="4089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habe ich Berührung mit dem Thema open educational resources?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wen oder wie möchte ich Kenntnisse als Multiplikator/in weitergeben?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600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600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3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 descr="kastlg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FA7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059" y="1384300"/>
            <a:ext cx="10845305" cy="58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Soziometrische Aufstellung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3250" y="2081213"/>
            <a:ext cx="8294688" cy="40894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Sortieren Sie sich nach den Anfangsbuchstaben Ihrer Vornahmen von A-Z</a:t>
            </a:r>
          </a:p>
          <a:p>
            <a:pPr>
              <a:defRPr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Wer von Ihnen nutzt bereits Materialien aus dem Internet? Auf einer Skala von 1 (gar nicht) bis 10 (immer)</a:t>
            </a:r>
          </a:p>
          <a:p>
            <a:pPr>
              <a:defRPr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Wie sicher fühlen Sie sich im Umgang mit dem Urheberrecht? Auf einer Skala von 1 (fühle mich völlig unsicher) bis 10 (kenne die Fallstricke im Detail)</a:t>
            </a:r>
          </a:p>
          <a:p>
            <a:pPr>
              <a:defRPr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Wieviel wissen Sie über Open Educational Resources? Auf einer Skala von 1 (gar nichts) bis 10 (bin Experte)</a:t>
            </a:r>
          </a:p>
          <a:p>
            <a:pPr>
              <a:defRPr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Wie skeptisch stehen Sie Open Educational Resources gegenüber? Auf einer Skala von 1 (gar nicht) bis 10 (überaus skeptisch)</a:t>
            </a:r>
            <a:endParaRPr lang="de-DE" altLang="de-DE" sz="1800" b="0" dirty="0">
              <a:solidFill>
                <a:schemeClr val="tx1"/>
              </a:solidFill>
              <a:latin typeface="Arial" panose="020B0604020202020204" pitchFamily="34" charset="0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1800" b="0" dirty="0">
              <a:solidFill>
                <a:schemeClr val="tx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6391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913" y="6186488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feld 11"/>
          <p:cNvSpPr txBox="1">
            <a:spLocks noChangeArrowheads="1"/>
          </p:cNvSpPr>
          <p:nvPr/>
        </p:nvSpPr>
        <p:spPr bwMode="auto">
          <a:xfrm>
            <a:off x="1984375" y="1384300"/>
            <a:ext cx="6961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Open Educational Resources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Grundidee und Potenziale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437" name="Textfeld 8"/>
          <p:cNvSpPr txBox="1">
            <a:spLocks noChangeArrowheads="1"/>
          </p:cNvSpPr>
          <p:nvPr/>
        </p:nvSpPr>
        <p:spPr bwMode="auto">
          <a:xfrm>
            <a:off x="188913" y="2322513"/>
            <a:ext cx="87661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Einfacher und kostengünstiger </a:t>
            </a:r>
            <a:r>
              <a:rPr lang="de-DE" altLang="de-DE" sz="1800">
                <a:solidFill>
                  <a:schemeClr val="tx1"/>
                </a:solidFill>
              </a:rPr>
              <a:t>Zugang</a:t>
            </a:r>
            <a:r>
              <a:rPr lang="de-DE" altLang="de-DE" sz="1800" b="0">
                <a:solidFill>
                  <a:schemeClr val="tx1"/>
                </a:solidFill>
              </a:rPr>
              <a:t> zu hochwertigen digitalen Bildungsressourcen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chemeClr val="tx1"/>
                </a:solidFill>
              </a:rPr>
              <a:t>Kosteneffizienz</a:t>
            </a:r>
            <a:r>
              <a:rPr lang="de-DE" altLang="de-DE" sz="1800" b="0">
                <a:solidFill>
                  <a:schemeClr val="tx1"/>
                </a:solidFill>
              </a:rPr>
              <a:t> des Einsatzes öffentlicher Mittel durch vielfache Nutzung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Hohe </a:t>
            </a:r>
            <a:r>
              <a:rPr lang="de-DE" altLang="de-DE" sz="1800">
                <a:solidFill>
                  <a:schemeClr val="tx1"/>
                </a:solidFill>
              </a:rPr>
              <a:t>Flexibilität</a:t>
            </a:r>
            <a:r>
              <a:rPr lang="de-DE" altLang="de-DE" sz="1800" b="0">
                <a:solidFill>
                  <a:schemeClr val="tx1"/>
                </a:solidFill>
              </a:rPr>
              <a:t> der Bildungsressourcen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chemeClr val="tx1"/>
                </a:solidFill>
              </a:rPr>
              <a:t>Qualitätsverbesserungen</a:t>
            </a:r>
            <a:r>
              <a:rPr lang="de-DE" altLang="de-DE" sz="1800" b="0">
                <a:solidFill>
                  <a:schemeClr val="tx1"/>
                </a:solidFill>
              </a:rPr>
              <a:t> der Bildungsressourcen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Katalysator für </a:t>
            </a:r>
            <a:r>
              <a:rPr lang="de-DE" altLang="de-DE" sz="1800">
                <a:solidFill>
                  <a:schemeClr val="tx1"/>
                </a:solidFill>
              </a:rPr>
              <a:t>innovative, kooperative und kollaborative Lehr- und Lernszenarien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Stärkung der </a:t>
            </a:r>
            <a:r>
              <a:rPr lang="de-DE" altLang="de-DE" sz="1800" i="1">
                <a:solidFill>
                  <a:schemeClr val="tx1"/>
                </a:solidFill>
              </a:rPr>
              <a:t>digital literacy</a:t>
            </a:r>
          </a:p>
        </p:txBody>
      </p:sp>
      <p:pic>
        <p:nvPicPr>
          <p:cNvPr id="18438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913" y="6186488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feld 11"/>
          <p:cNvSpPr txBox="1">
            <a:spLocks noChangeArrowheads="1"/>
          </p:cNvSpPr>
          <p:nvPr/>
        </p:nvSpPr>
        <p:spPr bwMode="auto">
          <a:xfrm>
            <a:off x="1984375" y="1384300"/>
            <a:ext cx="6961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Digital Literacy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0485" name="Textfeld 8"/>
          <p:cNvSpPr txBox="1">
            <a:spLocks noChangeArrowheads="1"/>
          </p:cNvSpPr>
          <p:nvPr/>
        </p:nvSpPr>
        <p:spPr bwMode="auto">
          <a:xfrm>
            <a:off x="509588" y="2897188"/>
            <a:ext cx="248602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800" b="0">
                <a:solidFill>
                  <a:schemeClr val="tx1"/>
                </a:solidFill>
              </a:rPr>
              <a:t>“Digital literacy is the ability to interpret and design nuanced communication across fluid digital forms.”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de-DE" sz="900" b="0">
                <a:solidFill>
                  <a:schemeClr val="tx1"/>
                </a:solidFill>
              </a:rPr>
              <a:t>Heick, T (2015): </a:t>
            </a:r>
            <a:endParaRPr lang="de-DE" altLang="de-DE" sz="900" b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900" b="0">
                <a:solidFill>
                  <a:schemeClr val="tx1"/>
                </a:solidFill>
              </a:rPr>
              <a:t>  The Definition Of Digital Literacy. URL: </a:t>
            </a:r>
            <a:r>
              <a:rPr lang="en-US" altLang="de-DE" sz="900" b="0">
                <a:solidFill>
                  <a:schemeClr val="tx1"/>
                </a:solidFill>
                <a:hlinkClick r:id="rId4"/>
              </a:rPr>
              <a:t>https://www.teachthought.com/literacy/the-definition-of-digital-literacy/</a:t>
            </a:r>
            <a:r>
              <a:rPr lang="en-US" altLang="de-DE" sz="900" b="0">
                <a:solidFill>
                  <a:schemeClr val="tx1"/>
                </a:solidFill>
              </a:rPr>
              <a:t> </a:t>
            </a:r>
            <a:r>
              <a:rPr lang="de-DE" altLang="de-DE" sz="900" b="0">
                <a:solidFill>
                  <a:schemeClr val="tx1"/>
                </a:solidFill>
              </a:rPr>
              <a:t>(Stand 09.05.2018).</a:t>
            </a:r>
            <a:r>
              <a:rPr lang="en-US" altLang="de-DE" sz="900" b="0">
                <a:solidFill>
                  <a:schemeClr val="tx1"/>
                </a:solidFill>
              </a:rPr>
              <a:t> </a:t>
            </a:r>
            <a:endParaRPr lang="de-DE" altLang="de-DE" sz="900" b="0">
              <a:solidFill>
                <a:schemeClr val="tx1"/>
              </a:solidFill>
            </a:endParaRPr>
          </a:p>
        </p:txBody>
      </p:sp>
      <p:pic>
        <p:nvPicPr>
          <p:cNvPr id="20486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850" y="1892300"/>
            <a:ext cx="4186238" cy="429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9" name="Rechteck 3"/>
          <p:cNvSpPr>
            <a:spLocks noChangeArrowheads="1"/>
          </p:cNvSpPr>
          <p:nvPr/>
        </p:nvSpPr>
        <p:spPr bwMode="auto">
          <a:xfrm rot="-5400000">
            <a:off x="5653088" y="3797300"/>
            <a:ext cx="431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900" b="0">
                <a:solidFill>
                  <a:schemeClr val="tx1"/>
                </a:solidFill>
              </a:rPr>
              <a:t>CC BY-SA 2.0  „</a:t>
            </a:r>
            <a:r>
              <a:rPr lang="en-US" altLang="de-DE" sz="900" b="0">
                <a:solidFill>
                  <a:schemeClr val="tx1"/>
                </a:solidFill>
              </a:rPr>
              <a:t>The 8 Essential Elements of Digital Literacies #digilit” von </a:t>
            </a:r>
            <a:r>
              <a:rPr lang="de-DE" altLang="de-DE" sz="900" u="sng">
                <a:solidFill>
                  <a:schemeClr val="tx1"/>
                </a:solidFill>
                <a:hlinkClick r:id="rId7" tooltip="Geh zum Fotostream von Aaron Davis"/>
              </a:rPr>
              <a:t>Aaron Davis</a:t>
            </a:r>
            <a:r>
              <a:rPr lang="de-DE" altLang="de-DE" sz="900" u="sng">
                <a:solidFill>
                  <a:schemeClr val="tx1"/>
                </a:solidFill>
              </a:rPr>
              <a:t>  URL: https://www.flickr.com/photos/aaron_davis/21332179175   </a:t>
            </a:r>
            <a:r>
              <a:rPr lang="de-DE" altLang="de-DE" sz="900" b="0">
                <a:solidFill>
                  <a:schemeClr val="tx1"/>
                </a:solidFill>
              </a:rPr>
              <a:t/>
            </a:r>
            <a:br>
              <a:rPr lang="de-DE" altLang="de-DE" sz="900" b="0">
                <a:solidFill>
                  <a:schemeClr val="tx1"/>
                </a:solidFill>
              </a:rPr>
            </a:br>
            <a:endParaRPr lang="de-DE" altLang="de-DE" sz="9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 descr="kastlg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FA7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664" y="1384300"/>
            <a:ext cx="10845305" cy="58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feld 11"/>
          <p:cNvSpPr txBox="1">
            <a:spLocks noChangeArrowheads="1"/>
          </p:cNvSpPr>
          <p:nvPr/>
        </p:nvSpPr>
        <p:spPr bwMode="auto">
          <a:xfrm>
            <a:off x="1995488" y="1384300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Definition der UNESCO von 2015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3250" y="2338388"/>
            <a:ext cx="8164513" cy="4089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Educational Resources (OER) sind Bildungsmaterialien jeglicher Art und in jedem Medium, die unter einer offenen Lizenz veröffentlicht werden.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solche offene Lizenz ermöglicht den kostenlosen Zugang sowie die kostenlose Nutzung, Bearbeitung und Weiterverbreitung durch Andere ohne oder mit geringfügigen Einschränkungen.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Dabei bestimmen die Urheber selbst, welche Nutzungsrechte sie einräumen und welche Rechte sie sich vorbehalten.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Educational Resources können einzelne Materialien aber auch komplette Kurse oder Bücher umfassen. Jedes Medium kann verwendet werden. Lehrpläne, Kursmaterialien, Lehrbücher, Streaming-Videos, Multimediaanwendungen, Podcasts – all diese Ressourcen sind OER, wenn sie unter einer offenen Lizenz veröffentlicht werden.</a:t>
            </a:r>
          </a:p>
        </p:txBody>
      </p:sp>
      <p:sp>
        <p:nvSpPr>
          <p:cNvPr id="22535" name="Rechteck 4"/>
          <p:cNvSpPr>
            <a:spLocks noChangeArrowheads="1"/>
          </p:cNvSpPr>
          <p:nvPr/>
        </p:nvSpPr>
        <p:spPr bwMode="auto">
          <a:xfrm>
            <a:off x="708025" y="6008688"/>
            <a:ext cx="795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000" b="0">
                <a:solidFill>
                  <a:schemeClr val="tx1"/>
                </a:solidFill>
              </a:rPr>
              <a:t>Quelle: Deutsche UNESCO Kommission e.V. (2015) </a:t>
            </a:r>
            <a:r>
              <a:rPr lang="de-DE" altLang="de-DE" sz="1000" b="0">
                <a:solidFill>
                  <a:schemeClr val="tx1"/>
                </a:solidFill>
                <a:hlinkClick r:id="rId5"/>
              </a:rPr>
              <a:t>http://www.unesco.de/bildung/open-educational-resources.html</a:t>
            </a:r>
            <a:r>
              <a:rPr lang="de-DE" altLang="de-DE" sz="1000" b="0">
                <a:solidFill>
                  <a:schemeClr val="tx1"/>
                </a:solidFill>
              </a:rPr>
              <a:t> (Stand 09.05.2018).  </a:t>
            </a:r>
          </a:p>
        </p:txBody>
      </p:sp>
      <p:pic>
        <p:nvPicPr>
          <p:cNvPr id="22536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1" name="Diagramm 10"/>
          <p:cNvGraphicFramePr/>
          <p:nvPr/>
        </p:nvGraphicFramePr>
        <p:xfrm>
          <a:off x="561341" y="1042862"/>
          <a:ext cx="7954643" cy="537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lussdiagramm: Verbinder 4"/>
          <p:cNvSpPr/>
          <p:nvPr/>
        </p:nvSpPr>
        <p:spPr>
          <a:xfrm>
            <a:off x="3978275" y="3357563"/>
            <a:ext cx="1120775" cy="1116012"/>
          </a:xfrm>
          <a:prstGeom prst="flowChartConnector">
            <a:avLst/>
          </a:prstGeom>
          <a:solidFill>
            <a:srgbClr val="A3C1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3959225" y="3602038"/>
            <a:ext cx="157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3600" b="0">
                <a:solidFill>
                  <a:schemeClr val="tx1"/>
                </a:solidFill>
              </a:rPr>
              <a:t>OER</a:t>
            </a:r>
          </a:p>
        </p:txBody>
      </p:sp>
      <p:pic>
        <p:nvPicPr>
          <p:cNvPr id="24583" name="Bild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Graphic spid="11" grpId="2">
        <p:bldAsOne/>
      </p:bldGraphic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3B5988"/>
      </a:hlink>
      <a:folHlink>
        <a:srgbClr val="3B59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2313</Words>
  <Application>Microsoft Office PowerPoint</Application>
  <PresentationFormat>Bildschirmpräsentation (4:3)</PresentationFormat>
  <Paragraphs>357</Paragraphs>
  <Slides>35</Slides>
  <Notes>35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8" baseType="lpstr">
      <vt:lpstr>Arial</vt:lpstr>
      <vt:lpstr>ヒラギノ角ゴ Pro W3</vt:lpstr>
      <vt:lpstr>Lucida Grande</vt:lpstr>
      <vt:lpstr>Calibri</vt:lpstr>
      <vt:lpstr>Geneva</vt:lpstr>
      <vt:lpstr>Gill Sans</vt:lpstr>
      <vt:lpstr>Helvetica</vt:lpstr>
      <vt:lpstr>Optima</vt:lpstr>
      <vt:lpstr>Bradley Hand ITC</vt:lpstr>
      <vt:lpstr>Trebuchet MS</vt:lpstr>
      <vt:lpstr>Wingdings</vt:lpstr>
      <vt:lpstr>Times New Roman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Mit edutags…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Lacum</dc:creator>
  <cp:lastModifiedBy>Wünnerke, Elisabeth</cp:lastModifiedBy>
  <cp:revision>746</cp:revision>
  <cp:lastPrinted>2017-03-24T15:05:40Z</cp:lastPrinted>
  <dcterms:created xsi:type="dcterms:W3CDTF">2012-08-27T10:28:54Z</dcterms:created>
  <dcterms:modified xsi:type="dcterms:W3CDTF">2019-10-25T10:37:08Z</dcterms:modified>
</cp:coreProperties>
</file>