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5383" r:id="rId2"/>
    <p:sldMasterId id="2147485392" r:id="rId3"/>
    <p:sldMasterId id="2147485427" r:id="rId4"/>
  </p:sldMasterIdLst>
  <p:notesMasterIdLst>
    <p:notesMasterId r:id="rId15"/>
  </p:notesMasterIdLst>
  <p:handoutMasterIdLst>
    <p:handoutMasterId r:id="rId16"/>
  </p:handoutMasterIdLst>
  <p:sldIdLst>
    <p:sldId id="377" r:id="rId5"/>
    <p:sldId id="463" r:id="rId6"/>
    <p:sldId id="476" r:id="rId7"/>
    <p:sldId id="477" r:id="rId8"/>
    <p:sldId id="479" r:id="rId9"/>
    <p:sldId id="478" r:id="rId10"/>
    <p:sldId id="481" r:id="rId11"/>
    <p:sldId id="529" r:id="rId12"/>
    <p:sldId id="376" r:id="rId13"/>
    <p:sldId id="530" r:id="rId14"/>
  </p:sldIdLst>
  <p:sldSz cx="9144000" cy="6858000" type="screen4x3"/>
  <p:notesSz cx="6797675" cy="992981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9">
          <p15:clr>
            <a:srgbClr val="A4A3A4"/>
          </p15:clr>
        </p15:guide>
        <p15:guide id="2" pos="5653">
          <p15:clr>
            <a:srgbClr val="A4A3A4"/>
          </p15:clr>
        </p15:guide>
        <p15:guide id="3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13D"/>
    <a:srgbClr val="8FD3EC"/>
    <a:srgbClr val="1FA7DA"/>
    <a:srgbClr val="A3C13C"/>
    <a:srgbClr val="BB0505"/>
    <a:srgbClr val="138619"/>
    <a:srgbClr val="024A92"/>
    <a:srgbClr val="00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68122" autoAdjust="0"/>
  </p:normalViewPr>
  <p:slideViewPr>
    <p:cSldViewPr snapToGrid="0" snapToObjects="1">
      <p:cViewPr varScale="1">
        <p:scale>
          <a:sx n="79" d="100"/>
          <a:sy n="79" d="100"/>
        </p:scale>
        <p:origin x="2166" y="90"/>
      </p:cViewPr>
      <p:guideLst>
        <p:guide orient="horz" pos="3939"/>
        <p:guide pos="5653"/>
        <p:guide pos="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1056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036" tIns="45517" rIns="91036" bIns="455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036" tIns="45517" rIns="91036" bIns="455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B9737496-1EDA-486B-92F5-5D897773C0BD}" type="datetime1">
              <a:rPr lang="de-DE"/>
              <a:pPr>
                <a:defRPr/>
              </a:pPr>
              <a:t>25.10.2019</a:t>
            </a:fld>
            <a:endParaRPr lang="de-DE"/>
          </a:p>
        </p:txBody>
      </p:sp>
      <p:sp>
        <p:nvSpPr>
          <p:cNvPr id="4" name="Fußzeilenplatzhalt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036" tIns="45517" rIns="91036" bIns="455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036" tIns="45517" rIns="91036" bIns="455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FEA7BEF-56C9-4C22-802E-1B3B2F50A62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036" tIns="45517" rIns="91036" bIns="455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036" tIns="45517" rIns="91036" bIns="455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B0C3DA49-BD23-46CC-9DF1-8271A57C4771}" type="datetime1">
              <a:rPr lang="de-DE"/>
              <a:pPr>
                <a:defRPr/>
              </a:pPr>
              <a:t>25.10.2019</a:t>
            </a:fld>
            <a:endParaRPr lang="de-DE"/>
          </a:p>
        </p:txBody>
      </p:sp>
      <p:sp>
        <p:nvSpPr>
          <p:cNvPr id="4" name="Folienbildplatzhalt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6" tIns="45517" rIns="91036" bIns="4551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036" tIns="45517" rIns="91036" bIns="455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036" tIns="45517" rIns="91036" bIns="455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036" tIns="45517" rIns="91036" bIns="455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192ADC2-D32F-436A-843D-E98A5203502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altLang="de-DE" sz="1100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8B4D56D-9B62-4CA9-91F8-770DF4E78E6D}" type="slidenum">
              <a:rPr lang="de-DE" altLang="de-DE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5E42449-983C-4275-A563-07A446549578}" type="slidenum">
              <a:rPr lang="de-DE" altLang="de-DE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b="1" smtClean="0"/>
          </a:p>
          <a:p>
            <a:endParaRPr lang="de-DE" altLang="de-DE" sz="2000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8900A926-C78B-4EAB-A4BC-5675C0B4C6B5}" type="slidenum">
              <a:rPr lang="de-DE" altLang="de-DE">
                <a:latin typeface="Calibri" panose="020F0502020204030204" pitchFamily="34" charset="0"/>
              </a:rPr>
              <a:pPr/>
              <a:t>2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b="1" smtClean="0"/>
          </a:p>
          <a:p>
            <a:r>
              <a:rPr lang="de-DE" altLang="de-DE" sz="2000" smtClean="0"/>
              <a:t>I</a:t>
            </a: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4507B780-D53D-4239-A9C9-B1C77F81D9AD}" type="slidenum">
              <a:rPr lang="de-DE" altLang="de-DE">
                <a:latin typeface="Calibri" panose="020F0502020204030204" pitchFamily="34" charset="0"/>
              </a:rPr>
              <a:pPr/>
              <a:t>3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13DC41C-8442-4046-ADB6-06B437DA9DF4}" type="slidenum">
              <a:rPr lang="de-DE" altLang="de-DE">
                <a:latin typeface="Calibri" panose="020F0502020204030204" pitchFamily="34" charset="0"/>
              </a:rPr>
              <a:pPr/>
              <a:t>4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B0B3CF2C-03EF-4EC7-8BBA-B6D5A187E860}" type="slidenum">
              <a:rPr lang="de-DE" altLang="de-DE">
                <a:latin typeface="Calibri" panose="020F0502020204030204" pitchFamily="34" charset="0"/>
              </a:rPr>
              <a:pPr/>
              <a:t>5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20164334-A947-4348-852A-8D753FD639F5}" type="slidenum">
              <a:rPr lang="de-DE" altLang="de-DE">
                <a:latin typeface="Calibri" panose="020F0502020204030204" pitchFamily="34" charset="0"/>
              </a:rPr>
              <a:pPr/>
              <a:t>6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A371A56B-BCEE-4C22-B290-21D23150144D}" type="slidenum">
              <a:rPr lang="de-DE" altLang="de-DE">
                <a:latin typeface="Calibri" panose="020F0502020204030204" pitchFamily="34" charset="0"/>
              </a:rPr>
              <a:pPr/>
              <a:t>7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DF8EDD6D-1F36-4577-AF97-2C6F6CB6F2AA}" type="slidenum">
              <a:rPr lang="de-DE" altLang="de-DE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C8337F8-A844-4ACF-9ED6-75CDB7190D70}" type="slidenum">
              <a:rPr lang="de-DE" altLang="de-DE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/>
          </p:cNvPr>
          <p:cNvSpPr/>
          <p:nvPr userDrawn="1"/>
        </p:nvSpPr>
        <p:spPr>
          <a:xfrm>
            <a:off x="179388" y="4478338"/>
            <a:ext cx="6554787" cy="2200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pic>
        <p:nvPicPr>
          <p:cNvPr id="6" name="Grafik 8" descr="Bil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52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6915600" y="4478399"/>
            <a:ext cx="2048400" cy="219960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360000" y="4860000"/>
            <a:ext cx="5969000" cy="900000"/>
          </a:xfrm>
          <a:ln>
            <a:noFill/>
          </a:ln>
        </p:spPr>
        <p:txBody>
          <a:bodyPr lIns="0" t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 charset="0"/>
              <a:buNone/>
              <a:tabLst/>
              <a:defRPr sz="3200" b="1" i="1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360000" y="5940000"/>
            <a:ext cx="5969000" cy="360000"/>
          </a:xfrm>
          <a:ln>
            <a:noFill/>
          </a:ln>
        </p:spPr>
        <p:txBody>
          <a:bodyPr lIns="0" tIns="0" bIns="0"/>
          <a:lstStyle>
            <a:lvl1pPr>
              <a:defRPr sz="1800" b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828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4320000"/>
          </a:xfrm>
        </p:spPr>
        <p:txBody>
          <a:bodyPr/>
          <a:lstStyle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5" name="Datumsplatzhalter 3">
            <a:extLst/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6" name="Fußzeilenplatzhalter 4">
            <a:extLst/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324883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224000"/>
            <a:ext cx="3184727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56800" y="1224000"/>
            <a:ext cx="5418000" cy="4412675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Datumsplatzhalter 3">
            <a:extLst/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8" name="Fußzeilenplatzhalter 4">
            <a:extLst/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117120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Bild2.jp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522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8" descr="Logo+Claim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74663"/>
            <a:ext cx="22971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30201" y="2520000"/>
            <a:ext cx="8489949" cy="2032000"/>
          </a:xfrm>
          <a:ln>
            <a:noFill/>
          </a:ln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67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EC0A-D7E3-4843-802B-A41C43A481DD}" type="datetimeFigureOut">
              <a:rPr lang="de-DE"/>
              <a:pPr>
                <a:defRPr/>
              </a:pPr>
              <a:t>25.10.2019</a:t>
            </a:fld>
            <a:endParaRPr 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BC6C96-9A2E-4A37-8733-AC1D5B73623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000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4320000"/>
          </a:xfrm>
        </p:spPr>
        <p:txBody>
          <a:bodyPr/>
          <a:lstStyle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4" name="Fußzeilenplatzhalt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111125" y="6491288"/>
            <a:ext cx="878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04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/>
          </p:cNvPr>
          <p:cNvSpPr/>
          <p:nvPr userDrawn="1"/>
        </p:nvSpPr>
        <p:spPr>
          <a:xfrm>
            <a:off x="179388" y="4478338"/>
            <a:ext cx="6554787" cy="2200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pic>
        <p:nvPicPr>
          <p:cNvPr id="6" name="Grafik 8" descr="Bil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52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6915600" y="4478399"/>
            <a:ext cx="2048400" cy="219960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360000" y="4860000"/>
            <a:ext cx="5969000" cy="900000"/>
          </a:xfrm>
          <a:ln>
            <a:noFill/>
          </a:ln>
        </p:spPr>
        <p:txBody>
          <a:bodyPr lIns="0" t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 charset="0"/>
              <a:buNone/>
              <a:tabLst/>
              <a:defRPr sz="3200" b="1" i="1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360000" y="5940000"/>
            <a:ext cx="5969000" cy="360000"/>
          </a:xfrm>
          <a:ln>
            <a:noFill/>
          </a:ln>
        </p:spPr>
        <p:txBody>
          <a:bodyPr lIns="0" tIns="0" bIns="0"/>
          <a:lstStyle>
            <a:lvl1pPr>
              <a:defRPr sz="1800" b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1818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6840000" cy="86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b="0">
                <a:solidFill>
                  <a:schemeClr val="tx1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385388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224000"/>
            <a:ext cx="3184727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46000" y="1224000"/>
            <a:ext cx="5418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5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6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851866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4320000"/>
          </a:xfrm>
        </p:spPr>
        <p:txBody>
          <a:bodyPr/>
          <a:lstStyle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5" name="Datumsplatzhalter 3">
            <a:extLst/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6" name="Fußzeilenplatzhalter 4">
            <a:extLst/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2933775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224000"/>
            <a:ext cx="3184727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56800" y="1224000"/>
            <a:ext cx="5418000" cy="4412675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Datumsplatzhalter 3">
            <a:extLst/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8" name="Fußzeilenplatzhalter 4">
            <a:extLst/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109338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6840000" cy="86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b="0">
                <a:solidFill>
                  <a:schemeClr val="tx1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387448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Bild2.jp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522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8" descr="Logo+Claim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74663"/>
            <a:ext cx="22971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30201" y="2520000"/>
            <a:ext cx="8489949" cy="2032000"/>
          </a:xfrm>
          <a:ln>
            <a:noFill/>
          </a:ln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4152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6ABC-07BE-4945-93FC-149162E9227C}" type="datetimeFigureOut">
              <a:rPr lang="de-DE" altLang="de-DE"/>
              <a:pPr>
                <a:defRPr/>
              </a:pPr>
              <a:t>25.10.2019</a:t>
            </a:fld>
            <a:endParaRPr lang="de-DE" alt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0A00A-26FF-4C6D-A505-CE52BE1488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5197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99326-6405-4B94-A36A-DC67219E75E7}" type="datetimeFigureOut">
              <a:rPr lang="de-DE" altLang="de-DE"/>
              <a:pPr>
                <a:defRPr/>
              </a:pPr>
              <a:t>25.10.2019</a:t>
            </a:fld>
            <a:endParaRPr lang="de-DE" alt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07BAD-DD31-45EB-8FA8-E9FAC057E1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716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8DB8-3B3E-49B1-8AF4-28A7426B30D9}" type="datetimeFigureOut">
              <a:rPr lang="de-DE" altLang="de-DE"/>
              <a:pPr>
                <a:defRPr/>
              </a:pPr>
              <a:t>25.10.2019</a:t>
            </a:fld>
            <a:endParaRPr lang="de-DE" alt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88FE6-4C88-46D9-B70B-56D27E16986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8817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C627-5BA5-42AB-AB8A-AF2E088AE8BC}" type="datetimeFigureOut">
              <a:rPr lang="de-DE" altLang="de-DE"/>
              <a:pPr>
                <a:defRPr/>
              </a:pPr>
              <a:t>25.10.2019</a:t>
            </a:fld>
            <a:endParaRPr lang="de-DE" altLang="de-DE"/>
          </a:p>
        </p:txBody>
      </p:sp>
      <p:sp>
        <p:nvSpPr>
          <p:cNvPr id="6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C7D34-4A37-4763-BDF5-6BEF2637FB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3851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BA5E-02CD-4B5F-A488-F2E02E5CF024}" type="datetimeFigureOut">
              <a:rPr lang="de-DE" altLang="de-DE"/>
              <a:pPr>
                <a:defRPr/>
              </a:pPr>
              <a:t>25.10.2019</a:t>
            </a:fld>
            <a:endParaRPr lang="de-DE" altLang="de-DE"/>
          </a:p>
        </p:txBody>
      </p:sp>
      <p:sp>
        <p:nvSpPr>
          <p:cNvPr id="8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4E78C-1AB7-43A0-AC73-ECC308D9E0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3819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9B72C-38BF-4501-BD44-874486FD2A96}" type="datetimeFigureOut">
              <a:rPr lang="de-DE" altLang="de-DE"/>
              <a:pPr>
                <a:defRPr/>
              </a:pPr>
              <a:t>25.10.2019</a:t>
            </a:fld>
            <a:endParaRPr lang="de-DE" altLang="de-DE"/>
          </a:p>
        </p:txBody>
      </p:sp>
      <p:sp>
        <p:nvSpPr>
          <p:cNvPr id="4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606A1-AD60-42EE-B63E-6E995ABA883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4547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F1E2-9E6F-4F80-A600-1C3CFDD56BC9}" type="datetimeFigureOut">
              <a:rPr lang="de-DE" altLang="de-DE"/>
              <a:pPr>
                <a:defRPr/>
              </a:pPr>
              <a:t>25.10.2019</a:t>
            </a:fld>
            <a:endParaRPr lang="de-DE" altLang="de-DE"/>
          </a:p>
        </p:txBody>
      </p:sp>
      <p:sp>
        <p:nvSpPr>
          <p:cNvPr id="3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F1955-71CF-44C4-A039-0394FDD39C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3244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DB2A-0781-4875-852C-77D61EC8367C}" type="datetimeFigureOut">
              <a:rPr lang="de-DE" altLang="de-DE"/>
              <a:pPr>
                <a:defRPr/>
              </a:pPr>
              <a:t>25.10.2019</a:t>
            </a:fld>
            <a:endParaRPr lang="de-DE" altLang="de-DE"/>
          </a:p>
        </p:txBody>
      </p:sp>
      <p:sp>
        <p:nvSpPr>
          <p:cNvPr id="6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B27A-4180-4612-84E3-86604DCC39E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7890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/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7050" y="982663"/>
            <a:ext cx="5548313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302C-17FD-4AA6-A91F-78011AA28CB7}" type="datetimeFigureOut">
              <a:rPr lang="de-DE" altLang="de-DE"/>
              <a:pPr>
                <a:defRPr/>
              </a:pPr>
              <a:t>25.10.2019</a:t>
            </a:fld>
            <a:endParaRPr lang="de-DE" altLang="de-DE"/>
          </a:p>
        </p:txBody>
      </p:sp>
      <p:sp>
        <p:nvSpPr>
          <p:cNvPr id="7" name="Fußzeilenplatzhalt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liennummernplatzhalt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1B38E-2B47-4B66-BF67-6D658E72C1B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910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224000"/>
            <a:ext cx="3184727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46000" y="1224000"/>
            <a:ext cx="5418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5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6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120836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9344-BED5-4099-BA51-4ADB05A088EC}" type="datetimeFigureOut">
              <a:rPr lang="de-DE" altLang="de-DE"/>
              <a:pPr>
                <a:defRPr/>
              </a:pPr>
              <a:t>25.10.2019</a:t>
            </a:fld>
            <a:endParaRPr lang="de-DE" alt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2E14C-AF68-43AA-92E5-F4F57CC9DB4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5438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DAC5-D6FA-4801-951E-E83FB2484673}" type="datetimeFigureOut">
              <a:rPr lang="de-DE" altLang="de-DE"/>
              <a:pPr>
                <a:defRPr/>
              </a:pPr>
              <a:t>25.10.2019</a:t>
            </a:fld>
            <a:endParaRPr lang="de-DE" alt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92519-6BB1-4025-B682-2FD40EEC976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651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4320000"/>
          </a:xfrm>
        </p:spPr>
        <p:txBody>
          <a:bodyPr/>
          <a:lstStyle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5" name="Datumsplatzhalter 3">
            <a:extLst/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6" name="Fußzeilenplatzhalter 4">
            <a:extLst/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341149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224000"/>
            <a:ext cx="3184727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56800" y="1224000"/>
            <a:ext cx="5418000" cy="4412675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Datumsplatzhalter 3">
            <a:extLst/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8" name="Fußzeilenplatzhalter 4">
            <a:extLst/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67890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Bild2.jp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522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8" descr="Logo+Claim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74663"/>
            <a:ext cx="22971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30201" y="2520000"/>
            <a:ext cx="8489949" cy="2032000"/>
          </a:xfrm>
          <a:ln>
            <a:noFill/>
          </a:ln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96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/>
          </p:cNvPr>
          <p:cNvSpPr/>
          <p:nvPr userDrawn="1"/>
        </p:nvSpPr>
        <p:spPr>
          <a:xfrm>
            <a:off x="179388" y="4478338"/>
            <a:ext cx="6554787" cy="2200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pic>
        <p:nvPicPr>
          <p:cNvPr id="6" name="Grafik 8" descr="Bil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52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6915600" y="4478399"/>
            <a:ext cx="2048400" cy="219960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360000" y="4860000"/>
            <a:ext cx="5969000" cy="900000"/>
          </a:xfrm>
          <a:ln>
            <a:noFill/>
          </a:ln>
        </p:spPr>
        <p:txBody>
          <a:bodyPr lIns="0" t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 charset="0"/>
              <a:buNone/>
              <a:tabLst/>
              <a:defRPr sz="3200" b="1" i="1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360000" y="5940000"/>
            <a:ext cx="5969000" cy="360000"/>
          </a:xfrm>
          <a:ln>
            <a:noFill/>
          </a:ln>
        </p:spPr>
        <p:txBody>
          <a:bodyPr lIns="0" tIns="0" bIns="0"/>
          <a:lstStyle>
            <a:lvl1pPr>
              <a:defRPr sz="1800" b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570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6840000" cy="86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b="0">
                <a:solidFill>
                  <a:schemeClr val="tx1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23195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224000"/>
            <a:ext cx="3184727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46000" y="1224000"/>
            <a:ext cx="5418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5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6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203151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 descr="header_master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8"/>
          <a:stretch>
            <a:fillRect/>
          </a:stretch>
        </p:blipFill>
        <p:spPr bwMode="auto">
          <a:xfrm>
            <a:off x="179388" y="179388"/>
            <a:ext cx="8783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79388" y="1223963"/>
            <a:ext cx="8783637" cy="5040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1"/>
            <a:r>
              <a:rPr lang="de-DE" altLang="de-DE" smtClean="0"/>
              <a:t>Dritte Ebene</a:t>
            </a:r>
          </a:p>
          <a:p>
            <a:pPr lvl="2"/>
            <a:r>
              <a:rPr lang="de-DE" altLang="de-DE" smtClean="0"/>
              <a:t>Vierte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4C93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277813" y="163513"/>
            <a:ext cx="68405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der Titel der Seite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0" r:id="rId1"/>
    <p:sldLayoutId id="2147485488" r:id="rId2"/>
    <p:sldLayoutId id="2147485489" r:id="rId3"/>
    <p:sldLayoutId id="2147485490" r:id="rId4"/>
    <p:sldLayoutId id="2147485491" r:id="rId5"/>
    <p:sldLayoutId id="2147485511" r:id="rId6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800" b="1" kern="1200">
          <a:solidFill>
            <a:srgbClr val="004C93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Arial"/>
          <a:ea typeface="ヒラギノ角ゴ Pro W3" charset="-128"/>
          <a:cs typeface="Arial"/>
        </a:defRPr>
      </a:lvl2pPr>
      <a:lvl3pPr marL="1143000" indent="-9652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Lucida Grande" charset="0"/>
        <a:buChar char="▪"/>
        <a:defRPr sz="16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8" descr="header_master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8"/>
          <a:stretch>
            <a:fillRect/>
          </a:stretch>
        </p:blipFill>
        <p:spPr bwMode="auto">
          <a:xfrm>
            <a:off x="179388" y="179388"/>
            <a:ext cx="8783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79388" y="1223963"/>
            <a:ext cx="8783637" cy="5040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1"/>
            <a:r>
              <a:rPr lang="de-DE" altLang="de-DE" smtClean="0"/>
              <a:t>Dritte Ebene</a:t>
            </a:r>
          </a:p>
          <a:p>
            <a:pPr lvl="2"/>
            <a:r>
              <a:rPr lang="de-DE" altLang="de-DE" smtClean="0"/>
              <a:t>Vierte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4C93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  <p:sp>
        <p:nvSpPr>
          <p:cNvPr id="2054" name="Titelplatzhalter 1"/>
          <p:cNvSpPr>
            <a:spLocks noGrp="1"/>
          </p:cNvSpPr>
          <p:nvPr>
            <p:ph type="title"/>
          </p:nvPr>
        </p:nvSpPr>
        <p:spPr bwMode="auto">
          <a:xfrm>
            <a:off x="277813" y="163513"/>
            <a:ext cx="68405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der Titel der Seite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492" r:id="rId2"/>
    <p:sldLayoutId id="2147485493" r:id="rId3"/>
    <p:sldLayoutId id="2147485494" r:id="rId4"/>
    <p:sldLayoutId id="2147485495" r:id="rId5"/>
    <p:sldLayoutId id="2147485513" r:id="rId6"/>
    <p:sldLayoutId id="2147485514" r:id="rId7"/>
    <p:sldLayoutId id="2147485515" r:id="rId8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800" b="1" kern="1200">
          <a:solidFill>
            <a:srgbClr val="004C93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Arial"/>
          <a:ea typeface="ヒラギノ角ゴ Pro W3" charset="-128"/>
          <a:cs typeface="Arial"/>
        </a:defRPr>
      </a:lvl2pPr>
      <a:lvl3pPr marL="1143000" indent="-9652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Lucida Grande" charset="0"/>
        <a:buChar char="▪"/>
        <a:defRPr sz="16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 8" descr="header_master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8"/>
          <a:stretch>
            <a:fillRect/>
          </a:stretch>
        </p:blipFill>
        <p:spPr bwMode="auto">
          <a:xfrm>
            <a:off x="179388" y="179388"/>
            <a:ext cx="8783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79388" y="1223963"/>
            <a:ext cx="8783637" cy="5040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1"/>
            <a:r>
              <a:rPr lang="de-DE" altLang="de-DE" smtClean="0"/>
              <a:t>Dritte Ebene</a:t>
            </a:r>
          </a:p>
          <a:p>
            <a:pPr lvl="2"/>
            <a:r>
              <a:rPr lang="de-DE" altLang="de-DE" smtClean="0"/>
              <a:t>Vierte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4C93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  <p:sp>
        <p:nvSpPr>
          <p:cNvPr id="3078" name="Titelplatzhalter 1"/>
          <p:cNvSpPr>
            <a:spLocks noGrp="1"/>
          </p:cNvSpPr>
          <p:nvPr>
            <p:ph type="title"/>
          </p:nvPr>
        </p:nvSpPr>
        <p:spPr bwMode="auto">
          <a:xfrm>
            <a:off x="277813" y="163513"/>
            <a:ext cx="68405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der Titel der Seite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496" r:id="rId2"/>
    <p:sldLayoutId id="2147485497" r:id="rId3"/>
    <p:sldLayoutId id="2147485498" r:id="rId4"/>
    <p:sldLayoutId id="2147485499" r:id="rId5"/>
    <p:sldLayoutId id="2147485517" r:id="rId6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800" b="1" kern="1200">
          <a:solidFill>
            <a:srgbClr val="004C93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Arial"/>
          <a:ea typeface="ヒラギノ角ゴ Pro W3" charset="-128"/>
          <a:cs typeface="Arial"/>
        </a:defRPr>
      </a:lvl2pPr>
      <a:lvl3pPr marL="1143000" indent="-9652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Lucida Grande" charset="0"/>
        <a:buChar char="▪"/>
        <a:defRPr sz="16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69E62F-A824-4FA9-A0BB-92A4B2A729DB}" type="datetimeFigureOut">
              <a:rPr lang="de-DE" altLang="de-DE"/>
              <a:pPr>
                <a:defRPr/>
              </a:pPr>
              <a:t>25.10.2019</a:t>
            </a:fld>
            <a:endParaRPr lang="de-DE" alt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CFC1493F-2278-4369-9368-537B2FF7C24A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4103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9753" r="17154" b="31386"/>
          <a:stretch>
            <a:fillRect/>
          </a:stretch>
        </p:blipFill>
        <p:spPr bwMode="auto">
          <a:xfrm>
            <a:off x="179388" y="260350"/>
            <a:ext cx="87757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Bild 11" descr="Logo+Claim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278063"/>
            <a:ext cx="15541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00" r:id="rId1"/>
    <p:sldLayoutId id="2147485501" r:id="rId2"/>
    <p:sldLayoutId id="2147485502" r:id="rId3"/>
    <p:sldLayoutId id="2147485503" r:id="rId4"/>
    <p:sldLayoutId id="2147485504" r:id="rId5"/>
    <p:sldLayoutId id="2147485505" r:id="rId6"/>
    <p:sldLayoutId id="2147485506" r:id="rId7"/>
    <p:sldLayoutId id="2147485507" r:id="rId8"/>
    <p:sldLayoutId id="2147485518" r:id="rId9"/>
    <p:sldLayoutId id="2147485508" r:id="rId10"/>
    <p:sldLayoutId id="21474855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4.0/legalcode.de" TargetMode="External"/><Relationship Id="rId5" Type="http://schemas.openxmlformats.org/officeDocument/2006/relationships/hyperlink" Target="http://www.oerup.eu/home/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4.0/legalcode.de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reativecommons.org/licenses/by-sa/4.0/legalcode.de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1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2519363"/>
            <a:ext cx="8826500" cy="1479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Handout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Grundlagen und praktische Hinweise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zum Suchen und Finden von open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image25.png" descr="http://mediendidaktik.uni-due.de/sites/default/files/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88938"/>
            <a:ext cx="914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340" name="claim_learninglab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506413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platzhalter 11"/>
          <p:cNvSpPr txBox="1">
            <a:spLocks/>
          </p:cNvSpPr>
          <p:nvPr/>
        </p:nvSpPr>
        <p:spPr bwMode="auto">
          <a:xfrm>
            <a:off x="171450" y="3798888"/>
            <a:ext cx="8826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965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sz="2000">
                <a:solidFill>
                  <a:srgbClr val="FFFFFF"/>
                </a:solidFill>
              </a:rPr>
              <a:t>Qualifizierungsworkshop Modul 2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sz="2000">
                <a:solidFill>
                  <a:srgbClr val="FFFFFF"/>
                </a:solidFill>
              </a:rPr>
              <a:t>Schule</a:t>
            </a:r>
          </a:p>
        </p:txBody>
      </p:sp>
      <p:sp>
        <p:nvSpPr>
          <p:cNvPr id="14342" name="Textfeld 12"/>
          <p:cNvSpPr txBox="1">
            <a:spLocks noChangeArrowheads="1"/>
          </p:cNvSpPr>
          <p:nvPr/>
        </p:nvSpPr>
        <p:spPr bwMode="auto">
          <a:xfrm>
            <a:off x="215900" y="5467350"/>
            <a:ext cx="8736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rgbClr val="FFFFFF"/>
                </a:solidFill>
              </a:rPr>
              <a:t>Dr. Bettina Waffner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rgbClr val="FFFFFF"/>
                </a:solidFill>
              </a:rPr>
              <a:t>Learning Lab, Universität Duisburg-Essen </a:t>
            </a:r>
          </a:p>
        </p:txBody>
      </p:sp>
      <p:sp>
        <p:nvSpPr>
          <p:cNvPr id="14343" name="Shape 377"/>
          <p:cNvSpPr>
            <a:spLocks noChangeArrowheads="1"/>
          </p:cNvSpPr>
          <p:nvPr/>
        </p:nvSpPr>
        <p:spPr bwMode="auto">
          <a:xfrm>
            <a:off x="673100" y="6664325"/>
            <a:ext cx="48783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defTabSz="91440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800" b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cc by sa 4.0 DE Bettina Waffner für MainstreamingOER </a:t>
            </a:r>
            <a:r>
              <a:rPr lang="de-DE" altLang="de-DE" sz="800" b="0">
                <a:solidFill>
                  <a:srgbClr val="000000"/>
                </a:solidFill>
                <a:latin typeface="Calibri" panose="020F0502020204030204" pitchFamily="34" charset="0"/>
                <a:sym typeface="Lucida Grande" charset="0"/>
                <a:hlinkClick r:id="rId5"/>
              </a:rPr>
              <a:t>creativecommons.org/licenses/by-sa/4.0/legalcode.de</a:t>
            </a:r>
            <a:r>
              <a:rPr lang="de-DE" altLang="de-DE" sz="800" b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pic>
        <p:nvPicPr>
          <p:cNvPr id="14344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467350"/>
            <a:ext cx="2006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Bild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6635750"/>
            <a:ext cx="7715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363" y="5218113"/>
            <a:ext cx="1397000" cy="123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25.png" descr="http://mediendidaktik.uni-due.de/sites/default/files/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88938"/>
            <a:ext cx="914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5" name="claim_learninglab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506413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hape 377"/>
          <p:cNvSpPr>
            <a:spLocks noChangeArrowheads="1"/>
          </p:cNvSpPr>
          <p:nvPr/>
        </p:nvSpPr>
        <p:spPr bwMode="auto">
          <a:xfrm>
            <a:off x="673100" y="6664325"/>
            <a:ext cx="48783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defTabSz="91440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800" b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cc by sa 4.0 DE Bettina Waffner für MainstreamingOER </a:t>
            </a:r>
            <a:r>
              <a:rPr lang="de-DE" altLang="de-DE" sz="800" b="0">
                <a:solidFill>
                  <a:srgbClr val="000000"/>
                </a:solidFill>
                <a:latin typeface="Calibri" panose="020F0502020204030204" pitchFamily="34" charset="0"/>
                <a:sym typeface="Lucida Grande" charset="0"/>
                <a:hlinkClick r:id="rId5"/>
              </a:rPr>
              <a:t>creativecommons.org/licenses/by-sa/4.0/legalcode.de</a:t>
            </a:r>
            <a:r>
              <a:rPr lang="de-DE" altLang="de-DE" sz="800" b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pic>
        <p:nvPicPr>
          <p:cNvPr id="23557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5300663"/>
            <a:ext cx="23161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Bild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6635750"/>
            <a:ext cx="7715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363" y="5218113"/>
            <a:ext cx="1397000" cy="123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60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25438" y="1765300"/>
            <a:ext cx="8489950" cy="203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Nachweise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Lizenz: Folientexte unter CC-BY-SA freigegeben,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Urheberin: Dr. Bettina Waffner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Ausgenommen von dieser Lizenz: Anders gekennzeichnete Texte/Fotos/Grafiken/Videos.</a:t>
            </a:r>
            <a:endParaRPr lang="de-DE" altLang="de-DE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Waffner</a:t>
            </a:r>
          </a:p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– Universität Duisburg-Essen</a:t>
            </a:r>
          </a:p>
        </p:txBody>
      </p:sp>
      <p:pic>
        <p:nvPicPr>
          <p:cNvPr id="8" name="Grafik 7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364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8">
            <a:extLst/>
          </p:cNvPr>
          <p:cNvSpPr txBox="1">
            <a:spLocks noChangeArrowheads="1"/>
          </p:cNvSpPr>
          <p:nvPr/>
        </p:nvSpPr>
        <p:spPr bwMode="auto">
          <a:xfrm>
            <a:off x="641350" y="2828925"/>
            <a:ext cx="83597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Drei Schritte:</a:t>
            </a:r>
          </a:p>
          <a:p>
            <a:pPr>
              <a:buFont typeface="+mj-lt"/>
              <a:buAutoNum type="arabicPeriod"/>
              <a:defRPr/>
            </a:pPr>
            <a:endParaRPr lang="de-DE" sz="1800" b="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  <a:defRPr/>
            </a:pPr>
            <a:r>
              <a:rPr lang="de-DE" sz="1800" b="0" dirty="0">
                <a:solidFill>
                  <a:schemeClr val="tx1"/>
                </a:solidFill>
              </a:rPr>
              <a:t>Konkreten Bedarf für die Nutzung von OER erkennen und einige Suchkriterien festlegen.</a:t>
            </a:r>
          </a:p>
          <a:p>
            <a:pPr>
              <a:buFont typeface="+mj-lt"/>
              <a:buAutoNum type="arabicPeriod"/>
              <a:defRPr/>
            </a:pPr>
            <a:r>
              <a:rPr lang="de-DE" sz="1800" b="0" dirty="0">
                <a:solidFill>
                  <a:schemeClr val="tx1"/>
                </a:solidFill>
              </a:rPr>
              <a:t>Einige OER-Datenbanken, Suchmaschinen und Verweissysteme nutzen, um nach Ressourcen zu suchen. </a:t>
            </a:r>
          </a:p>
          <a:p>
            <a:pPr>
              <a:buFont typeface="+mj-lt"/>
              <a:buAutoNum type="arabicPeriod"/>
              <a:defRPr/>
            </a:pPr>
            <a:r>
              <a:rPr lang="de-DE" sz="1800" b="0" dirty="0">
                <a:solidFill>
                  <a:schemeClr val="tx1"/>
                </a:solidFill>
              </a:rPr>
              <a:t>Qualitätskriterien anwenden, um die gefundenen Ressourcen zu beurteilen. </a:t>
            </a:r>
          </a:p>
        </p:txBody>
      </p:sp>
      <p:sp>
        <p:nvSpPr>
          <p:cNvPr id="15366" name="Textfeld 11"/>
          <p:cNvSpPr txBox="1">
            <a:spLocks noChangeArrowheads="1"/>
          </p:cNvSpPr>
          <p:nvPr/>
        </p:nvSpPr>
        <p:spPr bwMode="auto">
          <a:xfrm>
            <a:off x="2141538" y="1536700"/>
            <a:ext cx="6956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Grundlagen und praktische Hinweise</a:t>
            </a:r>
            <a:endParaRPr lang="de-DE" altLang="de-DE" sz="2000" b="0" i="1">
              <a:solidFill>
                <a:srgbClr val="A3C13C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0">
                <a:solidFill>
                  <a:srgbClr val="A3C13C"/>
                </a:solidFill>
              </a:rPr>
              <a:t>zum Suchen und Finden von </a:t>
            </a:r>
            <a:r>
              <a:rPr lang="de-DE" altLang="de-DE" sz="2000" b="0" i="1">
                <a:solidFill>
                  <a:srgbClr val="A3C13C"/>
                </a:solidFill>
              </a:rPr>
              <a:t>open educational resources</a:t>
            </a:r>
            <a:endParaRPr lang="de-DE" altLang="de-DE" b="0">
              <a:solidFill>
                <a:srgbClr val="A3C13C"/>
              </a:solidFill>
            </a:endParaRPr>
          </a:p>
        </p:txBody>
      </p:sp>
      <p:sp>
        <p:nvSpPr>
          <p:cNvPr id="9" name="Shape 377">
            <a:extLst/>
          </p:cNvPr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endParaRPr sz="8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368" name="Shape 377"/>
          <p:cNvSpPr>
            <a:spLocks noChangeArrowheads="1"/>
          </p:cNvSpPr>
          <p:nvPr/>
        </p:nvSpPr>
        <p:spPr bwMode="auto">
          <a:xfrm>
            <a:off x="693738" y="5919788"/>
            <a:ext cx="79565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de-DE" sz="800" b="0">
                <a:solidFill>
                  <a:schemeClr val="tx1"/>
                </a:solidFill>
              </a:rPr>
              <a:t>Die folgenden Ausführungen basieren auf Modul 3 des </a:t>
            </a:r>
            <a:r>
              <a:rPr lang="en-GB" altLang="de-DE" sz="800" b="0" u="sng">
                <a:solidFill>
                  <a:schemeClr val="tx1"/>
                </a:solidFill>
                <a:hlinkClick r:id="rId5"/>
              </a:rPr>
              <a:t>OERup!-Projekt</a:t>
            </a:r>
            <a:r>
              <a:rPr lang="en-GB" altLang="de-DE" sz="800" b="0" u="sng">
                <a:solidFill>
                  <a:schemeClr val="tx1"/>
                </a:solidFill>
              </a:rPr>
              <a:t>s</a:t>
            </a:r>
            <a:r>
              <a:rPr lang="en-GB" altLang="de-DE" sz="800" b="0">
                <a:solidFill>
                  <a:schemeClr val="tx1"/>
                </a:solidFill>
              </a:rPr>
              <a:t>. Dieses ist unter Creative Commons Attribution-ShareAlike 4.0 International License </a:t>
            </a:r>
            <a:r>
              <a:rPr lang="de-DE" altLang="de-DE" sz="800" b="0">
                <a:solidFill>
                  <a:schemeClr val="tx1"/>
                </a:solidFill>
              </a:rPr>
              <a:t>lizensiert.</a:t>
            </a:r>
          </a:p>
        </p:txBody>
      </p:sp>
      <p:sp>
        <p:nvSpPr>
          <p:cNvPr id="11" name="Shape 377">
            <a:extLst/>
          </p:cNvPr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6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Waffner</a:t>
            </a:r>
          </a:p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– Universität Duisburg-Essen</a:t>
            </a:r>
          </a:p>
        </p:txBody>
      </p:sp>
      <p:pic>
        <p:nvPicPr>
          <p:cNvPr id="8" name="Grafik 7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388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feld 8"/>
          <p:cNvSpPr txBox="1">
            <a:spLocks noChangeArrowheads="1"/>
          </p:cNvSpPr>
          <p:nvPr/>
        </p:nvSpPr>
        <p:spPr bwMode="auto">
          <a:xfrm>
            <a:off x="641350" y="2828925"/>
            <a:ext cx="83597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chemeClr val="tx1"/>
                </a:solidFill>
              </a:rPr>
              <a:t>Schritt 1: Welchen Bedarf habe ich?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chemeClr val="tx1"/>
                </a:solidFill>
              </a:rPr>
              <a:t>Verbesserungswürdige Punkte erkennen</a:t>
            </a:r>
          </a:p>
          <a:p>
            <a:pPr>
              <a:buFont typeface="Arial" panose="020B0604020202020204" pitchFamily="34" charset="0"/>
              <a:buNone/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Welche der in Ihrem Lehr- oder Beratungskontext genutzten Ressourcen sind für Veränderungen geeignet und warum?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90" name="Textfeld 11"/>
          <p:cNvSpPr txBox="1">
            <a:spLocks noChangeArrowheads="1"/>
          </p:cNvSpPr>
          <p:nvPr/>
        </p:nvSpPr>
        <p:spPr bwMode="auto">
          <a:xfrm>
            <a:off x="2141538" y="1536700"/>
            <a:ext cx="6956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Grundlagen und praktische Hinweise</a:t>
            </a:r>
            <a:endParaRPr lang="de-DE" altLang="de-DE" sz="2000" b="0" i="1">
              <a:solidFill>
                <a:srgbClr val="A3C13C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0">
                <a:solidFill>
                  <a:srgbClr val="A3C13C"/>
                </a:solidFill>
              </a:rPr>
              <a:t>zum Suchen und Finden von </a:t>
            </a:r>
            <a:r>
              <a:rPr lang="de-DE" altLang="de-DE" sz="2000" b="0" i="1">
                <a:solidFill>
                  <a:srgbClr val="A3C13C"/>
                </a:solidFill>
              </a:rPr>
              <a:t>open educational resources</a:t>
            </a:r>
            <a:endParaRPr lang="de-DE" altLang="de-DE" b="0">
              <a:solidFill>
                <a:srgbClr val="A3C13C"/>
              </a:solidFill>
            </a:endParaRPr>
          </a:p>
        </p:txBody>
      </p:sp>
      <p:sp>
        <p:nvSpPr>
          <p:cNvPr id="9" name="Shape 377">
            <a:extLst/>
          </p:cNvPr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endParaRPr sz="8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Shape 377">
            <a:extLst/>
          </p:cNvPr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5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Waffner</a:t>
            </a:r>
          </a:p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– Universität Duisburg-Essen</a:t>
            </a:r>
          </a:p>
        </p:txBody>
      </p:sp>
      <p:pic>
        <p:nvPicPr>
          <p:cNvPr id="8" name="Grafik 7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412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feld 11"/>
          <p:cNvSpPr txBox="1">
            <a:spLocks noChangeArrowheads="1"/>
          </p:cNvSpPr>
          <p:nvPr/>
        </p:nvSpPr>
        <p:spPr bwMode="auto">
          <a:xfrm>
            <a:off x="2141538" y="1536700"/>
            <a:ext cx="6956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Grundlagen und praktische Hinweise</a:t>
            </a:r>
            <a:endParaRPr lang="de-DE" altLang="de-DE" sz="2000" b="0" i="1">
              <a:solidFill>
                <a:srgbClr val="A3C13C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0">
                <a:solidFill>
                  <a:srgbClr val="A3C13C"/>
                </a:solidFill>
              </a:rPr>
              <a:t>zum Suchen und Finden von </a:t>
            </a:r>
            <a:r>
              <a:rPr lang="de-DE" altLang="de-DE" sz="2000" b="0" i="1">
                <a:solidFill>
                  <a:srgbClr val="A3C13C"/>
                </a:solidFill>
              </a:rPr>
              <a:t>open educational resources</a:t>
            </a:r>
            <a:endParaRPr lang="de-DE" altLang="de-DE" b="0">
              <a:solidFill>
                <a:srgbClr val="A3C13C"/>
              </a:solidFill>
            </a:endParaRPr>
          </a:p>
        </p:txBody>
      </p:sp>
      <p:sp>
        <p:nvSpPr>
          <p:cNvPr id="9" name="Shape 377">
            <a:extLst/>
          </p:cNvPr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endParaRPr sz="8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2" name="Tabelle 1">
            <a:extLst/>
          </p:cNvPr>
          <p:cNvGraphicFramePr>
            <a:graphicFrameLocks noGrp="1"/>
          </p:cNvGraphicFramePr>
          <p:nvPr/>
        </p:nvGraphicFramePr>
        <p:xfrm>
          <a:off x="430213" y="2366963"/>
          <a:ext cx="8467725" cy="1455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4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8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Zählen Sie Ihre Ressourcen auf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Abgleich mit den Lehr- und Lernzielen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 marL="1371600" indent="-137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Qualität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 marL="1371600" indent="-137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Schwierigkeit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 marL="1371600" indent="-137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Update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 marL="1371600" indent="-137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Lizenz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Festgestellter Bedarf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…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…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hteck 2">
            <a:extLst/>
          </p:cNvPr>
          <p:cNvSpPr/>
          <p:nvPr/>
        </p:nvSpPr>
        <p:spPr>
          <a:xfrm>
            <a:off x="-95250" y="3832225"/>
            <a:ext cx="8667750" cy="2555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Zählen Sie Ihre Ressourcen auf: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Schreiben Sie die Ressourcen auf, die Sie als Ausgangspunkt nutzen wollen.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 	</a:t>
            </a:r>
            <a:r>
              <a:rPr lang="de-DE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Abgleich mit den Lehr- oder Beratungszielen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Inwieweit befasst sich diese Ressource mit den Zielen? 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Welches Format haben sie? Text, Video, Audio, Grafik, Präsentation, … 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Qualität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Hoch, mittel, niedrig. 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Schwierigkeit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Grad des Verständnisses der Ressource unter Einbeziehung des Profils/der Bedürfnisse des Lernenden.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Update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Erstellungsdatum oder Datum des letzten Updates.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Lizenz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welche Lizenz hat sie? 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Festgestellter Bedarf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Erkennen Sie, welche Änderungen vorgenommen werden könnten, um jede Ressource zu verbessern. 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Shape 377">
            <a:extLst/>
          </p:cNvPr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5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Waffner</a:t>
            </a:r>
          </a:p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– Universität Duisburg-Essen</a:t>
            </a:r>
          </a:p>
        </p:txBody>
      </p:sp>
      <p:pic>
        <p:nvPicPr>
          <p:cNvPr id="8" name="Grafik 7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436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feld 8"/>
          <p:cNvSpPr txBox="1">
            <a:spLocks noChangeArrowheads="1"/>
          </p:cNvSpPr>
          <p:nvPr/>
        </p:nvSpPr>
        <p:spPr bwMode="auto">
          <a:xfrm>
            <a:off x="641350" y="2828925"/>
            <a:ext cx="835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chemeClr val="tx1"/>
                </a:solidFill>
              </a:rPr>
              <a:t>Schritt 1: Wonach suche ich? Suchkriterien festlegen</a:t>
            </a:r>
          </a:p>
        </p:txBody>
      </p:sp>
      <p:sp>
        <p:nvSpPr>
          <p:cNvPr id="18438" name="Textfeld 11"/>
          <p:cNvSpPr txBox="1">
            <a:spLocks noChangeArrowheads="1"/>
          </p:cNvSpPr>
          <p:nvPr/>
        </p:nvSpPr>
        <p:spPr bwMode="auto">
          <a:xfrm>
            <a:off x="2141538" y="1536700"/>
            <a:ext cx="6956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Grundlagen und praktische Hinweise</a:t>
            </a:r>
            <a:endParaRPr lang="de-DE" altLang="de-DE" sz="2000" b="0" i="1">
              <a:solidFill>
                <a:srgbClr val="A3C13C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0">
                <a:solidFill>
                  <a:srgbClr val="A3C13C"/>
                </a:solidFill>
              </a:rPr>
              <a:t>zum Suchen und Finden von </a:t>
            </a:r>
            <a:r>
              <a:rPr lang="de-DE" altLang="de-DE" sz="2000" b="0" i="1">
                <a:solidFill>
                  <a:srgbClr val="A3C13C"/>
                </a:solidFill>
              </a:rPr>
              <a:t>open educational resources</a:t>
            </a:r>
            <a:endParaRPr lang="de-DE" altLang="de-DE" b="0">
              <a:solidFill>
                <a:srgbClr val="A3C13C"/>
              </a:solidFill>
            </a:endParaRPr>
          </a:p>
        </p:txBody>
      </p:sp>
      <p:sp>
        <p:nvSpPr>
          <p:cNvPr id="9" name="Shape 377">
            <a:extLst/>
          </p:cNvPr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endParaRPr sz="8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Shape 377">
            <a:extLst/>
          </p:cNvPr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5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graphicFrame>
        <p:nvGraphicFramePr>
          <p:cNvPr id="14" name="Tabelle 13">
            <a:extLst/>
          </p:cNvPr>
          <p:cNvGraphicFramePr>
            <a:graphicFrameLocks noGrp="1"/>
          </p:cNvGraphicFramePr>
          <p:nvPr/>
        </p:nvGraphicFramePr>
        <p:xfrm>
          <a:off x="430213" y="3822700"/>
          <a:ext cx="8467725" cy="1455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4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8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Thema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Schwierigkeitsgrad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Aktualität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 marL="1371600" indent="-137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Didaktisches </a:t>
                      </a:r>
                    </a:p>
                    <a:p>
                      <a:pPr marL="1371600" indent="-137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Element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 marL="1371600" indent="-137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Format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 marL="1371600" indent="-137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Lizenz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 marL="1371600" indent="-137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Lizenz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Weiteres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…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…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681" marR="66681" marT="66682" marB="666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Waffner</a:t>
            </a:r>
          </a:p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– Universität Duisburg-Essen</a:t>
            </a:r>
          </a:p>
        </p:txBody>
      </p:sp>
      <p:pic>
        <p:nvPicPr>
          <p:cNvPr id="8" name="Grafik 7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460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feld 8"/>
          <p:cNvSpPr txBox="1">
            <a:spLocks noChangeArrowheads="1"/>
          </p:cNvSpPr>
          <p:nvPr/>
        </p:nvSpPr>
        <p:spPr bwMode="auto">
          <a:xfrm>
            <a:off x="641350" y="2828925"/>
            <a:ext cx="835977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chemeClr val="tx1"/>
                </a:solidFill>
              </a:rPr>
              <a:t>Schritt 2: Nach offenen Bildungsmaterialien in Suchmaschinen und Portalen suchen</a:t>
            </a:r>
          </a:p>
          <a:p>
            <a:pPr>
              <a:buFont typeface="Arial" panose="020B0604020202020204" pitchFamily="34" charset="0"/>
              <a:buNone/>
            </a:pPr>
            <a:endParaRPr lang="de-DE" altLang="de-DE" sz="1800" b="0">
              <a:solidFill>
                <a:schemeClr val="tx1"/>
              </a:solidFill>
            </a:endParaRPr>
          </a:p>
        </p:txBody>
      </p:sp>
      <p:sp>
        <p:nvSpPr>
          <p:cNvPr id="19462" name="Textfeld 11"/>
          <p:cNvSpPr txBox="1">
            <a:spLocks noChangeArrowheads="1"/>
          </p:cNvSpPr>
          <p:nvPr/>
        </p:nvSpPr>
        <p:spPr bwMode="auto">
          <a:xfrm>
            <a:off x="2141538" y="1536700"/>
            <a:ext cx="6956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Grundlagen und praktische Hinweise</a:t>
            </a:r>
            <a:endParaRPr lang="de-DE" altLang="de-DE" sz="2000" b="0" i="1">
              <a:solidFill>
                <a:srgbClr val="A3C13C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0">
                <a:solidFill>
                  <a:srgbClr val="A3C13C"/>
                </a:solidFill>
              </a:rPr>
              <a:t>zum Suchen und Finden von </a:t>
            </a:r>
            <a:r>
              <a:rPr lang="de-DE" altLang="de-DE" sz="2000" b="0" i="1">
                <a:solidFill>
                  <a:srgbClr val="A3C13C"/>
                </a:solidFill>
              </a:rPr>
              <a:t>open educational resources</a:t>
            </a:r>
            <a:endParaRPr lang="de-DE" altLang="de-DE" b="0">
              <a:solidFill>
                <a:srgbClr val="A3C13C"/>
              </a:solidFill>
            </a:endParaRPr>
          </a:p>
        </p:txBody>
      </p:sp>
      <p:sp>
        <p:nvSpPr>
          <p:cNvPr id="9" name="Shape 377">
            <a:extLst/>
          </p:cNvPr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endParaRPr sz="8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46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8989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feld 8"/>
          <p:cNvSpPr txBox="1">
            <a:spLocks noChangeArrowheads="1"/>
          </p:cNvSpPr>
          <p:nvPr/>
        </p:nvSpPr>
        <p:spPr bwMode="auto">
          <a:xfrm>
            <a:off x="3633788" y="4721225"/>
            <a:ext cx="23749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www.edutags.de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#OERModul2Schule</a:t>
            </a:r>
          </a:p>
        </p:txBody>
      </p:sp>
      <p:sp>
        <p:nvSpPr>
          <p:cNvPr id="13" name="Shape 377">
            <a:extLst/>
          </p:cNvPr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6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5981700" y="6345238"/>
            <a:ext cx="3019425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Waffner</a:t>
            </a:r>
          </a:p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– Universität Duisburg-Essen</a:t>
            </a:r>
          </a:p>
        </p:txBody>
      </p:sp>
      <p:pic>
        <p:nvPicPr>
          <p:cNvPr id="8" name="Grafik 7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484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feld 8"/>
          <p:cNvSpPr txBox="1">
            <a:spLocks noChangeArrowheads="1"/>
          </p:cNvSpPr>
          <p:nvPr/>
        </p:nvSpPr>
        <p:spPr bwMode="auto">
          <a:xfrm>
            <a:off x="641350" y="2828925"/>
            <a:ext cx="83597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chemeClr val="tx1"/>
                </a:solidFill>
              </a:rPr>
              <a:t>Schritt 3: Offene Bildungsmaterialien beurteilen; erfüllen sie die zuvor 	aufgestellten Qualitätskriterien?</a:t>
            </a:r>
          </a:p>
          <a:p>
            <a:pPr>
              <a:buFont typeface="Arial" panose="020B0604020202020204" pitchFamily="34" charset="0"/>
              <a:buNone/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Im letzten Schritt bewerten Sie die gefundenen Ressourcen hinsichtlich der zuvor aufgestellten Suchkriterien.</a:t>
            </a:r>
          </a:p>
          <a:p>
            <a:pPr>
              <a:buFont typeface="Arial" panose="020B0604020202020204" pitchFamily="34" charset="0"/>
              <a:buNone/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chemeClr val="tx1"/>
                </a:solidFill>
              </a:rPr>
              <a:t>Inhaltliche Kriterien</a:t>
            </a:r>
            <a:r>
              <a:rPr lang="de-DE" altLang="de-DE" sz="1800" b="0">
                <a:solidFill>
                  <a:schemeClr val="tx1"/>
                </a:solidFill>
              </a:rPr>
              <a:t>: Qualität, Eignung, Lizenz, Aktualität...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chemeClr val="tx1"/>
                </a:solidFill>
              </a:rPr>
              <a:t>Kriterien bezüglich des Formats</a:t>
            </a:r>
            <a:r>
              <a:rPr lang="de-DE" altLang="de-DE" sz="1800" b="0">
                <a:solidFill>
                  <a:schemeClr val="tx1"/>
                </a:solidFill>
              </a:rPr>
              <a:t>: Struktur, Design, Zugänglichkeit…</a:t>
            </a:r>
          </a:p>
        </p:txBody>
      </p:sp>
      <p:sp>
        <p:nvSpPr>
          <p:cNvPr id="20486" name="Textfeld 11"/>
          <p:cNvSpPr txBox="1">
            <a:spLocks noChangeArrowheads="1"/>
          </p:cNvSpPr>
          <p:nvPr/>
        </p:nvSpPr>
        <p:spPr bwMode="auto">
          <a:xfrm>
            <a:off x="2141538" y="1536700"/>
            <a:ext cx="6956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Grundlagen und praktische Hinweise</a:t>
            </a:r>
            <a:endParaRPr lang="de-DE" altLang="de-DE" sz="2000" b="0" i="1">
              <a:solidFill>
                <a:srgbClr val="A3C13C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0">
                <a:solidFill>
                  <a:srgbClr val="A3C13C"/>
                </a:solidFill>
              </a:rPr>
              <a:t>zum Suchen und Finden von </a:t>
            </a:r>
            <a:r>
              <a:rPr lang="de-DE" altLang="de-DE" sz="2000" b="0" i="1">
                <a:solidFill>
                  <a:srgbClr val="A3C13C"/>
                </a:solidFill>
              </a:rPr>
              <a:t>open educational resources</a:t>
            </a:r>
            <a:endParaRPr lang="de-DE" altLang="de-DE" b="0">
              <a:solidFill>
                <a:srgbClr val="A3C13C"/>
              </a:solidFill>
            </a:endParaRPr>
          </a:p>
        </p:txBody>
      </p:sp>
      <p:sp>
        <p:nvSpPr>
          <p:cNvPr id="9" name="Shape 377">
            <a:extLst/>
          </p:cNvPr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endParaRPr sz="8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Shape 377">
            <a:extLst/>
          </p:cNvPr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5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1507" name="Textfeld 11"/>
          <p:cNvSpPr txBox="1">
            <a:spLocks noChangeArrowheads="1"/>
          </p:cNvSpPr>
          <p:nvPr/>
        </p:nvSpPr>
        <p:spPr bwMode="auto">
          <a:xfrm>
            <a:off x="2874963" y="1416050"/>
            <a:ext cx="3201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Kontakt</a:t>
            </a:r>
            <a:endParaRPr lang="de-DE" altLang="de-DE" b="0">
              <a:solidFill>
                <a:srgbClr val="000000"/>
              </a:solidFill>
            </a:endParaRPr>
          </a:p>
        </p:txBody>
      </p:sp>
      <p:sp>
        <p:nvSpPr>
          <p:cNvPr id="23" name="Shape 241">
            <a:extLst/>
          </p:cNvPr>
          <p:cNvSpPr/>
          <p:nvPr/>
        </p:nvSpPr>
        <p:spPr>
          <a:xfrm>
            <a:off x="2520950" y="4802188"/>
            <a:ext cx="3260725" cy="739775"/>
          </a:xfrm>
          <a:prstGeom prst="rect">
            <a:avLst/>
          </a:prstGeom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marL="382587" defTabSz="914400">
              <a:buClr>
                <a:srgbClr val="0061A4"/>
              </a:buClr>
              <a:buFont typeface="Arial"/>
              <a:buNone/>
              <a:defRPr sz="2000" b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Dr. Bettina Waffner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+49 201 183 </a:t>
            </a:r>
            <a:r>
              <a:rPr lang="de-DE"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6476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      </a:t>
            </a:r>
          </a:p>
          <a:p>
            <a:pPr marL="382587" defTabSz="914400">
              <a:buClr>
                <a:srgbClr val="0061A4"/>
              </a:buClr>
              <a:buFont typeface="Arial"/>
              <a:buNone/>
              <a:defRPr sz="2000" b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 err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bettina.waffner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@uni-due.de</a:t>
            </a:r>
          </a:p>
        </p:txBody>
      </p:sp>
      <p:pic>
        <p:nvPicPr>
          <p:cNvPr id="21509" name="pasted-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573838"/>
            <a:ext cx="4889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1510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349500"/>
            <a:ext cx="32400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Shape 377"/>
          <p:cNvSpPr>
            <a:spLocks noChangeArrowheads="1"/>
          </p:cNvSpPr>
          <p:nvPr/>
        </p:nvSpPr>
        <p:spPr bwMode="auto">
          <a:xfrm>
            <a:off x="715963" y="6573838"/>
            <a:ext cx="48783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defTabSz="91440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800" b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cc by sa 4.0 DE Bettina Waffner für MainstreamingOER </a:t>
            </a:r>
            <a:r>
              <a:rPr lang="de-DE" altLang="de-DE" sz="800" b="0">
                <a:solidFill>
                  <a:srgbClr val="000000"/>
                </a:solidFill>
                <a:latin typeface="Calibri" panose="020F0502020204030204" pitchFamily="34" charset="0"/>
                <a:sym typeface="Lucida Grande" charset="0"/>
                <a:hlinkClick r:id="rId6"/>
              </a:rPr>
              <a:t>creativecommons.org/licenses/by-sa/4.0/legalcode.de</a:t>
            </a:r>
            <a:r>
              <a:rPr lang="de-DE" altLang="de-DE" sz="800" b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360363" y="2519363"/>
            <a:ext cx="8637587" cy="1981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b="0" smtClean="0">
                <a:latin typeface="Arial" panose="020B0604020202020204" pitchFamily="34" charset="0"/>
                <a:cs typeface="Arial" panose="020B0604020202020204" pitchFamily="34" charset="0"/>
              </a:rPr>
              <a:t>Gutes Gelingen!</a:t>
            </a:r>
          </a:p>
        </p:txBody>
      </p:sp>
      <p:pic>
        <p:nvPicPr>
          <p:cNvPr id="22531" name="image25.png" descr="http://mediendidaktik.uni-due.de/sites/default/files/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88938"/>
            <a:ext cx="914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2532" name="claim_learninglab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506413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hape 377"/>
          <p:cNvSpPr>
            <a:spLocks noChangeArrowheads="1"/>
          </p:cNvSpPr>
          <p:nvPr/>
        </p:nvSpPr>
        <p:spPr bwMode="auto">
          <a:xfrm>
            <a:off x="673100" y="6664325"/>
            <a:ext cx="48783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defTabSz="91440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800" b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cc by sa 4.0 DE Bettina Waffner für MainstreamingOER </a:t>
            </a:r>
            <a:r>
              <a:rPr lang="de-DE" altLang="de-DE" sz="800" b="0">
                <a:solidFill>
                  <a:srgbClr val="000000"/>
                </a:solidFill>
                <a:latin typeface="Calibri" panose="020F0502020204030204" pitchFamily="34" charset="0"/>
                <a:sym typeface="Lucida Grande" charset="0"/>
                <a:hlinkClick r:id="rId5"/>
              </a:rPr>
              <a:t>creativecommons.org/licenses/by-sa/4.0/legalcode.de</a:t>
            </a:r>
            <a:r>
              <a:rPr lang="de-DE" altLang="de-DE" sz="800" b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pic>
        <p:nvPicPr>
          <p:cNvPr id="22534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5300663"/>
            <a:ext cx="23161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Bild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6635750"/>
            <a:ext cx="7715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363" y="5218113"/>
            <a:ext cx="1397000" cy="123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3B5988"/>
      </a:hlink>
      <a:folHlink>
        <a:srgbClr val="3B59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3B5988"/>
      </a:hlink>
      <a:folHlink>
        <a:srgbClr val="3B59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3B5988"/>
      </a:hlink>
      <a:folHlink>
        <a:srgbClr val="3B59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eite 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Bildschirmpräsentation (4:3)</PresentationFormat>
  <Paragraphs>139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Arial</vt:lpstr>
      <vt:lpstr>ヒラギノ角ゴ Pro W3</vt:lpstr>
      <vt:lpstr>Lucida Grande</vt:lpstr>
      <vt:lpstr>Calibri</vt:lpstr>
      <vt:lpstr>Geneva</vt:lpstr>
      <vt:lpstr>Times New Roman</vt:lpstr>
      <vt:lpstr>Office-Design</vt:lpstr>
      <vt:lpstr>1_Office-Design</vt:lpstr>
      <vt:lpstr>2_Office-Design</vt:lpstr>
      <vt:lpstr>seite 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move:elevator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Lacum</dc:creator>
  <cp:lastModifiedBy>Wünnerke, Elisabeth</cp:lastModifiedBy>
  <cp:revision>847</cp:revision>
  <cp:lastPrinted>2017-05-15T10:42:26Z</cp:lastPrinted>
  <dcterms:created xsi:type="dcterms:W3CDTF">2012-08-27T10:28:54Z</dcterms:created>
  <dcterms:modified xsi:type="dcterms:W3CDTF">2019-10-25T09:38:37Z</dcterms:modified>
</cp:coreProperties>
</file>