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comments/comment1.xml" ContentType="application/vnd.openxmlformats-officedocument.presentationml.comments+xml"/>
  <Default Extension="gif" ContentType="image/gif"/>
  <Override PartName="/ppt/diagrams/layout2.xml" ContentType="application/vnd.openxmlformats-officedocument.drawingml.diagramLayout+xml"/>
  <Override PartName="/ppt/comments/comment2.xml" ContentType="application/vnd.openxmlformats-officedocument.presentationml.comment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comments/comment3.xml" ContentType="application/vnd.openxmlformats-officedocument.presentationml.comments+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68" r:id="rId2"/>
    <p:sldId id="298" r:id="rId3"/>
    <p:sldId id="289" r:id="rId4"/>
    <p:sldId id="312" r:id="rId5"/>
    <p:sldId id="290" r:id="rId6"/>
    <p:sldId id="295" r:id="rId7"/>
    <p:sldId id="296" r:id="rId8"/>
    <p:sldId id="301" r:id="rId9"/>
    <p:sldId id="304" r:id="rId10"/>
    <p:sldId id="302" r:id="rId11"/>
    <p:sldId id="305" r:id="rId12"/>
    <p:sldId id="306" r:id="rId13"/>
    <p:sldId id="307" r:id="rId14"/>
    <p:sldId id="309" r:id="rId15"/>
    <p:sldId id="308" r:id="rId16"/>
    <p:sldId id="311" r:id="rId17"/>
    <p:sldId id="310" r:id="rId18"/>
  </p:sldIdLst>
  <p:sldSz cx="9144000" cy="6858000" type="screen4x3"/>
  <p:notesSz cx="9929813" cy="6797675"/>
  <p:defaultTextStyle>
    <a:defPPr>
      <a:defRPr lang="de-DE"/>
    </a:defPPr>
    <a:lvl1pPr algn="l" defTabSz="457200" rtl="0" eaLnBrk="0" fontAlgn="base" hangingPunct="0">
      <a:spcBef>
        <a:spcPct val="0"/>
      </a:spcBef>
      <a:spcAft>
        <a:spcPct val="0"/>
      </a:spcAft>
      <a:defRPr kern="1200">
        <a:solidFill>
          <a:schemeClr val="tx1"/>
        </a:solidFill>
        <a:latin typeface="Arial"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extLst>
    <p:ext uri="{EFAFB233-063F-42B5-8137-9DF3F51BA10A}">
      <p15:sldGuideLst xmlns="" xmlns:p15="http://schemas.microsoft.com/office/powerpoint/2012/main">
        <p15:guide id="1" orient="horz" pos="3931">
          <p15:clr>
            <a:srgbClr val="A4A3A4"/>
          </p15:clr>
        </p15:guide>
        <p15:guide id="2" pos="5653">
          <p15:clr>
            <a:srgbClr val="A4A3A4"/>
          </p15:clr>
        </p15:guide>
        <p15:guide id="3" pos="117">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1BC0C"/>
    <a:srgbClr val="2BF010"/>
    <a:srgbClr val="DC6A2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65" autoAdjust="0"/>
  </p:normalViewPr>
  <p:slideViewPr>
    <p:cSldViewPr snapToGrid="0" snapToObjects="1">
      <p:cViewPr>
        <p:scale>
          <a:sx n="80" d="100"/>
          <a:sy n="80" d="100"/>
        </p:scale>
        <p:origin x="-1086" y="66"/>
      </p:cViewPr>
      <p:guideLst>
        <p:guide orient="horz" pos="3931"/>
        <p:guide pos="5653"/>
        <p:guide pos="117"/>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6" d="100"/>
          <a:sy n="126" d="100"/>
        </p:scale>
        <p:origin x="1080" y="126"/>
      </p:cViewPr>
      <p:guideLst/>
    </p:cSldViewPr>
  </p:notesViewPr>
  <p:gridSpacing cx="184343675" cy="18434367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5-08T11:47:22.457" idx="1">
    <p:pos x="1149" y="874"/>
    <p:text>raus
</p:text>
  </p:cm>
  <p:cm authorId="0" dt="2017-05-08T11:48:35.710" idx="2">
    <p:pos x="1315" y="1242"/>
    <p:text>raus</p:text>
  </p:cm>
  <p:cm authorId="0" dt="2017-05-08T11:48:55.384" idx="3">
    <p:pos x="2170" y="1977"/>
    <p:text>zur Förderung von OER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7-05-08T11:49:34.914" idx="4">
    <p:pos x="1425" y="285"/>
    <p:text>REchtschreibung auf der Folie checken</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7-05-08T11:51:09.682" idx="6">
    <p:pos x="349" y="285"/>
    <p:text>Förderung von OER an der UDE</p:text>
  </p:cm>
</p:cmLst>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3B878D-B10B-4B8D-A54B-97B5EE79EC37}"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de-DE"/>
        </a:p>
      </dgm:t>
    </dgm:pt>
    <dgm:pt modelId="{EC2E550F-81A8-4D8B-9A80-CC70281FE3B2}">
      <dgm:prSet phldrT="[Text]" custT="1"/>
      <dgm:spPr>
        <a:solidFill>
          <a:schemeClr val="bg2">
            <a:lumMod val="75000"/>
          </a:schemeClr>
        </a:solidFill>
      </dgm:spPr>
      <dgm:t>
        <a:bodyPr anchor="t"/>
        <a:lstStyle/>
        <a:p>
          <a:pPr algn="l"/>
          <a:r>
            <a:rPr lang="de-DE" sz="1800" b="1" dirty="0" smtClean="0">
              <a:solidFill>
                <a:schemeClr val="tx1"/>
              </a:solidFill>
            </a:rPr>
            <a:t>LIZENZIERUNG</a:t>
          </a:r>
        </a:p>
        <a:p>
          <a:pPr algn="l"/>
          <a:endParaRPr lang="de-DE" sz="1800" dirty="0" smtClean="0">
            <a:solidFill>
              <a:schemeClr val="tx1"/>
            </a:solidFill>
          </a:endParaRPr>
        </a:p>
        <a:p>
          <a:pPr algn="l"/>
          <a:r>
            <a:rPr lang="de-DE" sz="1400" dirty="0" smtClean="0">
              <a:solidFill>
                <a:schemeClr val="tx1"/>
              </a:solidFill>
            </a:rPr>
            <a:t>Der Content steht unter einer freien Lizenz (5 </a:t>
          </a:r>
          <a:r>
            <a:rPr lang="de-DE" sz="1400" dirty="0" err="1" smtClean="0">
              <a:solidFill>
                <a:schemeClr val="tx1"/>
              </a:solidFill>
            </a:rPr>
            <a:t>Rs</a:t>
          </a:r>
          <a:r>
            <a:rPr lang="de-DE" sz="1400" dirty="0" smtClean="0">
              <a:solidFill>
                <a:schemeClr val="tx1"/>
              </a:solidFill>
            </a:rPr>
            <a:t> of Openness*)</a:t>
          </a:r>
        </a:p>
        <a:p>
          <a:pPr algn="l"/>
          <a:endParaRPr lang="de-DE" sz="1400" dirty="0" smtClean="0">
            <a:solidFill>
              <a:schemeClr val="tx1"/>
            </a:solidFill>
          </a:endParaRPr>
        </a:p>
        <a:p>
          <a:pPr algn="l"/>
          <a:r>
            <a:rPr lang="de-DE" sz="1400" dirty="0" smtClean="0">
              <a:solidFill>
                <a:schemeClr val="tx1"/>
              </a:solidFill>
              <a:sym typeface="Wingdings" panose="05000000000000000000" pitchFamily="2" charset="2"/>
            </a:rPr>
            <a:t>CC Lizenzen</a:t>
          </a:r>
          <a:endParaRPr lang="de-DE" sz="1400" dirty="0">
            <a:solidFill>
              <a:schemeClr val="tx1"/>
            </a:solidFill>
          </a:endParaRPr>
        </a:p>
      </dgm:t>
    </dgm:pt>
    <dgm:pt modelId="{59DC2190-EFD7-497D-B5A9-112C3CAD8109}" type="parTrans" cxnId="{B7E0CFDD-D6A1-4C9D-BAC4-C36B1F31286B}">
      <dgm:prSet/>
      <dgm:spPr/>
      <dgm:t>
        <a:bodyPr/>
        <a:lstStyle/>
        <a:p>
          <a:pPr algn="l"/>
          <a:endParaRPr lang="de-DE"/>
        </a:p>
      </dgm:t>
    </dgm:pt>
    <dgm:pt modelId="{A45A4DF3-807E-4A8A-B342-163F9C7D2174}" type="sibTrans" cxnId="{B7E0CFDD-D6A1-4C9D-BAC4-C36B1F31286B}">
      <dgm:prSet/>
      <dgm:spPr/>
      <dgm:t>
        <a:bodyPr/>
        <a:lstStyle/>
        <a:p>
          <a:pPr algn="l"/>
          <a:endParaRPr lang="de-DE"/>
        </a:p>
      </dgm:t>
    </dgm:pt>
    <dgm:pt modelId="{6B5ACD03-FB6F-4B2D-B4BF-43769A026EC6}">
      <dgm:prSet phldrT="[Text]" custT="1"/>
      <dgm:spPr>
        <a:solidFill>
          <a:srgbClr val="DC6A24"/>
        </a:solidFill>
      </dgm:spPr>
      <dgm:t>
        <a:bodyPr anchor="t"/>
        <a:lstStyle/>
        <a:p>
          <a:pPr algn="l"/>
          <a:r>
            <a:rPr lang="de-DE" sz="1800" b="1" dirty="0" smtClean="0"/>
            <a:t>TECHNISCHE STANDARDS</a:t>
          </a:r>
        </a:p>
        <a:p>
          <a:pPr algn="l"/>
          <a:endParaRPr lang="de-DE" sz="1400" dirty="0" smtClean="0"/>
        </a:p>
        <a:p>
          <a:pPr algn="l"/>
          <a:r>
            <a:rPr lang="de-DE" sz="1400" dirty="0" smtClean="0"/>
            <a:t>Der Content wird auf einer Open Access Plattform mit möglichst offener Software bereitgestellt (keine proprietären Standards. Idealerweise </a:t>
          </a:r>
          <a:r>
            <a:rPr lang="de-DE" sz="1400" dirty="0" err="1" smtClean="0"/>
            <a:t>barrierefrei</a:t>
          </a:r>
          <a:endParaRPr lang="de-DE" sz="1400" dirty="0"/>
        </a:p>
      </dgm:t>
    </dgm:pt>
    <dgm:pt modelId="{3BA2CBB3-EBF9-401E-8CB0-2559E4041918}" type="parTrans" cxnId="{CA67346A-9BF8-41B9-ACCE-76AA2E68C94D}">
      <dgm:prSet/>
      <dgm:spPr/>
      <dgm:t>
        <a:bodyPr/>
        <a:lstStyle/>
        <a:p>
          <a:pPr algn="l"/>
          <a:endParaRPr lang="de-DE"/>
        </a:p>
      </dgm:t>
    </dgm:pt>
    <dgm:pt modelId="{DF2279E2-6094-461C-902F-0C3FB348CD58}" type="sibTrans" cxnId="{CA67346A-9BF8-41B9-ACCE-76AA2E68C94D}">
      <dgm:prSet/>
      <dgm:spPr/>
      <dgm:t>
        <a:bodyPr/>
        <a:lstStyle/>
        <a:p>
          <a:pPr algn="l"/>
          <a:endParaRPr lang="de-DE"/>
        </a:p>
      </dgm:t>
    </dgm:pt>
    <dgm:pt modelId="{ED506E8C-6875-483F-829D-041776029208}">
      <dgm:prSet phldrT="[Text]" custT="1"/>
      <dgm:spPr/>
      <dgm:t>
        <a:bodyPr anchor="t"/>
        <a:lstStyle/>
        <a:p>
          <a:pPr algn="l"/>
          <a:r>
            <a:rPr lang="de-DE" sz="1800" b="1" dirty="0" smtClean="0"/>
            <a:t>ZUGANG</a:t>
          </a:r>
        </a:p>
        <a:p>
          <a:pPr algn="l"/>
          <a:endParaRPr lang="de-DE" sz="1800" dirty="0" smtClean="0"/>
        </a:p>
        <a:p>
          <a:pPr algn="l"/>
          <a:r>
            <a:rPr lang="de-DE" sz="1400" dirty="0" smtClean="0"/>
            <a:t>Der Content ist </a:t>
          </a:r>
          <a:r>
            <a:rPr lang="de-DE" sz="1400" dirty="0" smtClean="0"/>
            <a:t>Kostenlos und </a:t>
          </a:r>
          <a:r>
            <a:rPr lang="de-DE" sz="1400" dirty="0" smtClean="0"/>
            <a:t>weist auch sonst keine Restriktionen auf (</a:t>
          </a:r>
          <a:r>
            <a:rPr lang="de-DE" sz="1400" dirty="0" err="1" smtClean="0"/>
            <a:t>Availibility</a:t>
          </a:r>
          <a:r>
            <a:rPr lang="de-DE" sz="1400" dirty="0" smtClean="0"/>
            <a:t> &amp; </a:t>
          </a:r>
          <a:r>
            <a:rPr lang="de-DE" sz="1400" dirty="0" err="1" smtClean="0"/>
            <a:t>Accessibility</a:t>
          </a:r>
          <a:r>
            <a:rPr lang="de-DE" sz="1400" dirty="0" smtClean="0"/>
            <a:t>)</a:t>
          </a:r>
          <a:endParaRPr lang="de-DE" sz="1400" dirty="0"/>
        </a:p>
      </dgm:t>
    </dgm:pt>
    <dgm:pt modelId="{FB7B0D41-A5BB-404C-AA6E-B9040D6E80B4}" type="parTrans" cxnId="{4AB3D9A1-C869-4B4F-9740-531CD77226A2}">
      <dgm:prSet/>
      <dgm:spPr/>
      <dgm:t>
        <a:bodyPr/>
        <a:lstStyle/>
        <a:p>
          <a:pPr algn="l"/>
          <a:endParaRPr lang="de-DE"/>
        </a:p>
      </dgm:t>
    </dgm:pt>
    <dgm:pt modelId="{3F6FA1A6-5371-48C6-B80B-85830499C27E}" type="sibTrans" cxnId="{4AB3D9A1-C869-4B4F-9740-531CD77226A2}">
      <dgm:prSet/>
      <dgm:spPr/>
      <dgm:t>
        <a:bodyPr/>
        <a:lstStyle/>
        <a:p>
          <a:pPr algn="l"/>
          <a:endParaRPr lang="de-DE"/>
        </a:p>
      </dgm:t>
    </dgm:pt>
    <dgm:pt modelId="{45CB5AC9-4CEB-4C0A-8AC0-3025A6FCD49C}" type="pres">
      <dgm:prSet presAssocID="{2F3B878D-B10B-4B8D-A54B-97B5EE79EC37}" presName="diagram" presStyleCnt="0">
        <dgm:presLayoutVars>
          <dgm:dir/>
          <dgm:resizeHandles val="exact"/>
        </dgm:presLayoutVars>
      </dgm:prSet>
      <dgm:spPr/>
      <dgm:t>
        <a:bodyPr/>
        <a:lstStyle/>
        <a:p>
          <a:endParaRPr lang="de-DE"/>
        </a:p>
      </dgm:t>
    </dgm:pt>
    <dgm:pt modelId="{EDE6ACF8-18C7-482B-ADF9-867D485AE655}" type="pres">
      <dgm:prSet presAssocID="{EC2E550F-81A8-4D8B-9A80-CC70281FE3B2}" presName="node" presStyleLbl="node1" presStyleIdx="0" presStyleCnt="3" custScaleX="68909" custScaleY="246971" custLinFactNeighborX="77000" custLinFactNeighborY="-13761">
        <dgm:presLayoutVars>
          <dgm:bulletEnabled val="1"/>
        </dgm:presLayoutVars>
      </dgm:prSet>
      <dgm:spPr/>
      <dgm:t>
        <a:bodyPr/>
        <a:lstStyle/>
        <a:p>
          <a:endParaRPr lang="de-DE"/>
        </a:p>
      </dgm:t>
    </dgm:pt>
    <dgm:pt modelId="{6F4750FF-2DAB-48F0-BE67-7053A33FEBB5}" type="pres">
      <dgm:prSet presAssocID="{A45A4DF3-807E-4A8A-B342-163F9C7D2174}" presName="sibTrans" presStyleCnt="0"/>
      <dgm:spPr/>
    </dgm:pt>
    <dgm:pt modelId="{7CE9B8C6-EB69-465F-B079-344D5F0BD898}" type="pres">
      <dgm:prSet presAssocID="{6B5ACD03-FB6F-4B2D-B4BF-43769A026EC6}" presName="node" presStyleLbl="node1" presStyleIdx="1" presStyleCnt="3" custScaleX="72248" custScaleY="246971" custLinFactNeighborX="78364" custLinFactNeighborY="-12979">
        <dgm:presLayoutVars>
          <dgm:bulletEnabled val="1"/>
        </dgm:presLayoutVars>
      </dgm:prSet>
      <dgm:spPr/>
      <dgm:t>
        <a:bodyPr/>
        <a:lstStyle/>
        <a:p>
          <a:endParaRPr lang="de-DE"/>
        </a:p>
      </dgm:t>
    </dgm:pt>
    <dgm:pt modelId="{5EC7A0B5-4D1E-4181-BE5F-588707E69C15}" type="pres">
      <dgm:prSet presAssocID="{DF2279E2-6094-461C-902F-0C3FB348CD58}" presName="sibTrans" presStyleCnt="0"/>
      <dgm:spPr/>
    </dgm:pt>
    <dgm:pt modelId="{7B924C9F-6716-48C3-8748-8342634B3C0C}" type="pres">
      <dgm:prSet presAssocID="{ED506E8C-6875-483F-829D-041776029208}" presName="node" presStyleLbl="node1" presStyleIdx="2" presStyleCnt="3" custScaleX="67544" custScaleY="246702" custLinFactX="-61220" custLinFactNeighborX="-100000" custLinFactNeighborY="-13895">
        <dgm:presLayoutVars>
          <dgm:bulletEnabled val="1"/>
        </dgm:presLayoutVars>
      </dgm:prSet>
      <dgm:spPr/>
      <dgm:t>
        <a:bodyPr/>
        <a:lstStyle/>
        <a:p>
          <a:endParaRPr lang="de-DE"/>
        </a:p>
      </dgm:t>
    </dgm:pt>
  </dgm:ptLst>
  <dgm:cxnLst>
    <dgm:cxn modelId="{BAB43000-A51D-45C4-A382-4A12A3F6E41A}" type="presOf" srcId="{2F3B878D-B10B-4B8D-A54B-97B5EE79EC37}" destId="{45CB5AC9-4CEB-4C0A-8AC0-3025A6FCD49C}" srcOrd="0" destOrd="0" presId="urn:microsoft.com/office/officeart/2005/8/layout/default#1"/>
    <dgm:cxn modelId="{B7E0CFDD-D6A1-4C9D-BAC4-C36B1F31286B}" srcId="{2F3B878D-B10B-4B8D-A54B-97B5EE79EC37}" destId="{EC2E550F-81A8-4D8B-9A80-CC70281FE3B2}" srcOrd="0" destOrd="0" parTransId="{59DC2190-EFD7-497D-B5A9-112C3CAD8109}" sibTransId="{A45A4DF3-807E-4A8A-B342-163F9C7D2174}"/>
    <dgm:cxn modelId="{4AB3D9A1-C869-4B4F-9740-531CD77226A2}" srcId="{2F3B878D-B10B-4B8D-A54B-97B5EE79EC37}" destId="{ED506E8C-6875-483F-829D-041776029208}" srcOrd="2" destOrd="0" parTransId="{FB7B0D41-A5BB-404C-AA6E-B9040D6E80B4}" sibTransId="{3F6FA1A6-5371-48C6-B80B-85830499C27E}"/>
    <dgm:cxn modelId="{3614D1E4-A500-44C7-A900-6D9C6E4BB89C}" type="presOf" srcId="{6B5ACD03-FB6F-4B2D-B4BF-43769A026EC6}" destId="{7CE9B8C6-EB69-465F-B079-344D5F0BD898}" srcOrd="0" destOrd="0" presId="urn:microsoft.com/office/officeart/2005/8/layout/default#1"/>
    <dgm:cxn modelId="{D39F26E0-AECC-45D1-BE90-461E966317E8}" type="presOf" srcId="{ED506E8C-6875-483F-829D-041776029208}" destId="{7B924C9F-6716-48C3-8748-8342634B3C0C}" srcOrd="0" destOrd="0" presId="urn:microsoft.com/office/officeart/2005/8/layout/default#1"/>
    <dgm:cxn modelId="{AC9D8A35-0DC3-4011-9EC7-E3CF8A7CCB16}" type="presOf" srcId="{EC2E550F-81A8-4D8B-9A80-CC70281FE3B2}" destId="{EDE6ACF8-18C7-482B-ADF9-867D485AE655}" srcOrd="0" destOrd="0" presId="urn:microsoft.com/office/officeart/2005/8/layout/default#1"/>
    <dgm:cxn modelId="{CA67346A-9BF8-41B9-ACCE-76AA2E68C94D}" srcId="{2F3B878D-B10B-4B8D-A54B-97B5EE79EC37}" destId="{6B5ACD03-FB6F-4B2D-B4BF-43769A026EC6}" srcOrd="1" destOrd="0" parTransId="{3BA2CBB3-EBF9-401E-8CB0-2559E4041918}" sibTransId="{DF2279E2-6094-461C-902F-0C3FB348CD58}"/>
    <dgm:cxn modelId="{65C71F16-3666-4236-B4A5-43E1F57839E0}" type="presParOf" srcId="{45CB5AC9-4CEB-4C0A-8AC0-3025A6FCD49C}" destId="{EDE6ACF8-18C7-482B-ADF9-867D485AE655}" srcOrd="0" destOrd="0" presId="urn:microsoft.com/office/officeart/2005/8/layout/default#1"/>
    <dgm:cxn modelId="{34FDC98E-F9D9-4177-874D-15ACB62D8EFA}" type="presParOf" srcId="{45CB5AC9-4CEB-4C0A-8AC0-3025A6FCD49C}" destId="{6F4750FF-2DAB-48F0-BE67-7053A33FEBB5}" srcOrd="1" destOrd="0" presId="urn:microsoft.com/office/officeart/2005/8/layout/default#1"/>
    <dgm:cxn modelId="{4F74EBBA-BDA6-49FD-85B1-0393B663E32A}" type="presParOf" srcId="{45CB5AC9-4CEB-4C0A-8AC0-3025A6FCD49C}" destId="{7CE9B8C6-EB69-465F-B079-344D5F0BD898}" srcOrd="2" destOrd="0" presId="urn:microsoft.com/office/officeart/2005/8/layout/default#1"/>
    <dgm:cxn modelId="{905FAA6F-12DE-4F17-9FAC-1C028F69B88D}" type="presParOf" srcId="{45CB5AC9-4CEB-4C0A-8AC0-3025A6FCD49C}" destId="{5EC7A0B5-4D1E-4181-BE5F-588707E69C15}" srcOrd="3" destOrd="0" presId="urn:microsoft.com/office/officeart/2005/8/layout/default#1"/>
    <dgm:cxn modelId="{2110B961-0F7B-4938-97BB-CDFAF47571AC}" type="presParOf" srcId="{45CB5AC9-4CEB-4C0A-8AC0-3025A6FCD49C}" destId="{7B924C9F-6716-48C3-8748-8342634B3C0C}" srcOrd="4" destOrd="0" presId="urn:microsoft.com/office/officeart/2005/8/layout/defaul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483E0F-B7C2-4970-98FF-A1580C8979CF}" type="doc">
      <dgm:prSet loTypeId="urn:microsoft.com/office/officeart/2005/8/layout/chevron1" loCatId="process" qsTypeId="urn:microsoft.com/office/officeart/2005/8/quickstyle/simple1" qsCatId="simple" csTypeId="urn:microsoft.com/office/officeart/2005/8/colors/colorful2" csCatId="colorful" phldr="1"/>
      <dgm:spPr/>
    </dgm:pt>
    <dgm:pt modelId="{9AFA3CB3-4D0B-47DD-AB0E-0E9AE081E3F0}">
      <dgm:prSet phldrT="[Text]" custT="1"/>
      <dgm:spPr>
        <a:solidFill>
          <a:schemeClr val="accent2">
            <a:lumMod val="60000"/>
            <a:lumOff val="40000"/>
          </a:schemeClr>
        </a:solidFill>
      </dgm:spPr>
      <dgm:t>
        <a:bodyPr/>
        <a:lstStyle/>
        <a:p>
          <a:r>
            <a:rPr lang="de-DE" sz="1800" dirty="0" smtClean="0"/>
            <a:t>„</a:t>
          </a:r>
          <a:r>
            <a:rPr lang="de-DE" sz="1800" dirty="0" err="1" smtClean="0"/>
            <a:t>Weak</a:t>
          </a:r>
          <a:r>
            <a:rPr lang="de-DE" sz="1800" dirty="0" smtClean="0"/>
            <a:t> OER“</a:t>
          </a:r>
        </a:p>
      </dgm:t>
    </dgm:pt>
    <dgm:pt modelId="{1988A6C9-14FD-4712-8D3C-FEFBBCDD9559}" type="parTrans" cxnId="{DE9E6C9E-CA01-4DEF-9961-F9D10FE97458}">
      <dgm:prSet/>
      <dgm:spPr/>
      <dgm:t>
        <a:bodyPr/>
        <a:lstStyle/>
        <a:p>
          <a:endParaRPr lang="de-DE"/>
        </a:p>
      </dgm:t>
    </dgm:pt>
    <dgm:pt modelId="{9F1A20E2-BC7C-4BB1-BA90-68B0A2E4C1B5}" type="sibTrans" cxnId="{DE9E6C9E-CA01-4DEF-9961-F9D10FE97458}">
      <dgm:prSet/>
      <dgm:spPr/>
      <dgm:t>
        <a:bodyPr/>
        <a:lstStyle/>
        <a:p>
          <a:endParaRPr lang="de-DE"/>
        </a:p>
      </dgm:t>
    </dgm:pt>
    <dgm:pt modelId="{47F828A3-77E1-46E8-A836-AA8BC6E1BC2A}">
      <dgm:prSet phldrT="[Text]" custT="1"/>
      <dgm:spPr>
        <a:solidFill>
          <a:schemeClr val="bg2">
            <a:lumMod val="75000"/>
          </a:schemeClr>
        </a:solidFill>
      </dgm:spPr>
      <dgm:t>
        <a:bodyPr/>
        <a:lstStyle/>
        <a:p>
          <a:r>
            <a:rPr lang="de-DE" sz="1800" dirty="0" smtClean="0">
              <a:solidFill>
                <a:schemeClr val="tx1"/>
              </a:solidFill>
            </a:rPr>
            <a:t>„Strong OER“</a:t>
          </a:r>
          <a:endParaRPr lang="de-DE" sz="1800" dirty="0">
            <a:solidFill>
              <a:schemeClr val="tx1"/>
            </a:solidFill>
          </a:endParaRPr>
        </a:p>
      </dgm:t>
    </dgm:pt>
    <dgm:pt modelId="{0D5745BC-08CE-468F-9960-595CD7FAEA10}" type="parTrans" cxnId="{32EE2892-6F2A-4B7C-9349-7A301F0327EB}">
      <dgm:prSet/>
      <dgm:spPr/>
      <dgm:t>
        <a:bodyPr/>
        <a:lstStyle/>
        <a:p>
          <a:endParaRPr lang="de-DE"/>
        </a:p>
      </dgm:t>
    </dgm:pt>
    <dgm:pt modelId="{F1E5F92D-568E-45C8-8D07-06373CEFF961}" type="sibTrans" cxnId="{32EE2892-6F2A-4B7C-9349-7A301F0327EB}">
      <dgm:prSet/>
      <dgm:spPr/>
      <dgm:t>
        <a:bodyPr/>
        <a:lstStyle/>
        <a:p>
          <a:endParaRPr lang="de-DE"/>
        </a:p>
      </dgm:t>
    </dgm:pt>
    <dgm:pt modelId="{D8944E32-7B3A-4498-802E-C7238DF6B73E}">
      <dgm:prSet phldrT="[Text]" custT="1"/>
      <dgm:spPr>
        <a:solidFill>
          <a:srgbClr val="E2801E"/>
        </a:solidFill>
      </dgm:spPr>
      <dgm:t>
        <a:bodyPr/>
        <a:lstStyle/>
        <a:p>
          <a:r>
            <a:rPr lang="de-DE" sz="3200" dirty="0" smtClean="0"/>
            <a:t>Ideal</a:t>
          </a:r>
          <a:endParaRPr lang="de-DE" sz="3200" dirty="0"/>
        </a:p>
      </dgm:t>
    </dgm:pt>
    <dgm:pt modelId="{F36EC450-EF27-4400-BB16-791D149F894D}" type="parTrans" cxnId="{1FD879E8-09A1-43A9-BFB4-55CECB43F6CD}">
      <dgm:prSet/>
      <dgm:spPr/>
      <dgm:t>
        <a:bodyPr/>
        <a:lstStyle/>
        <a:p>
          <a:endParaRPr lang="de-DE"/>
        </a:p>
      </dgm:t>
    </dgm:pt>
    <dgm:pt modelId="{5671EBF2-D87C-40AD-B72F-44DB2FF6E925}" type="sibTrans" cxnId="{1FD879E8-09A1-43A9-BFB4-55CECB43F6CD}">
      <dgm:prSet/>
      <dgm:spPr/>
      <dgm:t>
        <a:bodyPr/>
        <a:lstStyle/>
        <a:p>
          <a:endParaRPr lang="de-DE"/>
        </a:p>
      </dgm:t>
    </dgm:pt>
    <dgm:pt modelId="{64FBA6A1-96C8-4847-8F26-AC1247F3BEDC}" type="pres">
      <dgm:prSet presAssocID="{29483E0F-B7C2-4970-98FF-A1580C8979CF}" presName="Name0" presStyleCnt="0">
        <dgm:presLayoutVars>
          <dgm:dir/>
          <dgm:animLvl val="lvl"/>
          <dgm:resizeHandles val="exact"/>
        </dgm:presLayoutVars>
      </dgm:prSet>
      <dgm:spPr/>
    </dgm:pt>
    <dgm:pt modelId="{FE650F26-8D90-4325-9CE3-44884B63D17C}" type="pres">
      <dgm:prSet presAssocID="{9AFA3CB3-4D0B-47DD-AB0E-0E9AE081E3F0}" presName="parTxOnly" presStyleLbl="node1" presStyleIdx="0" presStyleCnt="3">
        <dgm:presLayoutVars>
          <dgm:chMax val="0"/>
          <dgm:chPref val="0"/>
          <dgm:bulletEnabled val="1"/>
        </dgm:presLayoutVars>
      </dgm:prSet>
      <dgm:spPr/>
      <dgm:t>
        <a:bodyPr/>
        <a:lstStyle/>
        <a:p>
          <a:endParaRPr lang="de-DE"/>
        </a:p>
      </dgm:t>
    </dgm:pt>
    <dgm:pt modelId="{F6A872E6-A960-42DC-AEEC-2BD63CFF182E}" type="pres">
      <dgm:prSet presAssocID="{9F1A20E2-BC7C-4BB1-BA90-68B0A2E4C1B5}" presName="parTxOnlySpace" presStyleCnt="0"/>
      <dgm:spPr/>
    </dgm:pt>
    <dgm:pt modelId="{C93FF834-6410-406B-8062-CC8C82290E6B}" type="pres">
      <dgm:prSet presAssocID="{47F828A3-77E1-46E8-A836-AA8BC6E1BC2A}" presName="parTxOnly" presStyleLbl="node1" presStyleIdx="1" presStyleCnt="3">
        <dgm:presLayoutVars>
          <dgm:chMax val="0"/>
          <dgm:chPref val="0"/>
          <dgm:bulletEnabled val="1"/>
        </dgm:presLayoutVars>
      </dgm:prSet>
      <dgm:spPr/>
      <dgm:t>
        <a:bodyPr/>
        <a:lstStyle/>
        <a:p>
          <a:endParaRPr lang="de-DE"/>
        </a:p>
      </dgm:t>
    </dgm:pt>
    <dgm:pt modelId="{9EFD321E-4CE2-4591-AFF7-C2F6E6BAF9DD}" type="pres">
      <dgm:prSet presAssocID="{F1E5F92D-568E-45C8-8D07-06373CEFF961}" presName="parTxOnlySpace" presStyleCnt="0"/>
      <dgm:spPr/>
    </dgm:pt>
    <dgm:pt modelId="{6DCD8B42-58C1-4CBF-B10D-3B8505D8CA01}" type="pres">
      <dgm:prSet presAssocID="{D8944E32-7B3A-4498-802E-C7238DF6B73E}" presName="parTxOnly" presStyleLbl="node1" presStyleIdx="2" presStyleCnt="3">
        <dgm:presLayoutVars>
          <dgm:chMax val="0"/>
          <dgm:chPref val="0"/>
          <dgm:bulletEnabled val="1"/>
        </dgm:presLayoutVars>
      </dgm:prSet>
      <dgm:spPr/>
      <dgm:t>
        <a:bodyPr/>
        <a:lstStyle/>
        <a:p>
          <a:endParaRPr lang="de-DE"/>
        </a:p>
      </dgm:t>
    </dgm:pt>
  </dgm:ptLst>
  <dgm:cxnLst>
    <dgm:cxn modelId="{6AC1F96E-5382-4707-9DAC-159F319A7616}" type="presOf" srcId="{9AFA3CB3-4D0B-47DD-AB0E-0E9AE081E3F0}" destId="{FE650F26-8D90-4325-9CE3-44884B63D17C}" srcOrd="0" destOrd="0" presId="urn:microsoft.com/office/officeart/2005/8/layout/chevron1"/>
    <dgm:cxn modelId="{CA824717-A051-4A52-B7D0-C9150789289E}" type="presOf" srcId="{D8944E32-7B3A-4498-802E-C7238DF6B73E}" destId="{6DCD8B42-58C1-4CBF-B10D-3B8505D8CA01}" srcOrd="0" destOrd="0" presId="urn:microsoft.com/office/officeart/2005/8/layout/chevron1"/>
    <dgm:cxn modelId="{DE9E6C9E-CA01-4DEF-9961-F9D10FE97458}" srcId="{29483E0F-B7C2-4970-98FF-A1580C8979CF}" destId="{9AFA3CB3-4D0B-47DD-AB0E-0E9AE081E3F0}" srcOrd="0" destOrd="0" parTransId="{1988A6C9-14FD-4712-8D3C-FEFBBCDD9559}" sibTransId="{9F1A20E2-BC7C-4BB1-BA90-68B0A2E4C1B5}"/>
    <dgm:cxn modelId="{32EE2892-6F2A-4B7C-9349-7A301F0327EB}" srcId="{29483E0F-B7C2-4970-98FF-A1580C8979CF}" destId="{47F828A3-77E1-46E8-A836-AA8BC6E1BC2A}" srcOrd="1" destOrd="0" parTransId="{0D5745BC-08CE-468F-9960-595CD7FAEA10}" sibTransId="{F1E5F92D-568E-45C8-8D07-06373CEFF961}"/>
    <dgm:cxn modelId="{1FD879E8-09A1-43A9-BFB4-55CECB43F6CD}" srcId="{29483E0F-B7C2-4970-98FF-A1580C8979CF}" destId="{D8944E32-7B3A-4498-802E-C7238DF6B73E}" srcOrd="2" destOrd="0" parTransId="{F36EC450-EF27-4400-BB16-791D149F894D}" sibTransId="{5671EBF2-D87C-40AD-B72F-44DB2FF6E925}"/>
    <dgm:cxn modelId="{1AE1E8A2-46DC-4DB2-8170-D73391424F90}" type="presOf" srcId="{29483E0F-B7C2-4970-98FF-A1580C8979CF}" destId="{64FBA6A1-96C8-4847-8F26-AC1247F3BEDC}" srcOrd="0" destOrd="0" presId="urn:microsoft.com/office/officeart/2005/8/layout/chevron1"/>
    <dgm:cxn modelId="{1656B3FF-9B7E-470C-BA33-1FB41C37465E}" type="presOf" srcId="{47F828A3-77E1-46E8-A836-AA8BC6E1BC2A}" destId="{C93FF834-6410-406B-8062-CC8C82290E6B}" srcOrd="0" destOrd="0" presId="urn:microsoft.com/office/officeart/2005/8/layout/chevron1"/>
    <dgm:cxn modelId="{61B19918-FF22-489F-BC3B-11C4C5F21A40}" type="presParOf" srcId="{64FBA6A1-96C8-4847-8F26-AC1247F3BEDC}" destId="{FE650F26-8D90-4325-9CE3-44884B63D17C}" srcOrd="0" destOrd="0" presId="urn:microsoft.com/office/officeart/2005/8/layout/chevron1"/>
    <dgm:cxn modelId="{D9441001-E525-4BFA-89C1-3F2A3C076B7C}" type="presParOf" srcId="{64FBA6A1-96C8-4847-8F26-AC1247F3BEDC}" destId="{F6A872E6-A960-42DC-AEEC-2BD63CFF182E}" srcOrd="1" destOrd="0" presId="urn:microsoft.com/office/officeart/2005/8/layout/chevron1"/>
    <dgm:cxn modelId="{044C41FE-2654-40BD-9D80-95391F22FFAC}" type="presParOf" srcId="{64FBA6A1-96C8-4847-8F26-AC1247F3BEDC}" destId="{C93FF834-6410-406B-8062-CC8C82290E6B}" srcOrd="2" destOrd="0" presId="urn:microsoft.com/office/officeart/2005/8/layout/chevron1"/>
    <dgm:cxn modelId="{78A05589-1BE7-4CE2-B45A-27E0391D85AE}" type="presParOf" srcId="{64FBA6A1-96C8-4847-8F26-AC1247F3BEDC}" destId="{9EFD321E-4CE2-4591-AFF7-C2F6E6BAF9DD}" srcOrd="3" destOrd="0" presId="urn:microsoft.com/office/officeart/2005/8/layout/chevron1"/>
    <dgm:cxn modelId="{E78BA04D-A634-4322-BB84-284221591299}" type="presParOf" srcId="{64FBA6A1-96C8-4847-8F26-AC1247F3BEDC}" destId="{6DCD8B42-58C1-4CBF-B10D-3B8505D8CA01}" srcOrd="4" destOrd="0" presId="urn:microsoft.com/office/officeart/2005/8/layout/chevron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D3D3F3-147D-4C17-9A0A-92F822473D28}" type="doc">
      <dgm:prSet loTypeId="urn:microsoft.com/office/officeart/2005/8/layout/default#2" loCatId="list" qsTypeId="urn:microsoft.com/office/officeart/2005/8/quickstyle/simple1" qsCatId="simple" csTypeId="urn:microsoft.com/office/officeart/2005/8/colors/accent3_5" csCatId="accent3" phldr="1"/>
      <dgm:spPr/>
      <dgm:t>
        <a:bodyPr/>
        <a:lstStyle/>
        <a:p>
          <a:endParaRPr lang="de-DE"/>
        </a:p>
      </dgm:t>
    </dgm:pt>
    <dgm:pt modelId="{7AA07592-8FF4-4120-A855-5E28E977292C}">
      <dgm:prSet phldrT="[Text]" custT="1"/>
      <dgm:spPr/>
      <dgm:t>
        <a:bodyPr/>
        <a:lstStyle/>
        <a:p>
          <a:r>
            <a:rPr lang="de-DE" sz="2800" dirty="0" smtClean="0"/>
            <a:t>Vernetzung und Sozialer Austausch</a:t>
          </a:r>
          <a:endParaRPr lang="de-DE" sz="2800" dirty="0"/>
        </a:p>
      </dgm:t>
    </dgm:pt>
    <dgm:pt modelId="{A12E6290-8DF6-43CE-802D-D27BCC4C0C74}" type="parTrans" cxnId="{37B14951-E700-4665-BB13-1490096FC6B5}">
      <dgm:prSet/>
      <dgm:spPr/>
      <dgm:t>
        <a:bodyPr/>
        <a:lstStyle/>
        <a:p>
          <a:endParaRPr lang="de-DE"/>
        </a:p>
      </dgm:t>
    </dgm:pt>
    <dgm:pt modelId="{32EE5D4F-6DC9-438E-9553-252166A57D5F}" type="sibTrans" cxnId="{37B14951-E700-4665-BB13-1490096FC6B5}">
      <dgm:prSet/>
      <dgm:spPr/>
      <dgm:t>
        <a:bodyPr/>
        <a:lstStyle/>
        <a:p>
          <a:endParaRPr lang="de-DE"/>
        </a:p>
      </dgm:t>
    </dgm:pt>
    <dgm:pt modelId="{F1C784E8-5B3B-49FF-9EB0-C33FD33F9482}">
      <dgm:prSet phldrT="[Text]" custT="1"/>
      <dgm:spPr/>
      <dgm:t>
        <a:bodyPr/>
        <a:lstStyle/>
        <a:p>
          <a:r>
            <a:rPr lang="de-DE" sz="2800" dirty="0" smtClean="0"/>
            <a:t>Verbesserung von Lehre</a:t>
          </a:r>
          <a:endParaRPr lang="de-DE" sz="2800" dirty="0"/>
        </a:p>
      </dgm:t>
    </dgm:pt>
    <dgm:pt modelId="{523AE5F1-70AA-45C8-B453-54A9F8F13DBE}" type="parTrans" cxnId="{F969C6E4-E8BC-434B-9339-4D11B60960B8}">
      <dgm:prSet/>
      <dgm:spPr/>
      <dgm:t>
        <a:bodyPr/>
        <a:lstStyle/>
        <a:p>
          <a:endParaRPr lang="de-DE"/>
        </a:p>
      </dgm:t>
    </dgm:pt>
    <dgm:pt modelId="{443F84AE-353A-4112-9BDF-8E90A06171F3}" type="sibTrans" cxnId="{F969C6E4-E8BC-434B-9339-4D11B60960B8}">
      <dgm:prSet/>
      <dgm:spPr/>
      <dgm:t>
        <a:bodyPr/>
        <a:lstStyle/>
        <a:p>
          <a:endParaRPr lang="de-DE"/>
        </a:p>
      </dgm:t>
    </dgm:pt>
    <dgm:pt modelId="{0D3B3A15-7BC7-4C9E-8658-8735A1383F56}">
      <dgm:prSet phldrT="[Text]" custT="1"/>
      <dgm:spPr/>
      <dgm:t>
        <a:bodyPr/>
        <a:lstStyle/>
        <a:p>
          <a:r>
            <a:rPr lang="de-DE" sz="2800" dirty="0" smtClean="0"/>
            <a:t>Zeiteffizienz</a:t>
          </a:r>
        </a:p>
      </dgm:t>
    </dgm:pt>
    <dgm:pt modelId="{09C8A16D-0E8F-4C6A-9E7D-8437FA7C87D3}" type="parTrans" cxnId="{A9F7D734-A1FC-4C4E-94AA-BC4EAB072208}">
      <dgm:prSet/>
      <dgm:spPr/>
      <dgm:t>
        <a:bodyPr/>
        <a:lstStyle/>
        <a:p>
          <a:endParaRPr lang="de-DE"/>
        </a:p>
      </dgm:t>
    </dgm:pt>
    <dgm:pt modelId="{04FF9116-0FB8-4D57-97AD-8DCBFB0EE71A}" type="sibTrans" cxnId="{A9F7D734-A1FC-4C4E-94AA-BC4EAB072208}">
      <dgm:prSet/>
      <dgm:spPr/>
      <dgm:t>
        <a:bodyPr/>
        <a:lstStyle/>
        <a:p>
          <a:endParaRPr lang="de-DE"/>
        </a:p>
      </dgm:t>
    </dgm:pt>
    <dgm:pt modelId="{B3E3D914-034E-4705-9191-647C70677DB8}">
      <dgm:prSet phldrT="[Text]" custT="1"/>
      <dgm:spPr/>
      <dgm:t>
        <a:bodyPr/>
        <a:lstStyle/>
        <a:p>
          <a:r>
            <a:rPr lang="de-DE" sz="2800" dirty="0" smtClean="0"/>
            <a:t>Qualität von Material</a:t>
          </a:r>
          <a:endParaRPr lang="de-DE" sz="2800" dirty="0"/>
        </a:p>
      </dgm:t>
    </dgm:pt>
    <dgm:pt modelId="{5EE291EC-5B42-462F-8B87-0A9DBD148337}" type="parTrans" cxnId="{62E30E55-AE04-42CB-A154-A1A5C2FC89D0}">
      <dgm:prSet/>
      <dgm:spPr/>
      <dgm:t>
        <a:bodyPr/>
        <a:lstStyle/>
        <a:p>
          <a:endParaRPr lang="de-DE"/>
        </a:p>
      </dgm:t>
    </dgm:pt>
    <dgm:pt modelId="{273DB584-8F9F-4871-8E36-7F6C1EB78E95}" type="sibTrans" cxnId="{62E30E55-AE04-42CB-A154-A1A5C2FC89D0}">
      <dgm:prSet/>
      <dgm:spPr/>
      <dgm:t>
        <a:bodyPr/>
        <a:lstStyle/>
        <a:p>
          <a:endParaRPr lang="de-DE"/>
        </a:p>
      </dgm:t>
    </dgm:pt>
    <dgm:pt modelId="{0DDE077F-1773-4F2E-A5BF-986E72B00C1A}">
      <dgm:prSet phldrT="[Text]"/>
      <dgm:spPr>
        <a:solidFill>
          <a:srgbClr val="21BC0C">
            <a:alpha val="49804"/>
          </a:srgbClr>
        </a:solidFill>
      </dgm:spPr>
      <dgm:t>
        <a:bodyPr/>
        <a:lstStyle/>
        <a:p>
          <a:r>
            <a:rPr lang="de-DE" dirty="0" smtClean="0"/>
            <a:t>Grundwissen über OER</a:t>
          </a:r>
          <a:endParaRPr lang="de-DE" dirty="0"/>
        </a:p>
      </dgm:t>
    </dgm:pt>
    <dgm:pt modelId="{904371BE-4FD9-47C1-94A1-D568D6E0797C}" type="parTrans" cxnId="{BDD84C4B-BE66-46EF-86F2-615164B534CB}">
      <dgm:prSet/>
      <dgm:spPr/>
      <dgm:t>
        <a:bodyPr/>
        <a:lstStyle/>
        <a:p>
          <a:endParaRPr lang="de-DE"/>
        </a:p>
      </dgm:t>
    </dgm:pt>
    <dgm:pt modelId="{5DFCD83D-1897-4E72-9557-093C3157FE30}" type="sibTrans" cxnId="{BDD84C4B-BE66-46EF-86F2-615164B534CB}">
      <dgm:prSet/>
      <dgm:spPr/>
      <dgm:t>
        <a:bodyPr/>
        <a:lstStyle/>
        <a:p>
          <a:endParaRPr lang="de-DE"/>
        </a:p>
      </dgm:t>
    </dgm:pt>
    <dgm:pt modelId="{3771416C-0572-4209-B699-E4A8B25D15FB}" type="pres">
      <dgm:prSet presAssocID="{38D3D3F3-147D-4C17-9A0A-92F822473D28}" presName="diagram" presStyleCnt="0">
        <dgm:presLayoutVars>
          <dgm:dir/>
          <dgm:resizeHandles val="exact"/>
        </dgm:presLayoutVars>
      </dgm:prSet>
      <dgm:spPr/>
      <dgm:t>
        <a:bodyPr/>
        <a:lstStyle/>
        <a:p>
          <a:endParaRPr lang="de-DE"/>
        </a:p>
      </dgm:t>
    </dgm:pt>
    <dgm:pt modelId="{682BA6F0-162C-48C4-87A4-1484D5EFF81A}" type="pres">
      <dgm:prSet presAssocID="{7AA07592-8FF4-4120-A855-5E28E977292C}" presName="node" presStyleLbl="node1" presStyleIdx="0" presStyleCnt="5" custScaleX="64227" custLinFactNeighborX="-31444" custLinFactNeighborY="-139">
        <dgm:presLayoutVars>
          <dgm:bulletEnabled val="1"/>
        </dgm:presLayoutVars>
      </dgm:prSet>
      <dgm:spPr/>
      <dgm:t>
        <a:bodyPr/>
        <a:lstStyle/>
        <a:p>
          <a:endParaRPr lang="de-DE"/>
        </a:p>
      </dgm:t>
    </dgm:pt>
    <dgm:pt modelId="{7FD341E2-9D25-4A2C-91E4-9E7A0F2F5F7E}" type="pres">
      <dgm:prSet presAssocID="{32EE5D4F-6DC9-438E-9553-252166A57D5F}" presName="sibTrans" presStyleCnt="0"/>
      <dgm:spPr/>
    </dgm:pt>
    <dgm:pt modelId="{7234EC91-E1F2-4C3C-A9FC-3544FDD66490}" type="pres">
      <dgm:prSet presAssocID="{F1C784E8-5B3B-49FF-9EB0-C33FD33F9482}" presName="node" presStyleLbl="node1" presStyleIdx="1" presStyleCnt="5" custScaleX="70103" custLinFactNeighborX="-37615" custLinFactNeighborY="-139">
        <dgm:presLayoutVars>
          <dgm:bulletEnabled val="1"/>
        </dgm:presLayoutVars>
      </dgm:prSet>
      <dgm:spPr/>
      <dgm:t>
        <a:bodyPr/>
        <a:lstStyle/>
        <a:p>
          <a:endParaRPr lang="de-DE"/>
        </a:p>
      </dgm:t>
    </dgm:pt>
    <dgm:pt modelId="{9CB151E5-6AA2-418F-9B67-31D139CFCEBB}" type="pres">
      <dgm:prSet presAssocID="{443F84AE-353A-4112-9BDF-8E90A06171F3}" presName="sibTrans" presStyleCnt="0"/>
      <dgm:spPr/>
    </dgm:pt>
    <dgm:pt modelId="{FD0E371B-673F-4A39-82D7-D342ADADEB7D}" type="pres">
      <dgm:prSet presAssocID="{0D3B3A15-7BC7-4C9E-8658-8735A1383F56}" presName="node" presStyleLbl="node1" presStyleIdx="2" presStyleCnt="5" custScaleX="72047" custLinFactNeighborX="-45106" custLinFactNeighborY="-139">
        <dgm:presLayoutVars>
          <dgm:bulletEnabled val="1"/>
        </dgm:presLayoutVars>
      </dgm:prSet>
      <dgm:spPr/>
      <dgm:t>
        <a:bodyPr/>
        <a:lstStyle/>
        <a:p>
          <a:endParaRPr lang="de-DE"/>
        </a:p>
      </dgm:t>
    </dgm:pt>
    <dgm:pt modelId="{07CA7479-1F43-4AFA-8910-FECD59742341}" type="pres">
      <dgm:prSet presAssocID="{04FF9116-0FB8-4D57-97AD-8DCBFB0EE71A}" presName="sibTrans" presStyleCnt="0"/>
      <dgm:spPr/>
    </dgm:pt>
    <dgm:pt modelId="{8DF1B4A1-B124-40FC-A9B1-00E99528B4B5}" type="pres">
      <dgm:prSet presAssocID="{B3E3D914-034E-4705-9191-647C70677DB8}" presName="node" presStyleLbl="node1" presStyleIdx="3" presStyleCnt="5" custScaleX="62677" custLinFactX="91754" custLinFactY="-16806" custLinFactNeighborX="100000" custLinFactNeighborY="-100000">
        <dgm:presLayoutVars>
          <dgm:bulletEnabled val="1"/>
        </dgm:presLayoutVars>
      </dgm:prSet>
      <dgm:spPr/>
      <dgm:t>
        <a:bodyPr/>
        <a:lstStyle/>
        <a:p>
          <a:endParaRPr lang="de-DE"/>
        </a:p>
      </dgm:t>
    </dgm:pt>
    <dgm:pt modelId="{14315D22-A597-4CE4-ACF4-9CE8CFABF5CF}" type="pres">
      <dgm:prSet presAssocID="{273DB584-8F9F-4871-8E36-7F6C1EB78E95}" presName="sibTrans" presStyleCnt="0"/>
      <dgm:spPr/>
    </dgm:pt>
    <dgm:pt modelId="{C1560FAB-DF28-4D68-BA1D-D91B5CA116DF}" type="pres">
      <dgm:prSet presAssocID="{0DDE077F-1773-4F2E-A5BF-986E72B00C1A}" presName="node" presStyleLbl="node1" presStyleIdx="4" presStyleCnt="5" custScaleX="164818" custScaleY="51176" custLinFactNeighborX="-41588" custLinFactNeighborY="-30125">
        <dgm:presLayoutVars>
          <dgm:bulletEnabled val="1"/>
        </dgm:presLayoutVars>
      </dgm:prSet>
      <dgm:spPr/>
      <dgm:t>
        <a:bodyPr/>
        <a:lstStyle/>
        <a:p>
          <a:endParaRPr lang="de-DE"/>
        </a:p>
      </dgm:t>
    </dgm:pt>
  </dgm:ptLst>
  <dgm:cxnLst>
    <dgm:cxn modelId="{F969C6E4-E8BC-434B-9339-4D11B60960B8}" srcId="{38D3D3F3-147D-4C17-9A0A-92F822473D28}" destId="{F1C784E8-5B3B-49FF-9EB0-C33FD33F9482}" srcOrd="1" destOrd="0" parTransId="{523AE5F1-70AA-45C8-B453-54A9F8F13DBE}" sibTransId="{443F84AE-353A-4112-9BDF-8E90A06171F3}"/>
    <dgm:cxn modelId="{6E7D11E5-FDDA-4BC9-BB07-409CEFC53242}" type="presOf" srcId="{38D3D3F3-147D-4C17-9A0A-92F822473D28}" destId="{3771416C-0572-4209-B699-E4A8B25D15FB}" srcOrd="0" destOrd="0" presId="urn:microsoft.com/office/officeart/2005/8/layout/default#2"/>
    <dgm:cxn modelId="{A9F7D734-A1FC-4C4E-94AA-BC4EAB072208}" srcId="{38D3D3F3-147D-4C17-9A0A-92F822473D28}" destId="{0D3B3A15-7BC7-4C9E-8658-8735A1383F56}" srcOrd="2" destOrd="0" parTransId="{09C8A16D-0E8F-4C6A-9E7D-8437FA7C87D3}" sibTransId="{04FF9116-0FB8-4D57-97AD-8DCBFB0EE71A}"/>
    <dgm:cxn modelId="{62E30E55-AE04-42CB-A154-A1A5C2FC89D0}" srcId="{38D3D3F3-147D-4C17-9A0A-92F822473D28}" destId="{B3E3D914-034E-4705-9191-647C70677DB8}" srcOrd="3" destOrd="0" parTransId="{5EE291EC-5B42-462F-8B87-0A9DBD148337}" sibTransId="{273DB584-8F9F-4871-8E36-7F6C1EB78E95}"/>
    <dgm:cxn modelId="{9D24FA21-1A77-4633-9348-C1C5F37D69B1}" type="presOf" srcId="{0DDE077F-1773-4F2E-A5BF-986E72B00C1A}" destId="{C1560FAB-DF28-4D68-BA1D-D91B5CA116DF}" srcOrd="0" destOrd="0" presId="urn:microsoft.com/office/officeart/2005/8/layout/default#2"/>
    <dgm:cxn modelId="{72DA0F7D-6BBC-4495-B647-94A50F19A42C}" type="presOf" srcId="{7AA07592-8FF4-4120-A855-5E28E977292C}" destId="{682BA6F0-162C-48C4-87A4-1484D5EFF81A}" srcOrd="0" destOrd="0" presId="urn:microsoft.com/office/officeart/2005/8/layout/default#2"/>
    <dgm:cxn modelId="{6B2C7145-746E-445E-B9D0-20E19FEDBBA7}" type="presOf" srcId="{F1C784E8-5B3B-49FF-9EB0-C33FD33F9482}" destId="{7234EC91-E1F2-4C3C-A9FC-3544FDD66490}" srcOrd="0" destOrd="0" presId="urn:microsoft.com/office/officeart/2005/8/layout/default#2"/>
    <dgm:cxn modelId="{BDD84C4B-BE66-46EF-86F2-615164B534CB}" srcId="{38D3D3F3-147D-4C17-9A0A-92F822473D28}" destId="{0DDE077F-1773-4F2E-A5BF-986E72B00C1A}" srcOrd="4" destOrd="0" parTransId="{904371BE-4FD9-47C1-94A1-D568D6E0797C}" sibTransId="{5DFCD83D-1897-4E72-9557-093C3157FE30}"/>
    <dgm:cxn modelId="{EB00DF29-10CA-4A06-B0C2-A8FDF581CEF3}" type="presOf" srcId="{0D3B3A15-7BC7-4C9E-8658-8735A1383F56}" destId="{FD0E371B-673F-4A39-82D7-D342ADADEB7D}" srcOrd="0" destOrd="0" presId="urn:microsoft.com/office/officeart/2005/8/layout/default#2"/>
    <dgm:cxn modelId="{CDF5C791-45F2-480B-8229-4A8552544523}" type="presOf" srcId="{B3E3D914-034E-4705-9191-647C70677DB8}" destId="{8DF1B4A1-B124-40FC-A9B1-00E99528B4B5}" srcOrd="0" destOrd="0" presId="urn:microsoft.com/office/officeart/2005/8/layout/default#2"/>
    <dgm:cxn modelId="{37B14951-E700-4665-BB13-1490096FC6B5}" srcId="{38D3D3F3-147D-4C17-9A0A-92F822473D28}" destId="{7AA07592-8FF4-4120-A855-5E28E977292C}" srcOrd="0" destOrd="0" parTransId="{A12E6290-8DF6-43CE-802D-D27BCC4C0C74}" sibTransId="{32EE5D4F-6DC9-438E-9553-252166A57D5F}"/>
    <dgm:cxn modelId="{8158099C-6CF7-4112-B11A-BA79534C7F90}" type="presParOf" srcId="{3771416C-0572-4209-B699-E4A8B25D15FB}" destId="{682BA6F0-162C-48C4-87A4-1484D5EFF81A}" srcOrd="0" destOrd="0" presId="urn:microsoft.com/office/officeart/2005/8/layout/default#2"/>
    <dgm:cxn modelId="{D10EB68F-D4CE-4533-8F42-3F986BE2E4F2}" type="presParOf" srcId="{3771416C-0572-4209-B699-E4A8B25D15FB}" destId="{7FD341E2-9D25-4A2C-91E4-9E7A0F2F5F7E}" srcOrd="1" destOrd="0" presId="urn:microsoft.com/office/officeart/2005/8/layout/default#2"/>
    <dgm:cxn modelId="{E20BDA59-D8A3-4471-B7EF-401371ABB4A5}" type="presParOf" srcId="{3771416C-0572-4209-B699-E4A8B25D15FB}" destId="{7234EC91-E1F2-4C3C-A9FC-3544FDD66490}" srcOrd="2" destOrd="0" presId="urn:microsoft.com/office/officeart/2005/8/layout/default#2"/>
    <dgm:cxn modelId="{D7571CFE-E72F-4E95-B64C-AB6F9F25FA19}" type="presParOf" srcId="{3771416C-0572-4209-B699-E4A8B25D15FB}" destId="{9CB151E5-6AA2-418F-9B67-31D139CFCEBB}" srcOrd="3" destOrd="0" presId="urn:microsoft.com/office/officeart/2005/8/layout/default#2"/>
    <dgm:cxn modelId="{A2D37221-7FA9-4402-AAD7-6C1184DF8BAC}" type="presParOf" srcId="{3771416C-0572-4209-B699-E4A8B25D15FB}" destId="{FD0E371B-673F-4A39-82D7-D342ADADEB7D}" srcOrd="4" destOrd="0" presId="urn:microsoft.com/office/officeart/2005/8/layout/default#2"/>
    <dgm:cxn modelId="{6A89BF2D-3DE4-446C-BC5E-9E5B56BCBD3E}" type="presParOf" srcId="{3771416C-0572-4209-B699-E4A8B25D15FB}" destId="{07CA7479-1F43-4AFA-8910-FECD59742341}" srcOrd="5" destOrd="0" presId="urn:microsoft.com/office/officeart/2005/8/layout/default#2"/>
    <dgm:cxn modelId="{5B96D47E-AE9B-4EC5-A0AD-026FBDE64898}" type="presParOf" srcId="{3771416C-0572-4209-B699-E4A8B25D15FB}" destId="{8DF1B4A1-B124-40FC-A9B1-00E99528B4B5}" srcOrd="6" destOrd="0" presId="urn:microsoft.com/office/officeart/2005/8/layout/default#2"/>
    <dgm:cxn modelId="{CACC3FB5-1DC4-4D98-8B1D-455CA266561E}" type="presParOf" srcId="{3771416C-0572-4209-B699-E4A8B25D15FB}" destId="{14315D22-A597-4CE4-ACF4-9CE8CFABF5CF}" srcOrd="7" destOrd="0" presId="urn:microsoft.com/office/officeart/2005/8/layout/default#2"/>
    <dgm:cxn modelId="{272B9732-CE52-42DE-B73B-AE9D924FF4C2}" type="presParOf" srcId="{3771416C-0572-4209-B699-E4A8B25D15FB}" destId="{C1560FAB-DF28-4D68-BA1D-D91B5CA116DF}" srcOrd="8"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59877B-60AE-4FED-8204-9DBA33A572FE}" type="doc">
      <dgm:prSet loTypeId="urn:microsoft.com/office/officeart/2005/8/layout/chart3" loCatId="cycle" qsTypeId="urn:microsoft.com/office/officeart/2005/8/quickstyle/simple1" qsCatId="simple" csTypeId="urn:microsoft.com/office/officeart/2005/8/colors/colorful1#2" csCatId="colorful" phldr="1"/>
      <dgm:spPr/>
    </dgm:pt>
    <dgm:pt modelId="{D9CCAE98-C424-4A6B-BBD1-000C1F99A2B3}">
      <dgm:prSet phldrT="[Text]" custT="1"/>
      <dgm:spPr/>
      <dgm:t>
        <a:bodyPr/>
        <a:lstStyle/>
        <a:p>
          <a:r>
            <a:rPr lang="de-DE" sz="2000" b="0" dirty="0" smtClean="0"/>
            <a:t>Bedarfe erheben/OER </a:t>
          </a:r>
          <a:r>
            <a:rPr lang="de-DE" sz="2000" b="0" dirty="0" err="1" smtClean="0"/>
            <a:t>InfoKit</a:t>
          </a:r>
          <a:endParaRPr lang="de-DE" sz="2000" b="0" dirty="0"/>
        </a:p>
      </dgm:t>
    </dgm:pt>
    <dgm:pt modelId="{EF17E230-9643-41F0-882F-28F808785E65}" type="parTrans" cxnId="{561DC312-9839-4B5F-A722-FE35DAFF2FD8}">
      <dgm:prSet/>
      <dgm:spPr/>
      <dgm:t>
        <a:bodyPr/>
        <a:lstStyle/>
        <a:p>
          <a:endParaRPr lang="de-DE" sz="2400" b="0"/>
        </a:p>
      </dgm:t>
    </dgm:pt>
    <dgm:pt modelId="{E73A7ED1-71FC-42EB-94D2-46AF91DFB87C}" type="sibTrans" cxnId="{561DC312-9839-4B5F-A722-FE35DAFF2FD8}">
      <dgm:prSet/>
      <dgm:spPr/>
      <dgm:t>
        <a:bodyPr/>
        <a:lstStyle/>
        <a:p>
          <a:endParaRPr lang="de-DE" sz="2400" b="0"/>
        </a:p>
      </dgm:t>
    </dgm:pt>
    <dgm:pt modelId="{E6028A4F-0D48-458A-ACAB-9C0055CBAD73}">
      <dgm:prSet phldrT="[Text]" custT="1"/>
      <dgm:spPr/>
      <dgm:t>
        <a:bodyPr/>
        <a:lstStyle/>
        <a:p>
          <a:r>
            <a:rPr lang="de-DE" sz="2000" b="0" dirty="0" smtClean="0"/>
            <a:t>Infrastrukturelle Voraus-</a:t>
          </a:r>
          <a:r>
            <a:rPr lang="de-DE" sz="2000" b="0" dirty="0" err="1" smtClean="0"/>
            <a:t>setzungen</a:t>
          </a:r>
          <a:r>
            <a:rPr lang="de-DE" sz="2000" b="0" dirty="0" smtClean="0"/>
            <a:t> schaffen</a:t>
          </a:r>
          <a:endParaRPr lang="de-DE" sz="2000" b="0" dirty="0"/>
        </a:p>
      </dgm:t>
    </dgm:pt>
    <dgm:pt modelId="{9E6F125B-2F81-4A3E-8BA8-C9A69F6CE883}" type="parTrans" cxnId="{AE4F8697-8A20-49DE-BEEB-DE18E3FE26B3}">
      <dgm:prSet/>
      <dgm:spPr/>
      <dgm:t>
        <a:bodyPr/>
        <a:lstStyle/>
        <a:p>
          <a:endParaRPr lang="de-DE" sz="2400" b="0"/>
        </a:p>
      </dgm:t>
    </dgm:pt>
    <dgm:pt modelId="{2C12A0EF-D983-479E-B412-3BDA054FC368}" type="sibTrans" cxnId="{AE4F8697-8A20-49DE-BEEB-DE18E3FE26B3}">
      <dgm:prSet/>
      <dgm:spPr/>
      <dgm:t>
        <a:bodyPr/>
        <a:lstStyle/>
        <a:p>
          <a:endParaRPr lang="de-DE" sz="2400" b="0"/>
        </a:p>
      </dgm:t>
    </dgm:pt>
    <dgm:pt modelId="{3F862FED-C701-4223-8691-4099654C18AA}">
      <dgm:prSet phldrT="[Text]" custT="1"/>
      <dgm:spPr/>
      <dgm:t>
        <a:bodyPr/>
        <a:lstStyle/>
        <a:p>
          <a:r>
            <a:rPr lang="de-DE" sz="2000" b="0" dirty="0" smtClean="0"/>
            <a:t>OER-Bewusstsein schaffen</a:t>
          </a:r>
          <a:endParaRPr lang="de-DE" sz="2000" b="0" dirty="0"/>
        </a:p>
      </dgm:t>
    </dgm:pt>
    <dgm:pt modelId="{1418FF71-8250-4FF6-8292-F2201BCF6705}" type="parTrans" cxnId="{6D205217-7C92-409C-9572-B5A519F1A25E}">
      <dgm:prSet/>
      <dgm:spPr/>
      <dgm:t>
        <a:bodyPr/>
        <a:lstStyle/>
        <a:p>
          <a:endParaRPr lang="de-DE" sz="2400" b="0"/>
        </a:p>
      </dgm:t>
    </dgm:pt>
    <dgm:pt modelId="{E34FE612-C1E9-448A-B1CB-61304050A449}" type="sibTrans" cxnId="{6D205217-7C92-409C-9572-B5A519F1A25E}">
      <dgm:prSet/>
      <dgm:spPr/>
      <dgm:t>
        <a:bodyPr/>
        <a:lstStyle/>
        <a:p>
          <a:endParaRPr lang="de-DE" sz="2400" b="0"/>
        </a:p>
      </dgm:t>
    </dgm:pt>
    <dgm:pt modelId="{14BE67C1-40FD-4F95-AE98-486827FAB7B0}">
      <dgm:prSet phldrT="[Text]" custT="1"/>
      <dgm:spPr/>
      <dgm:t>
        <a:bodyPr/>
        <a:lstStyle/>
        <a:p>
          <a:r>
            <a:rPr lang="de-DE" sz="2000" b="0" dirty="0" smtClean="0"/>
            <a:t>Synergien mit anderen Projekt-</a:t>
          </a:r>
          <a:r>
            <a:rPr lang="de-DE" sz="2000" b="0" dirty="0" err="1" smtClean="0"/>
            <a:t>beteiligungen</a:t>
          </a:r>
          <a:r>
            <a:rPr lang="de-DE" sz="2000" b="0" dirty="0" smtClean="0"/>
            <a:t> schaffen</a:t>
          </a:r>
          <a:endParaRPr lang="de-DE" sz="2000" b="0" dirty="0"/>
        </a:p>
      </dgm:t>
    </dgm:pt>
    <dgm:pt modelId="{A2E6CB8C-FC5D-4038-AFAA-2957D8E9934A}" type="parTrans" cxnId="{E91C2E98-6070-4334-A399-563EDAEE63DF}">
      <dgm:prSet/>
      <dgm:spPr/>
      <dgm:t>
        <a:bodyPr/>
        <a:lstStyle/>
        <a:p>
          <a:endParaRPr lang="de-DE" sz="2400" b="0"/>
        </a:p>
      </dgm:t>
    </dgm:pt>
    <dgm:pt modelId="{5A7C55C9-CCD8-4532-82A7-E07F9F0C2162}" type="sibTrans" cxnId="{E91C2E98-6070-4334-A399-563EDAEE63DF}">
      <dgm:prSet/>
      <dgm:spPr/>
      <dgm:t>
        <a:bodyPr/>
        <a:lstStyle/>
        <a:p>
          <a:endParaRPr lang="de-DE" sz="2400" b="0"/>
        </a:p>
      </dgm:t>
    </dgm:pt>
    <dgm:pt modelId="{00A2CC9F-1245-43B8-B34E-98A0DF7D0A6B}" type="pres">
      <dgm:prSet presAssocID="{C959877B-60AE-4FED-8204-9DBA33A572FE}" presName="compositeShape" presStyleCnt="0">
        <dgm:presLayoutVars>
          <dgm:chMax val="7"/>
          <dgm:dir/>
          <dgm:resizeHandles val="exact"/>
        </dgm:presLayoutVars>
      </dgm:prSet>
      <dgm:spPr/>
    </dgm:pt>
    <dgm:pt modelId="{1967B117-9A6F-4833-8E0F-D3F2B288EE5A}" type="pres">
      <dgm:prSet presAssocID="{C959877B-60AE-4FED-8204-9DBA33A572FE}" presName="wedge1" presStyleLbl="node1" presStyleIdx="0" presStyleCnt="4" custLinFactNeighborX="-4310" custLinFactNeighborY="4757"/>
      <dgm:spPr/>
      <dgm:t>
        <a:bodyPr/>
        <a:lstStyle/>
        <a:p>
          <a:endParaRPr lang="de-DE"/>
        </a:p>
      </dgm:t>
    </dgm:pt>
    <dgm:pt modelId="{DABEFE17-71EA-48C2-B848-5E807C9444D0}" type="pres">
      <dgm:prSet presAssocID="{C959877B-60AE-4FED-8204-9DBA33A572FE}" presName="wedge1Tx" presStyleLbl="node1" presStyleIdx="0" presStyleCnt="4">
        <dgm:presLayoutVars>
          <dgm:chMax val="0"/>
          <dgm:chPref val="0"/>
          <dgm:bulletEnabled val="1"/>
        </dgm:presLayoutVars>
      </dgm:prSet>
      <dgm:spPr/>
      <dgm:t>
        <a:bodyPr/>
        <a:lstStyle/>
        <a:p>
          <a:endParaRPr lang="de-DE"/>
        </a:p>
      </dgm:t>
    </dgm:pt>
    <dgm:pt modelId="{B5D50387-8B44-4A9A-AA2D-96E25A4F36A0}" type="pres">
      <dgm:prSet presAssocID="{C959877B-60AE-4FED-8204-9DBA33A572FE}" presName="wedge2" presStyleLbl="node1" presStyleIdx="1" presStyleCnt="4" custLinFactNeighborX="226" custLinFactNeighborY="-207"/>
      <dgm:spPr/>
      <dgm:t>
        <a:bodyPr/>
        <a:lstStyle/>
        <a:p>
          <a:endParaRPr lang="de-DE"/>
        </a:p>
      </dgm:t>
    </dgm:pt>
    <dgm:pt modelId="{C0CA5F77-3D59-4A32-95D9-8FD7662E2F16}" type="pres">
      <dgm:prSet presAssocID="{C959877B-60AE-4FED-8204-9DBA33A572FE}" presName="wedge2Tx" presStyleLbl="node1" presStyleIdx="1" presStyleCnt="4">
        <dgm:presLayoutVars>
          <dgm:chMax val="0"/>
          <dgm:chPref val="0"/>
          <dgm:bulletEnabled val="1"/>
        </dgm:presLayoutVars>
      </dgm:prSet>
      <dgm:spPr/>
      <dgm:t>
        <a:bodyPr/>
        <a:lstStyle/>
        <a:p>
          <a:endParaRPr lang="de-DE"/>
        </a:p>
      </dgm:t>
    </dgm:pt>
    <dgm:pt modelId="{32DD685F-17D2-42D3-B063-313FC9C689AD}" type="pres">
      <dgm:prSet presAssocID="{C959877B-60AE-4FED-8204-9DBA33A572FE}" presName="wedge3" presStyleLbl="node1" presStyleIdx="2" presStyleCnt="4"/>
      <dgm:spPr/>
      <dgm:t>
        <a:bodyPr/>
        <a:lstStyle/>
        <a:p>
          <a:endParaRPr lang="de-DE"/>
        </a:p>
      </dgm:t>
    </dgm:pt>
    <dgm:pt modelId="{FC78B889-1D70-45F7-9C06-616F1CDDE9D7}" type="pres">
      <dgm:prSet presAssocID="{C959877B-60AE-4FED-8204-9DBA33A572FE}" presName="wedge3Tx" presStyleLbl="node1" presStyleIdx="2" presStyleCnt="4">
        <dgm:presLayoutVars>
          <dgm:chMax val="0"/>
          <dgm:chPref val="0"/>
          <dgm:bulletEnabled val="1"/>
        </dgm:presLayoutVars>
      </dgm:prSet>
      <dgm:spPr/>
      <dgm:t>
        <a:bodyPr/>
        <a:lstStyle/>
        <a:p>
          <a:endParaRPr lang="de-DE"/>
        </a:p>
      </dgm:t>
    </dgm:pt>
    <dgm:pt modelId="{2453C254-7CC9-4276-9A06-A1DB7CEB2AEE}" type="pres">
      <dgm:prSet presAssocID="{C959877B-60AE-4FED-8204-9DBA33A572FE}" presName="wedge4" presStyleLbl="node1" presStyleIdx="3" presStyleCnt="4" custScaleX="99420" custScaleY="100629"/>
      <dgm:spPr/>
      <dgm:t>
        <a:bodyPr/>
        <a:lstStyle/>
        <a:p>
          <a:endParaRPr lang="de-DE"/>
        </a:p>
      </dgm:t>
    </dgm:pt>
    <dgm:pt modelId="{4D15974C-20E1-4F9B-B5A2-F5224827B6C9}" type="pres">
      <dgm:prSet presAssocID="{C959877B-60AE-4FED-8204-9DBA33A572FE}" presName="wedge4Tx" presStyleLbl="node1" presStyleIdx="3" presStyleCnt="4">
        <dgm:presLayoutVars>
          <dgm:chMax val="0"/>
          <dgm:chPref val="0"/>
          <dgm:bulletEnabled val="1"/>
        </dgm:presLayoutVars>
      </dgm:prSet>
      <dgm:spPr/>
      <dgm:t>
        <a:bodyPr/>
        <a:lstStyle/>
        <a:p>
          <a:endParaRPr lang="de-DE"/>
        </a:p>
      </dgm:t>
    </dgm:pt>
  </dgm:ptLst>
  <dgm:cxnLst>
    <dgm:cxn modelId="{D5D4088A-5B7F-449B-8CE0-3D5E9AAD3539}" type="presOf" srcId="{3F862FED-C701-4223-8691-4099654C18AA}" destId="{FC78B889-1D70-45F7-9C06-616F1CDDE9D7}" srcOrd="1" destOrd="0" presId="urn:microsoft.com/office/officeart/2005/8/layout/chart3"/>
    <dgm:cxn modelId="{E91C2E98-6070-4334-A399-563EDAEE63DF}" srcId="{C959877B-60AE-4FED-8204-9DBA33A572FE}" destId="{14BE67C1-40FD-4F95-AE98-486827FAB7B0}" srcOrd="3" destOrd="0" parTransId="{A2E6CB8C-FC5D-4038-AFAA-2957D8E9934A}" sibTransId="{5A7C55C9-CCD8-4532-82A7-E07F9F0C2162}"/>
    <dgm:cxn modelId="{6D205217-7C92-409C-9572-B5A519F1A25E}" srcId="{C959877B-60AE-4FED-8204-9DBA33A572FE}" destId="{3F862FED-C701-4223-8691-4099654C18AA}" srcOrd="2" destOrd="0" parTransId="{1418FF71-8250-4FF6-8292-F2201BCF6705}" sibTransId="{E34FE612-C1E9-448A-B1CB-61304050A449}"/>
    <dgm:cxn modelId="{AE4F8697-8A20-49DE-BEEB-DE18E3FE26B3}" srcId="{C959877B-60AE-4FED-8204-9DBA33A572FE}" destId="{E6028A4F-0D48-458A-ACAB-9C0055CBAD73}" srcOrd="1" destOrd="0" parTransId="{9E6F125B-2F81-4A3E-8BA8-C9A69F6CE883}" sibTransId="{2C12A0EF-D983-479E-B412-3BDA054FC368}"/>
    <dgm:cxn modelId="{B6EC40FE-E843-4510-988B-9A9A66208568}" type="presOf" srcId="{E6028A4F-0D48-458A-ACAB-9C0055CBAD73}" destId="{C0CA5F77-3D59-4A32-95D9-8FD7662E2F16}" srcOrd="1" destOrd="0" presId="urn:microsoft.com/office/officeart/2005/8/layout/chart3"/>
    <dgm:cxn modelId="{E4486A58-91A7-4041-9CF9-DE3727D6B431}" type="presOf" srcId="{C959877B-60AE-4FED-8204-9DBA33A572FE}" destId="{00A2CC9F-1245-43B8-B34E-98A0DF7D0A6B}" srcOrd="0" destOrd="0" presId="urn:microsoft.com/office/officeart/2005/8/layout/chart3"/>
    <dgm:cxn modelId="{561DC312-9839-4B5F-A722-FE35DAFF2FD8}" srcId="{C959877B-60AE-4FED-8204-9DBA33A572FE}" destId="{D9CCAE98-C424-4A6B-BBD1-000C1F99A2B3}" srcOrd="0" destOrd="0" parTransId="{EF17E230-9643-41F0-882F-28F808785E65}" sibTransId="{E73A7ED1-71FC-42EB-94D2-46AF91DFB87C}"/>
    <dgm:cxn modelId="{49A25A84-C8F0-4C6E-8A93-071AD63EF531}" type="presOf" srcId="{3F862FED-C701-4223-8691-4099654C18AA}" destId="{32DD685F-17D2-42D3-B063-313FC9C689AD}" srcOrd="0" destOrd="0" presId="urn:microsoft.com/office/officeart/2005/8/layout/chart3"/>
    <dgm:cxn modelId="{1941F6FB-DD84-43DC-B1F8-CE012F57A921}" type="presOf" srcId="{14BE67C1-40FD-4F95-AE98-486827FAB7B0}" destId="{4D15974C-20E1-4F9B-B5A2-F5224827B6C9}" srcOrd="1" destOrd="0" presId="urn:microsoft.com/office/officeart/2005/8/layout/chart3"/>
    <dgm:cxn modelId="{0A98FAB7-53DC-4C0F-A741-E61AB9728A57}" type="presOf" srcId="{E6028A4F-0D48-458A-ACAB-9C0055CBAD73}" destId="{B5D50387-8B44-4A9A-AA2D-96E25A4F36A0}" srcOrd="0" destOrd="0" presId="urn:microsoft.com/office/officeart/2005/8/layout/chart3"/>
    <dgm:cxn modelId="{8F7CBE82-0E84-41DE-AAF6-4A36710DB7C3}" type="presOf" srcId="{14BE67C1-40FD-4F95-AE98-486827FAB7B0}" destId="{2453C254-7CC9-4276-9A06-A1DB7CEB2AEE}" srcOrd="0" destOrd="0" presId="urn:microsoft.com/office/officeart/2005/8/layout/chart3"/>
    <dgm:cxn modelId="{47B69262-1082-4C11-9552-ADD895C5FF83}" type="presOf" srcId="{D9CCAE98-C424-4A6B-BBD1-000C1F99A2B3}" destId="{DABEFE17-71EA-48C2-B848-5E807C9444D0}" srcOrd="1" destOrd="0" presId="urn:microsoft.com/office/officeart/2005/8/layout/chart3"/>
    <dgm:cxn modelId="{962A9BA5-9E5F-4DFE-9ECF-90876DFD294C}" type="presOf" srcId="{D9CCAE98-C424-4A6B-BBD1-000C1F99A2B3}" destId="{1967B117-9A6F-4833-8E0F-D3F2B288EE5A}" srcOrd="0" destOrd="0" presId="urn:microsoft.com/office/officeart/2005/8/layout/chart3"/>
    <dgm:cxn modelId="{1115D7D4-9AD0-4A28-A42A-FD99116AD721}" type="presParOf" srcId="{00A2CC9F-1245-43B8-B34E-98A0DF7D0A6B}" destId="{1967B117-9A6F-4833-8E0F-D3F2B288EE5A}" srcOrd="0" destOrd="0" presId="urn:microsoft.com/office/officeart/2005/8/layout/chart3"/>
    <dgm:cxn modelId="{C2737C68-0A57-4C79-B4DA-9FB2D69F0E25}" type="presParOf" srcId="{00A2CC9F-1245-43B8-B34E-98A0DF7D0A6B}" destId="{DABEFE17-71EA-48C2-B848-5E807C9444D0}" srcOrd="1" destOrd="0" presId="urn:microsoft.com/office/officeart/2005/8/layout/chart3"/>
    <dgm:cxn modelId="{8F178D44-5F22-464A-95D6-CBAFDD7F1E5B}" type="presParOf" srcId="{00A2CC9F-1245-43B8-B34E-98A0DF7D0A6B}" destId="{B5D50387-8B44-4A9A-AA2D-96E25A4F36A0}" srcOrd="2" destOrd="0" presId="urn:microsoft.com/office/officeart/2005/8/layout/chart3"/>
    <dgm:cxn modelId="{96C72A24-07A4-4BF9-BD18-ABFA22FA79D3}" type="presParOf" srcId="{00A2CC9F-1245-43B8-B34E-98A0DF7D0A6B}" destId="{C0CA5F77-3D59-4A32-95D9-8FD7662E2F16}" srcOrd="3" destOrd="0" presId="urn:microsoft.com/office/officeart/2005/8/layout/chart3"/>
    <dgm:cxn modelId="{45E41250-AF8B-4FF8-8D33-7B6EE4DCAE9D}" type="presParOf" srcId="{00A2CC9F-1245-43B8-B34E-98A0DF7D0A6B}" destId="{32DD685F-17D2-42D3-B063-313FC9C689AD}" srcOrd="4" destOrd="0" presId="urn:microsoft.com/office/officeart/2005/8/layout/chart3"/>
    <dgm:cxn modelId="{2DEDA660-A5C6-4B7C-B502-DE4983A94BFC}" type="presParOf" srcId="{00A2CC9F-1245-43B8-B34E-98A0DF7D0A6B}" destId="{FC78B889-1D70-45F7-9C06-616F1CDDE9D7}" srcOrd="5" destOrd="0" presId="urn:microsoft.com/office/officeart/2005/8/layout/chart3"/>
    <dgm:cxn modelId="{DA212BCC-B15D-4AAB-A0D7-57B72FE34650}" type="presParOf" srcId="{00A2CC9F-1245-43B8-B34E-98A0DF7D0A6B}" destId="{2453C254-7CC9-4276-9A06-A1DB7CEB2AEE}" srcOrd="6" destOrd="0" presId="urn:microsoft.com/office/officeart/2005/8/layout/chart3"/>
    <dgm:cxn modelId="{7C0450E5-E0CC-4987-8B4F-C7C37AC66B74}" type="presParOf" srcId="{00A2CC9F-1245-43B8-B34E-98A0DF7D0A6B}" destId="{4D15974C-20E1-4F9B-B5A2-F5224827B6C9}" srcOrd="7" destOrd="0" presId="urn:microsoft.com/office/officeart/2005/8/layout/char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E6ACF8-18C7-482B-ADF9-867D485AE655}">
      <dsp:nvSpPr>
        <dsp:cNvPr id="0" name=""/>
        <dsp:cNvSpPr/>
      </dsp:nvSpPr>
      <dsp:spPr>
        <a:xfrm>
          <a:off x="1728202" y="0"/>
          <a:ext cx="1545344" cy="3323123"/>
        </a:xfrm>
        <a:prstGeom prst="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de-DE" sz="1800" b="1" kern="1200" dirty="0" smtClean="0">
              <a:solidFill>
                <a:schemeClr val="tx1"/>
              </a:solidFill>
            </a:rPr>
            <a:t>LIZENZIERUNG</a:t>
          </a:r>
        </a:p>
        <a:p>
          <a:pPr lvl="0" algn="l" defTabSz="800100">
            <a:lnSpc>
              <a:spcPct val="90000"/>
            </a:lnSpc>
            <a:spcBef>
              <a:spcPct val="0"/>
            </a:spcBef>
            <a:spcAft>
              <a:spcPct val="35000"/>
            </a:spcAft>
          </a:pPr>
          <a:endParaRPr lang="de-DE" sz="1800" kern="1200" dirty="0" smtClean="0">
            <a:solidFill>
              <a:schemeClr val="tx1"/>
            </a:solidFill>
          </a:endParaRPr>
        </a:p>
        <a:p>
          <a:pPr lvl="0" algn="l" defTabSz="800100">
            <a:lnSpc>
              <a:spcPct val="90000"/>
            </a:lnSpc>
            <a:spcBef>
              <a:spcPct val="0"/>
            </a:spcBef>
            <a:spcAft>
              <a:spcPct val="35000"/>
            </a:spcAft>
          </a:pPr>
          <a:r>
            <a:rPr lang="de-DE" sz="1400" kern="1200" dirty="0" smtClean="0">
              <a:solidFill>
                <a:schemeClr val="tx1"/>
              </a:solidFill>
            </a:rPr>
            <a:t>Der Content steht unter einer freien Lizenz (5 </a:t>
          </a:r>
          <a:r>
            <a:rPr lang="de-DE" sz="1400" kern="1200" dirty="0" err="1" smtClean="0">
              <a:solidFill>
                <a:schemeClr val="tx1"/>
              </a:solidFill>
            </a:rPr>
            <a:t>Rs</a:t>
          </a:r>
          <a:r>
            <a:rPr lang="de-DE" sz="1400" kern="1200" dirty="0" smtClean="0">
              <a:solidFill>
                <a:schemeClr val="tx1"/>
              </a:solidFill>
            </a:rPr>
            <a:t> of Openness*)</a:t>
          </a:r>
        </a:p>
        <a:p>
          <a:pPr lvl="0" algn="l" defTabSz="800100">
            <a:lnSpc>
              <a:spcPct val="90000"/>
            </a:lnSpc>
            <a:spcBef>
              <a:spcPct val="0"/>
            </a:spcBef>
            <a:spcAft>
              <a:spcPct val="35000"/>
            </a:spcAft>
          </a:pPr>
          <a:endParaRPr lang="de-DE" sz="1400" kern="1200" dirty="0" smtClean="0">
            <a:solidFill>
              <a:schemeClr val="tx1"/>
            </a:solidFill>
          </a:endParaRPr>
        </a:p>
        <a:p>
          <a:pPr lvl="0" algn="l" defTabSz="800100">
            <a:lnSpc>
              <a:spcPct val="90000"/>
            </a:lnSpc>
            <a:spcBef>
              <a:spcPct val="0"/>
            </a:spcBef>
            <a:spcAft>
              <a:spcPct val="35000"/>
            </a:spcAft>
          </a:pPr>
          <a:r>
            <a:rPr lang="de-DE" sz="1400" kern="1200" dirty="0" smtClean="0">
              <a:solidFill>
                <a:schemeClr val="tx1"/>
              </a:solidFill>
              <a:sym typeface="Wingdings" panose="05000000000000000000" pitchFamily="2" charset="2"/>
            </a:rPr>
            <a:t>CC Lizenzen</a:t>
          </a:r>
          <a:endParaRPr lang="de-DE" sz="1400" kern="1200" dirty="0">
            <a:solidFill>
              <a:schemeClr val="tx1"/>
            </a:solidFill>
          </a:endParaRPr>
        </a:p>
      </dsp:txBody>
      <dsp:txXfrm>
        <a:off x="1728202" y="0"/>
        <a:ext cx="1545344" cy="3323123"/>
      </dsp:txXfrm>
    </dsp:sp>
    <dsp:sp modelId="{7CE9B8C6-EB69-465F-B079-344D5F0BD898}">
      <dsp:nvSpPr>
        <dsp:cNvPr id="0" name=""/>
        <dsp:cNvSpPr/>
      </dsp:nvSpPr>
      <dsp:spPr>
        <a:xfrm>
          <a:off x="3511415" y="3"/>
          <a:ext cx="1620224" cy="3323123"/>
        </a:xfrm>
        <a:prstGeom prst="rect">
          <a:avLst/>
        </a:prstGeom>
        <a:solidFill>
          <a:srgbClr val="DC6A2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de-DE" sz="1800" b="1" kern="1200" dirty="0" smtClean="0"/>
            <a:t>TECHNISCHE STANDARDS</a:t>
          </a:r>
        </a:p>
        <a:p>
          <a:pPr lvl="0" algn="l" defTabSz="800100">
            <a:lnSpc>
              <a:spcPct val="90000"/>
            </a:lnSpc>
            <a:spcBef>
              <a:spcPct val="0"/>
            </a:spcBef>
            <a:spcAft>
              <a:spcPct val="35000"/>
            </a:spcAft>
          </a:pPr>
          <a:endParaRPr lang="de-DE" sz="1400" kern="1200" dirty="0" smtClean="0"/>
        </a:p>
        <a:p>
          <a:pPr lvl="0" algn="l" defTabSz="800100">
            <a:lnSpc>
              <a:spcPct val="90000"/>
            </a:lnSpc>
            <a:spcBef>
              <a:spcPct val="0"/>
            </a:spcBef>
            <a:spcAft>
              <a:spcPct val="35000"/>
            </a:spcAft>
          </a:pPr>
          <a:r>
            <a:rPr lang="de-DE" sz="1400" kern="1200" dirty="0" smtClean="0"/>
            <a:t>Der Content wird auf einer Open Access Plattform mit möglichst offener Software bereitgestellt (keine proprietären Standards. Idealerweise </a:t>
          </a:r>
          <a:r>
            <a:rPr lang="de-DE" sz="1400" kern="1200" dirty="0" err="1" smtClean="0"/>
            <a:t>barrierefrei</a:t>
          </a:r>
          <a:endParaRPr lang="de-DE" sz="1400" kern="1200" dirty="0"/>
        </a:p>
      </dsp:txBody>
      <dsp:txXfrm>
        <a:off x="3511415" y="3"/>
        <a:ext cx="1620224" cy="3323123"/>
      </dsp:txXfrm>
    </dsp:sp>
    <dsp:sp modelId="{7B924C9F-6716-48C3-8748-8342634B3C0C}">
      <dsp:nvSpPr>
        <dsp:cNvPr id="0" name=""/>
        <dsp:cNvSpPr/>
      </dsp:nvSpPr>
      <dsp:spPr>
        <a:xfrm>
          <a:off x="0" y="0"/>
          <a:ext cx="1514732" cy="331950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de-DE" sz="1800" b="1" kern="1200" dirty="0" smtClean="0"/>
            <a:t>ZUGANG</a:t>
          </a:r>
        </a:p>
        <a:p>
          <a:pPr lvl="0" algn="l" defTabSz="800100">
            <a:lnSpc>
              <a:spcPct val="90000"/>
            </a:lnSpc>
            <a:spcBef>
              <a:spcPct val="0"/>
            </a:spcBef>
            <a:spcAft>
              <a:spcPct val="35000"/>
            </a:spcAft>
          </a:pPr>
          <a:endParaRPr lang="de-DE" sz="1800" kern="1200" dirty="0" smtClean="0"/>
        </a:p>
        <a:p>
          <a:pPr lvl="0" algn="l" defTabSz="800100">
            <a:lnSpc>
              <a:spcPct val="90000"/>
            </a:lnSpc>
            <a:spcBef>
              <a:spcPct val="0"/>
            </a:spcBef>
            <a:spcAft>
              <a:spcPct val="35000"/>
            </a:spcAft>
          </a:pPr>
          <a:r>
            <a:rPr lang="de-DE" sz="1400" kern="1200" dirty="0" smtClean="0"/>
            <a:t>Der Content ist </a:t>
          </a:r>
          <a:r>
            <a:rPr lang="de-DE" sz="1400" kern="1200" dirty="0" smtClean="0"/>
            <a:t>Kostenlos und </a:t>
          </a:r>
          <a:r>
            <a:rPr lang="de-DE" sz="1400" kern="1200" dirty="0" smtClean="0"/>
            <a:t>weist auch sonst keine Restriktionen auf (</a:t>
          </a:r>
          <a:r>
            <a:rPr lang="de-DE" sz="1400" kern="1200" dirty="0" err="1" smtClean="0"/>
            <a:t>Availibility</a:t>
          </a:r>
          <a:r>
            <a:rPr lang="de-DE" sz="1400" kern="1200" dirty="0" smtClean="0"/>
            <a:t> &amp; </a:t>
          </a:r>
          <a:r>
            <a:rPr lang="de-DE" sz="1400" kern="1200" dirty="0" err="1" smtClean="0"/>
            <a:t>Accessibility</a:t>
          </a:r>
          <a:r>
            <a:rPr lang="de-DE" sz="1400" kern="1200" dirty="0" smtClean="0"/>
            <a:t>)</a:t>
          </a:r>
          <a:endParaRPr lang="de-DE" sz="1400" kern="1200" dirty="0"/>
        </a:p>
      </dsp:txBody>
      <dsp:txXfrm>
        <a:off x="0" y="0"/>
        <a:ext cx="1514732" cy="331950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650F26-8D90-4325-9CE3-44884B63D17C}">
      <dsp:nvSpPr>
        <dsp:cNvPr id="0" name=""/>
        <dsp:cNvSpPr/>
      </dsp:nvSpPr>
      <dsp:spPr>
        <a:xfrm>
          <a:off x="1785" y="1596826"/>
          <a:ext cx="2175867" cy="870346"/>
        </a:xfrm>
        <a:prstGeom prst="chevron">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de-DE" sz="1800" kern="1200" dirty="0" smtClean="0"/>
            <a:t>„</a:t>
          </a:r>
          <a:r>
            <a:rPr lang="de-DE" sz="1800" kern="1200" dirty="0" err="1" smtClean="0"/>
            <a:t>Weak</a:t>
          </a:r>
          <a:r>
            <a:rPr lang="de-DE" sz="1800" kern="1200" dirty="0" smtClean="0"/>
            <a:t> OER“</a:t>
          </a:r>
        </a:p>
      </dsp:txBody>
      <dsp:txXfrm>
        <a:off x="1785" y="1596826"/>
        <a:ext cx="2175867" cy="870346"/>
      </dsp:txXfrm>
    </dsp:sp>
    <dsp:sp modelId="{C93FF834-6410-406B-8062-CC8C82290E6B}">
      <dsp:nvSpPr>
        <dsp:cNvPr id="0" name=""/>
        <dsp:cNvSpPr/>
      </dsp:nvSpPr>
      <dsp:spPr>
        <a:xfrm>
          <a:off x="1960066" y="1596826"/>
          <a:ext cx="2175867" cy="870346"/>
        </a:xfrm>
        <a:prstGeom prst="chevron">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de-DE" sz="1800" kern="1200" dirty="0" smtClean="0">
              <a:solidFill>
                <a:schemeClr val="tx1"/>
              </a:solidFill>
            </a:rPr>
            <a:t>„Strong OER“</a:t>
          </a:r>
          <a:endParaRPr lang="de-DE" sz="1800" kern="1200" dirty="0">
            <a:solidFill>
              <a:schemeClr val="tx1"/>
            </a:solidFill>
          </a:endParaRPr>
        </a:p>
      </dsp:txBody>
      <dsp:txXfrm>
        <a:off x="1960066" y="1596826"/>
        <a:ext cx="2175867" cy="870346"/>
      </dsp:txXfrm>
    </dsp:sp>
    <dsp:sp modelId="{6DCD8B42-58C1-4CBF-B10D-3B8505D8CA01}">
      <dsp:nvSpPr>
        <dsp:cNvPr id="0" name=""/>
        <dsp:cNvSpPr/>
      </dsp:nvSpPr>
      <dsp:spPr>
        <a:xfrm>
          <a:off x="3918346" y="1596826"/>
          <a:ext cx="2175867" cy="870346"/>
        </a:xfrm>
        <a:prstGeom prst="chevron">
          <a:avLst/>
        </a:prstGeom>
        <a:solidFill>
          <a:srgbClr val="E2801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de-DE" sz="3200" kern="1200" dirty="0" smtClean="0"/>
            <a:t>Ideal</a:t>
          </a:r>
          <a:endParaRPr lang="de-DE" sz="3200" kern="1200" dirty="0"/>
        </a:p>
      </dsp:txBody>
      <dsp:txXfrm>
        <a:off x="3918346" y="1596826"/>
        <a:ext cx="2175867" cy="87034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2BA6F0-162C-48C4-87A4-1484D5EFF81A}">
      <dsp:nvSpPr>
        <dsp:cNvPr id="0" name=""/>
        <dsp:cNvSpPr/>
      </dsp:nvSpPr>
      <dsp:spPr>
        <a:xfrm>
          <a:off x="8" y="2"/>
          <a:ext cx="2005259" cy="1873286"/>
        </a:xfrm>
        <a:prstGeom prst="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kern="1200" dirty="0" smtClean="0"/>
            <a:t>Vernetzung und Sozialer Austausch</a:t>
          </a:r>
          <a:endParaRPr lang="de-DE" sz="2800" kern="1200" dirty="0"/>
        </a:p>
      </dsp:txBody>
      <dsp:txXfrm>
        <a:off x="8" y="2"/>
        <a:ext cx="2005259" cy="1873286"/>
      </dsp:txXfrm>
    </dsp:sp>
    <dsp:sp modelId="{7234EC91-E1F2-4C3C-A9FC-3544FDD66490}">
      <dsp:nvSpPr>
        <dsp:cNvPr id="0" name=""/>
        <dsp:cNvSpPr/>
      </dsp:nvSpPr>
      <dsp:spPr>
        <a:xfrm>
          <a:off x="2124814" y="2"/>
          <a:ext cx="2188716" cy="1873286"/>
        </a:xfrm>
        <a:prstGeom prst="rect">
          <a:avLst/>
        </a:prstGeom>
        <a:solidFill>
          <a:schemeClr val="accent3">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kern="1200" dirty="0" smtClean="0"/>
            <a:t>Verbesserung von Lehre</a:t>
          </a:r>
          <a:endParaRPr lang="de-DE" sz="2800" kern="1200" dirty="0"/>
        </a:p>
      </dsp:txBody>
      <dsp:txXfrm>
        <a:off x="2124814" y="2"/>
        <a:ext cx="2188716" cy="1873286"/>
      </dsp:txXfrm>
    </dsp:sp>
    <dsp:sp modelId="{FD0E371B-673F-4A39-82D7-D342ADADEB7D}">
      <dsp:nvSpPr>
        <dsp:cNvPr id="0" name=""/>
        <dsp:cNvSpPr/>
      </dsp:nvSpPr>
      <dsp:spPr>
        <a:xfrm>
          <a:off x="4391866" y="2"/>
          <a:ext cx="2249411" cy="1873286"/>
        </a:xfrm>
        <a:prstGeom prst="rect">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kern="1200" dirty="0" smtClean="0"/>
            <a:t>Zeiteffizienz</a:t>
          </a:r>
        </a:p>
      </dsp:txBody>
      <dsp:txXfrm>
        <a:off x="4391866" y="2"/>
        <a:ext cx="2249411" cy="1873286"/>
      </dsp:txXfrm>
    </dsp:sp>
    <dsp:sp modelId="{8DF1B4A1-B124-40FC-A9B1-00E99528B4B5}">
      <dsp:nvSpPr>
        <dsp:cNvPr id="0" name=""/>
        <dsp:cNvSpPr/>
      </dsp:nvSpPr>
      <dsp:spPr>
        <a:xfrm>
          <a:off x="6795011" y="0"/>
          <a:ext cx="1956866" cy="1873286"/>
        </a:xfrm>
        <a:prstGeom prst="rect">
          <a:avLst/>
        </a:prstGeom>
        <a:solidFill>
          <a:schemeClr val="accent3">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kern="1200" dirty="0" smtClean="0"/>
            <a:t>Qualität von Material</a:t>
          </a:r>
          <a:endParaRPr lang="de-DE" sz="2800" kern="1200" dirty="0"/>
        </a:p>
      </dsp:txBody>
      <dsp:txXfrm>
        <a:off x="6795011" y="0"/>
        <a:ext cx="1956866" cy="1873286"/>
      </dsp:txXfrm>
    </dsp:sp>
    <dsp:sp modelId="{C1560FAB-DF28-4D68-BA1D-D91B5CA116DF}">
      <dsp:nvSpPr>
        <dsp:cNvPr id="0" name=""/>
        <dsp:cNvSpPr/>
      </dsp:nvSpPr>
      <dsp:spPr>
        <a:xfrm>
          <a:off x="1778818" y="2081086"/>
          <a:ext cx="5145855" cy="958673"/>
        </a:xfrm>
        <a:prstGeom prst="rect">
          <a:avLst/>
        </a:prstGeom>
        <a:solidFill>
          <a:srgbClr val="21BC0C">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de-DE" sz="4000" kern="1200" dirty="0" smtClean="0"/>
            <a:t>Grundwissen über OER</a:t>
          </a:r>
          <a:endParaRPr lang="de-DE" sz="4000" kern="1200" dirty="0"/>
        </a:p>
      </dsp:txBody>
      <dsp:txXfrm>
        <a:off x="1778818" y="2081086"/>
        <a:ext cx="5145855" cy="95867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67B117-9A6F-4833-8E0F-D3F2B288EE5A}">
      <dsp:nvSpPr>
        <dsp:cNvPr id="0" name=""/>
        <dsp:cNvSpPr/>
      </dsp:nvSpPr>
      <dsp:spPr>
        <a:xfrm>
          <a:off x="1886737" y="585955"/>
          <a:ext cx="4876289" cy="4876289"/>
        </a:xfrm>
        <a:prstGeom prst="pie">
          <a:avLst>
            <a:gd name="adj1" fmla="val 162000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DE" sz="2000" b="0" kern="1200" dirty="0" smtClean="0"/>
            <a:t>Bedarfe erheben/OER </a:t>
          </a:r>
          <a:r>
            <a:rPr lang="de-DE" sz="2000" b="0" kern="1200" dirty="0" err="1" smtClean="0"/>
            <a:t>InfoKit</a:t>
          </a:r>
          <a:endParaRPr lang="de-DE" sz="2000" b="0" kern="1200" dirty="0"/>
        </a:p>
      </dsp:txBody>
      <dsp:txXfrm>
        <a:off x="4380611" y="1488068"/>
        <a:ext cx="1799583" cy="1451276"/>
      </dsp:txXfrm>
    </dsp:sp>
    <dsp:sp modelId="{B5D50387-8B44-4A9A-AA2D-96E25A4F36A0}">
      <dsp:nvSpPr>
        <dsp:cNvPr id="0" name=""/>
        <dsp:cNvSpPr/>
      </dsp:nvSpPr>
      <dsp:spPr>
        <a:xfrm>
          <a:off x="1902425" y="549397"/>
          <a:ext cx="4876289" cy="4876289"/>
        </a:xfrm>
        <a:prstGeom prst="pie">
          <a:avLst>
            <a:gd name="adj1" fmla="val 0"/>
            <a:gd name="adj2" fmla="val 54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DE" sz="2000" b="0" kern="1200" dirty="0" smtClean="0"/>
            <a:t>Infrastrukturelle Voraus-</a:t>
          </a:r>
          <a:r>
            <a:rPr lang="de-DE" sz="2000" b="0" kern="1200" dirty="0" err="1" smtClean="0"/>
            <a:t>setzungen</a:t>
          </a:r>
          <a:r>
            <a:rPr lang="de-DE" sz="2000" b="0" kern="1200" dirty="0" smtClean="0"/>
            <a:t> schaffen</a:t>
          </a:r>
          <a:endParaRPr lang="de-DE" sz="2000" b="0" kern="1200" dirty="0"/>
        </a:p>
      </dsp:txBody>
      <dsp:txXfrm>
        <a:off x="4427647" y="3074618"/>
        <a:ext cx="1799583" cy="1451276"/>
      </dsp:txXfrm>
    </dsp:sp>
    <dsp:sp modelId="{32DD685F-17D2-42D3-B063-313FC9C689AD}">
      <dsp:nvSpPr>
        <dsp:cNvPr id="0" name=""/>
        <dsp:cNvSpPr/>
      </dsp:nvSpPr>
      <dsp:spPr>
        <a:xfrm>
          <a:off x="1891405" y="559490"/>
          <a:ext cx="4876289" cy="4876289"/>
        </a:xfrm>
        <a:prstGeom prst="pie">
          <a:avLst>
            <a:gd name="adj1" fmla="val 5400000"/>
            <a:gd name="adj2" fmla="val 108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DE" sz="2000" b="0" kern="1200" dirty="0" smtClean="0"/>
            <a:t>OER-Bewusstsein schaffen</a:t>
          </a:r>
          <a:endParaRPr lang="de-DE" sz="2000" b="0" kern="1200" dirty="0"/>
        </a:p>
      </dsp:txBody>
      <dsp:txXfrm>
        <a:off x="2442890" y="3084712"/>
        <a:ext cx="1799583" cy="1451276"/>
      </dsp:txXfrm>
    </dsp:sp>
    <dsp:sp modelId="{2453C254-7CC9-4276-9A06-A1DB7CEB2AEE}">
      <dsp:nvSpPr>
        <dsp:cNvPr id="0" name=""/>
        <dsp:cNvSpPr/>
      </dsp:nvSpPr>
      <dsp:spPr>
        <a:xfrm>
          <a:off x="1905546" y="544155"/>
          <a:ext cx="4848007" cy="4906961"/>
        </a:xfrm>
        <a:prstGeom prst="pie">
          <a:avLst>
            <a:gd name="adj1" fmla="val 108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DE" sz="2000" b="0" kern="1200" dirty="0" smtClean="0"/>
            <a:t>Synergien mit anderen Projekt-</a:t>
          </a:r>
          <a:r>
            <a:rPr lang="de-DE" sz="2000" b="0" kern="1200" dirty="0" err="1" smtClean="0"/>
            <a:t>beteiligungen</a:t>
          </a:r>
          <a:r>
            <a:rPr lang="de-DE" sz="2000" b="0" kern="1200" dirty="0" smtClean="0"/>
            <a:t> schaffen</a:t>
          </a:r>
          <a:endParaRPr lang="de-DE" sz="2000" b="0" kern="1200" dirty="0"/>
        </a:p>
      </dsp:txBody>
      <dsp:txXfrm>
        <a:off x="2453832" y="1449606"/>
        <a:ext cx="1789145" cy="14604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125" cy="339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5624513" y="0"/>
            <a:ext cx="4303712" cy="3397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AB7DCDBE-570D-4F59-BE0E-D0AC486864E1}" type="datetime1">
              <a:rPr lang="de-DE" altLang="de-DE"/>
              <a:pPr>
                <a:defRPr/>
              </a:pPr>
              <a:t>15.06.2017</a:t>
            </a:fld>
            <a:endParaRPr lang="de-DE" altLang="de-DE"/>
          </a:p>
        </p:txBody>
      </p:sp>
      <p:sp>
        <p:nvSpPr>
          <p:cNvPr id="4" name="Fußzeilenplatzhalter 3"/>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5" name="Foliennummernplatzhalter 4"/>
          <p:cNvSpPr>
            <a:spLocks noGrp="1"/>
          </p:cNvSpPr>
          <p:nvPr>
            <p:ph type="sldNum" sz="quarter" idx="3"/>
          </p:nvPr>
        </p:nvSpPr>
        <p:spPr>
          <a:xfrm>
            <a:off x="5624513" y="6456363"/>
            <a:ext cx="4303712" cy="339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2E0A473B-B1D3-4E37-87AB-682219E3DD6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125" cy="339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idx="1"/>
          </p:nvPr>
        </p:nvSpPr>
        <p:spPr>
          <a:xfrm>
            <a:off x="5624513" y="0"/>
            <a:ext cx="4303712" cy="3397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7F204F66-2D6F-4D96-9BDD-44CE7FBEFBB8}" type="datetime1">
              <a:rPr lang="de-DE" altLang="de-DE"/>
              <a:pPr>
                <a:defRPr/>
              </a:pPr>
              <a:t>15.06.2017</a:t>
            </a:fld>
            <a:endParaRPr lang="de-DE" altLang="de-DE"/>
          </a:p>
        </p:txBody>
      </p:sp>
      <p:sp>
        <p:nvSpPr>
          <p:cNvPr id="4" name="Folienbildplatzhalter 3"/>
          <p:cNvSpPr>
            <a:spLocks noGrp="1" noRot="1" noChangeAspect="1"/>
          </p:cNvSpPr>
          <p:nvPr>
            <p:ph type="sldImg" idx="2"/>
          </p:nvPr>
        </p:nvSpPr>
        <p:spPr>
          <a:xfrm>
            <a:off x="3265488" y="509588"/>
            <a:ext cx="3398837" cy="2549525"/>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992188" y="3228975"/>
            <a:ext cx="7945437" cy="3059113"/>
          </a:xfrm>
          <a:prstGeom prst="rect">
            <a:avLst/>
          </a:prstGeom>
        </p:spPr>
        <p:txBody>
          <a:bodyPr vert="horz" wrap="square" lIns="91440" tIns="45720" rIns="91440" bIns="45720" numCol="1" anchor="t" anchorCtr="0" compatLnSpc="1">
            <a:prstTxWarp prst="textNoShape">
              <a:avLst/>
            </a:prstTxWarp>
            <a:normAutofit/>
          </a:bodyPr>
          <a:lstStyle/>
          <a:p>
            <a:pPr lvl="0"/>
            <a:r>
              <a:rPr lang="de-DE" altLang="de-DE" noProof="0" smtClean="0"/>
              <a:t>Mastertextformat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6" name="Fußzeilenplatzhalter 5"/>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5624513" y="6456363"/>
            <a:ext cx="4303712" cy="339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67BB95A3-39B0-42F5-862C-AB767FBFE9FD}"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Geneva" charset="-128"/>
      </a:defRPr>
    </a:lvl3pPr>
    <a:lvl4pPr marL="1371600" algn="l" defTabSz="457200" rtl="0" eaLnBrk="0" fontAlgn="base" hangingPunct="0">
      <a:spcBef>
        <a:spcPct val="30000"/>
      </a:spcBef>
      <a:spcAft>
        <a:spcPct val="0"/>
      </a:spcAft>
      <a:defRPr sz="1200" kern="1200">
        <a:solidFill>
          <a:schemeClr val="tx1"/>
        </a:solidFill>
        <a:latin typeface="+mn-lt"/>
        <a:ea typeface="Geneva" charset="-128"/>
        <a:cs typeface="Geneva" charset="0"/>
      </a:defRPr>
    </a:lvl4pPr>
    <a:lvl5pPr marL="1828800" algn="l" defTabSz="457200" rtl="0" eaLnBrk="0" fontAlgn="base" hangingPunct="0">
      <a:spcBef>
        <a:spcPct val="30000"/>
      </a:spcBef>
      <a:spcAft>
        <a:spcPct val="0"/>
      </a:spcAft>
      <a:defRPr sz="1200" kern="1200">
        <a:solidFill>
          <a:schemeClr val="tx1"/>
        </a:solidFill>
        <a:latin typeface="+mn-lt"/>
        <a:ea typeface="Geneva"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bwMode="auto">
          <a:noFill/>
          <a:ln>
            <a:solidFill>
              <a:srgbClr val="000000"/>
            </a:solidFill>
            <a:miter lim="800000"/>
            <a:headEnd/>
            <a:tailEnd/>
          </a:ln>
        </p:spPr>
      </p:sp>
      <p:sp>
        <p:nvSpPr>
          <p:cNvPr id="22531" name="Notizenplatzhalter 2"/>
          <p:cNvSpPr>
            <a:spLocks noGrp="1"/>
          </p:cNvSpPr>
          <p:nvPr>
            <p:ph type="body" idx="1"/>
          </p:nvPr>
        </p:nvSpPr>
        <p:spPr bwMode="auto">
          <a:noFill/>
        </p:spPr>
        <p:txBody>
          <a:bodyPr/>
          <a:lstStyle/>
          <a:p>
            <a:endParaRPr lang="de-DE" altLang="de-DE" smtClean="0"/>
          </a:p>
        </p:txBody>
      </p:sp>
      <p:sp>
        <p:nvSpPr>
          <p:cNvPr id="22532" name="Foliennummernplatzhalter 3"/>
          <p:cNvSpPr>
            <a:spLocks noGrp="1"/>
          </p:cNvSpPr>
          <p:nvPr>
            <p:ph type="sldNum" sz="quarter" idx="5"/>
          </p:nvPr>
        </p:nvSpPr>
        <p:spPr bwMode="auto">
          <a:noFill/>
          <a:ln>
            <a:miter lim="800000"/>
            <a:headEnd/>
            <a:tailEnd/>
          </a:ln>
        </p:spPr>
        <p:txBody>
          <a:bodyPr/>
          <a:lstStyle/>
          <a:p>
            <a:fld id="{C4CF42A1-615D-4862-ABCD-DF6BFA745981}" type="slidenum">
              <a:rPr lang="de-DE" altLang="de-DE"/>
              <a:pPr/>
              <a:t>1</a:t>
            </a:fld>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p:cNvSpPr>
            <a:spLocks noGrp="1" noRot="1" noChangeAspect="1" noTextEdit="1"/>
          </p:cNvSpPr>
          <p:nvPr>
            <p:ph type="sldImg"/>
          </p:nvPr>
        </p:nvSpPr>
        <p:spPr bwMode="auto">
          <a:noFill/>
          <a:ln>
            <a:solidFill>
              <a:srgbClr val="000000"/>
            </a:solidFill>
            <a:miter lim="800000"/>
            <a:headEnd/>
            <a:tailEnd/>
          </a:ln>
        </p:spPr>
      </p:sp>
      <p:sp>
        <p:nvSpPr>
          <p:cNvPr id="23555" name="Notizenplatzhalter 2"/>
          <p:cNvSpPr>
            <a:spLocks noGrp="1"/>
          </p:cNvSpPr>
          <p:nvPr>
            <p:ph type="body" idx="1"/>
          </p:nvPr>
        </p:nvSpPr>
        <p:spPr bwMode="auto">
          <a:noFill/>
        </p:spPr>
        <p:txBody>
          <a:bodyPr/>
          <a:lstStyle/>
          <a:p>
            <a:r>
              <a:rPr lang="de-DE" altLang="de-DE" smtClean="0"/>
              <a:t>Die OER Strategie ist Teil der zweiten Phase der E-Learning-Strategie, die 2014 von der E-Allianz ins Leben gerufen wurde.</a:t>
            </a:r>
          </a:p>
          <a:p>
            <a:r>
              <a:rPr lang="de-DE" altLang="de-DE" smtClean="0"/>
              <a:t>Open Educational Resources sollen dabei helfen, die UDE stärker als offene Hochschule zu profilieren. Die Lehre soll dem Anspruch, auf jeden einzelnen Studierenden eingehen zu können, noch stärker gerecht werden. Die Universität sieht dies auch als Weg, ihrem gesellschaftlichen Auftrag gerecht zu werden, da sie Wissen und Bildung als öffentliche Güter ansieht.</a:t>
            </a:r>
          </a:p>
          <a:p>
            <a:r>
              <a:rPr lang="de-DE" altLang="de-DE" smtClean="0"/>
              <a:t>Es geht dabei sowohl um die Nutzung von bereits im Netz vorhandenen OER durch unsere Lehrenden als auch um die Förderung der Erstellung von OER durch Lehrende und Studierende</a:t>
            </a:r>
          </a:p>
        </p:txBody>
      </p:sp>
      <p:sp>
        <p:nvSpPr>
          <p:cNvPr id="23556" name="Foliennummernplatzhalter 3"/>
          <p:cNvSpPr>
            <a:spLocks noGrp="1"/>
          </p:cNvSpPr>
          <p:nvPr>
            <p:ph type="sldNum" sz="quarter" idx="5"/>
          </p:nvPr>
        </p:nvSpPr>
        <p:spPr bwMode="auto">
          <a:noFill/>
          <a:ln>
            <a:miter lim="800000"/>
            <a:headEnd/>
            <a:tailEnd/>
          </a:ln>
        </p:spPr>
        <p:txBody>
          <a:bodyPr/>
          <a:lstStyle/>
          <a:p>
            <a:fld id="{058E1701-9DD9-48F8-BAD5-FB512303F316}" type="slidenum">
              <a:rPr lang="de-DE" altLang="de-DE"/>
              <a:pPr/>
              <a:t>3</a:t>
            </a:fld>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Calibri" charset="0"/>
                <a:ea typeface="ヒラギノ角ゴ Pro W3" charset="0"/>
                <a:cs typeface="ヒラギノ角ゴ Pro W3" charset="0"/>
              </a:rPr>
              <a:t>Wir arbeiten mit Partnern aus verschiedenen Bildungssektoren an der Entwicklung innovativer Lösungen für das Lernen</a:t>
            </a:r>
          </a:p>
          <a:p>
            <a:pPr eaLnBrk="1" hangingPunct="1">
              <a:spcBef>
                <a:spcPct val="0"/>
              </a:spcBef>
            </a:pPr>
            <a:r>
              <a:rPr lang="de-DE" dirty="0" smtClean="0">
                <a:latin typeface="Calibri" charset="0"/>
                <a:ea typeface="ヒラギノ角ゴ Pro W3" charset="0"/>
                <a:cs typeface="ヒラギノ角ゴ Pro W3" charset="0"/>
              </a:rPr>
              <a:t>Wie Potenziale digitalen Medien für das Lehren und Lernen genutzt werden können</a:t>
            </a:r>
          </a:p>
          <a:p>
            <a:r>
              <a:rPr lang="de-DE" dirty="0" smtClean="0">
                <a:latin typeface="Calibri" charset="0"/>
                <a:ea typeface="ヒラギノ角ゴ Pro W3" charset="0"/>
                <a:cs typeface="ヒラギノ角ゴ Pro W3" charset="0"/>
              </a:rPr>
              <a:t>Aber auch </a:t>
            </a:r>
          </a:p>
          <a:p>
            <a:r>
              <a:rPr lang="de-DE" dirty="0" smtClean="0">
                <a:latin typeface="Calibri" charset="0"/>
                <a:ea typeface="ヒラギノ角ゴ Pro W3" charset="0"/>
                <a:cs typeface="ヒラギノ角ゴ Pro W3" charset="0"/>
              </a:rPr>
              <a:t>Was brauchen Einrichtungen, Organisationen um diesen Veränderungsprozess, diesen Change diese digitale Transformation zu vollziehen</a:t>
            </a:r>
          </a:p>
          <a:p>
            <a:endParaRPr lang="de-DE" dirty="0" smtClean="0">
              <a:latin typeface="Calibri" charset="0"/>
              <a:ea typeface="ヒラギノ角ゴ Pro W3" charset="0"/>
              <a:cs typeface="ヒラギノ角ゴ Pro W3" charset="0"/>
            </a:endParaRPr>
          </a:p>
          <a:p>
            <a:r>
              <a:rPr lang="de-DE" dirty="0" smtClean="0">
                <a:latin typeface="Calibri" charset="0"/>
                <a:ea typeface="ヒラギノ角ゴ Pro W3" charset="0"/>
                <a:cs typeface="ヒラギノ角ゴ Pro W3" charset="0"/>
              </a:rPr>
              <a:t>In verschiedenen Arbeitsgruppen beforschen wir diese Themenfelder im Bereich Schule, Hochschule und WB</a:t>
            </a:r>
          </a:p>
          <a:p>
            <a:endParaRPr lang="de-DE" dirty="0" smtClean="0">
              <a:latin typeface="Calibri" charset="0"/>
              <a:ea typeface="ヒラギノ角ゴ Pro W3" charset="0"/>
              <a:cs typeface="ヒラギノ角ゴ Pro W3"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Ansatz: Gestaltungsorientierte Mediendidaktik</a:t>
            </a:r>
          </a:p>
          <a:p>
            <a:endParaRPr lang="de-DE" dirty="0" smtClean="0">
              <a:latin typeface="Calibri" charset="0"/>
              <a:ea typeface="ヒラギノ角ゴ Pro W3" charset="0"/>
              <a:cs typeface="ヒラギノ角ゴ Pro W3" charset="0"/>
            </a:endParaRPr>
          </a:p>
          <a:p>
            <a:r>
              <a:rPr lang="de-DE" dirty="0" smtClean="0">
                <a:latin typeface="Calibri" charset="0"/>
                <a:ea typeface="ヒラギノ角ゴ Pro W3" charset="0"/>
                <a:cs typeface="ヒラギノ角ゴ Pro W3" charset="0"/>
              </a:rPr>
              <a:t>Neben der Entwicklung ist der Transfer zurück zu den Zielgruppen ein wichtiger Bestandteil unserer Arbeit.</a:t>
            </a:r>
          </a:p>
          <a:p>
            <a:r>
              <a:rPr lang="de-DE" dirty="0" smtClean="0">
                <a:latin typeface="Calibri" charset="0"/>
                <a:ea typeface="ヒラギノ角ゴ Pro W3" charset="0"/>
                <a:cs typeface="ヒラギノ角ゴ Pro W3" charset="0"/>
              </a:rPr>
              <a:t>Wir machen das in Form von Projekten aus den entsprechenden Bildungsbereich. Im Bereich Hochschule ist das vor allem auf NRW-Ebene über das </a:t>
            </a:r>
            <a:r>
              <a:rPr lang="de-DE" dirty="0" err="1" smtClean="0">
                <a:latin typeface="Calibri" charset="0"/>
                <a:ea typeface="ヒラギノ角ゴ Pro W3" charset="0"/>
                <a:cs typeface="ヒラギノ角ゴ Pro W3" charset="0"/>
              </a:rPr>
              <a:t>Wiss</a:t>
            </a:r>
            <a:r>
              <a:rPr lang="de-DE" dirty="0" smtClean="0">
                <a:latin typeface="Calibri" charset="0"/>
                <a:ea typeface="ヒラギノ角ゴ Pro W3" charset="0"/>
                <a:cs typeface="ヒラギノ角ゴ Pro W3" charset="0"/>
              </a:rPr>
              <a:t> min und ELNRW</a:t>
            </a:r>
          </a:p>
          <a:p>
            <a:endParaRPr lang="de-DE" dirty="0"/>
          </a:p>
        </p:txBody>
      </p:sp>
      <p:sp>
        <p:nvSpPr>
          <p:cNvPr id="4" name="Foliennummernplatzhalter 3"/>
          <p:cNvSpPr>
            <a:spLocks noGrp="1"/>
          </p:cNvSpPr>
          <p:nvPr>
            <p:ph type="sldNum" sz="quarter" idx="10"/>
          </p:nvPr>
        </p:nvSpPr>
        <p:spPr/>
        <p:txBody>
          <a:bodyPr/>
          <a:lstStyle/>
          <a:p>
            <a:fld id="{03937CD5-5F23-46E9-A9C5-5D080878FF09}" type="slidenum">
              <a:rPr lang="de-DE" smtClean="0"/>
              <a:pPr/>
              <a:t>4</a:t>
            </a:fld>
            <a:endParaRPr lang="de-DE"/>
          </a:p>
        </p:txBody>
      </p:sp>
    </p:spTree>
    <p:extLst>
      <p:ext uri="{BB962C8B-B14F-4D97-AF65-F5344CB8AC3E}">
        <p14:creationId xmlns="" xmlns:p14="http://schemas.microsoft.com/office/powerpoint/2010/main" val="4290813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a:lstStyle/>
          <a:p>
            <a:r>
              <a:rPr lang="de-DE" altLang="de-DE" smtClean="0"/>
              <a:t>Von Offenen Ressourcen spricht man bereits, wenn die zwei As, Availibility und Accessibility gegeben sind. YouTube-Videos sind dafür ein Beispiel, oder Ressourcen, die als Open Access im Netz veröffentlicht sind. Sie sind verfügbar und zugänglich, verbleiben aber in ihrer ursprünglichen Form und dürfen nicht weiter verbreitet werden. Bei Strong OER </a:t>
            </a:r>
          </a:p>
        </p:txBody>
      </p:sp>
      <p:sp>
        <p:nvSpPr>
          <p:cNvPr id="24580" name="Foliennummernplatzhalter 3"/>
          <p:cNvSpPr>
            <a:spLocks noGrp="1"/>
          </p:cNvSpPr>
          <p:nvPr>
            <p:ph type="sldNum" sz="quarter" idx="5"/>
          </p:nvPr>
        </p:nvSpPr>
        <p:spPr bwMode="auto">
          <a:noFill/>
          <a:ln>
            <a:miter lim="800000"/>
            <a:headEnd/>
            <a:tailEnd/>
          </a:ln>
        </p:spPr>
        <p:txBody>
          <a:bodyPr/>
          <a:lstStyle/>
          <a:p>
            <a:fld id="{7246AACB-6384-4701-B307-6003B50AD41E}" type="slidenum">
              <a:rPr lang="de-DE" altLang="de-DE"/>
              <a:pPr/>
              <a:t>5</a:t>
            </a:fld>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noFill/>
          <a:ln>
            <a:solidFill>
              <a:srgbClr val="000000"/>
            </a:solidFill>
            <a:miter lim="800000"/>
            <a:headEnd/>
            <a:tailEnd/>
          </a:ln>
        </p:spPr>
      </p:sp>
      <p:sp>
        <p:nvSpPr>
          <p:cNvPr id="26627" name="Notizenplatzhalter 2"/>
          <p:cNvSpPr>
            <a:spLocks noGrp="1"/>
          </p:cNvSpPr>
          <p:nvPr>
            <p:ph type="body" idx="1"/>
          </p:nvPr>
        </p:nvSpPr>
        <p:spPr bwMode="auto">
          <a:noFill/>
        </p:spPr>
        <p:txBody>
          <a:bodyPr/>
          <a:lstStyle/>
          <a:p>
            <a:r>
              <a:rPr lang="de-DE" altLang="de-DE" smtClean="0"/>
              <a:t>TIMMS: Lehrvideos im Internet, Vorläufer von MIT OpenCourseWare?</a:t>
            </a:r>
          </a:p>
          <a:p>
            <a:r>
              <a:rPr lang="de-DE" altLang="de-DE" smtClean="0"/>
              <a:t>Göttinger Erklärung: Aktionsbündnis Urheberrecht für Bildung und Wissenschaft</a:t>
            </a:r>
          </a:p>
          <a:p>
            <a:r>
              <a:rPr lang="de-DE" altLang="de-DE" smtClean="0"/>
              <a:t>2006-2008: Fachzeitschriften sowie </a:t>
            </a:r>
          </a:p>
          <a:p>
            <a:r>
              <a:rPr lang="de-DE" altLang="de-DE" smtClean="0"/>
              <a:t>2010: Studie deckt kulturelle, technische, rechtliche und OER-spezifische Hemmnisse für die Verbreitung von OER auf</a:t>
            </a:r>
          </a:p>
          <a:p>
            <a:r>
              <a:rPr lang="de-DE" altLang="de-DE" smtClean="0"/>
              <a:t>L3T unter Beteiligung von 116 AutorInnen und 80 GutachterInnen</a:t>
            </a:r>
          </a:p>
          <a:p>
            <a:endParaRPr lang="de-DE" altLang="de-DE" smtClean="0"/>
          </a:p>
          <a:p>
            <a:endParaRPr lang="de-DE" altLang="de-DE" smtClean="0"/>
          </a:p>
        </p:txBody>
      </p:sp>
      <p:sp>
        <p:nvSpPr>
          <p:cNvPr id="26628" name="Foliennummernplatzhalter 3"/>
          <p:cNvSpPr>
            <a:spLocks noGrp="1"/>
          </p:cNvSpPr>
          <p:nvPr>
            <p:ph type="sldNum" sz="quarter" idx="5"/>
          </p:nvPr>
        </p:nvSpPr>
        <p:spPr bwMode="auto">
          <a:noFill/>
          <a:ln>
            <a:miter lim="800000"/>
            <a:headEnd/>
            <a:tailEnd/>
          </a:ln>
        </p:spPr>
        <p:txBody>
          <a:bodyPr/>
          <a:lstStyle/>
          <a:p>
            <a:fld id="{1A3A37AB-4B52-460E-B13C-761C3D0417C1}" type="slidenum">
              <a:rPr lang="de-DE" altLang="de-DE"/>
              <a:pPr/>
              <a:t>7</a:t>
            </a:fld>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67BB95A3-39B0-42F5-862C-AB767FBFE9FD}" type="slidenum">
              <a:rPr lang="de-DE" altLang="de-DE" smtClean="0"/>
              <a:pPr>
                <a:defRPr/>
              </a:pPr>
              <a:t>10</a:t>
            </a:fld>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67BB95A3-39B0-42F5-862C-AB767FBFE9FD}" type="slidenum">
              <a:rPr lang="de-DE" altLang="de-DE" smtClean="0"/>
              <a:pPr>
                <a:defRPr/>
              </a:pPr>
              <a:t>14</a:t>
            </a:fld>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Rechteck 3"/>
          <p:cNvSpPr/>
          <p:nvPr userDrawn="1"/>
        </p:nvSpPr>
        <p:spPr>
          <a:xfrm>
            <a:off x="179388" y="179388"/>
            <a:ext cx="8783637" cy="4117975"/>
          </a:xfrm>
          <a:prstGeom prst="rect">
            <a:avLst/>
          </a:prstGeom>
          <a:solidFill>
            <a:srgbClr val="EFE4B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5" name="Rechteck 4"/>
          <p:cNvSpPr/>
          <p:nvPr userDrawn="1"/>
        </p:nvSpPr>
        <p:spPr>
          <a:xfrm>
            <a:off x="179388" y="4478338"/>
            <a:ext cx="6556375" cy="2200275"/>
          </a:xfrm>
          <a:prstGeom prst="rect">
            <a:avLst/>
          </a:prstGeom>
          <a:noFill/>
          <a:ln w="952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pic>
        <p:nvPicPr>
          <p:cNvPr id="6" name="Bild 9" descr="Logo+Claim_RGB.eps"/>
          <p:cNvPicPr>
            <a:picLocks noChangeAspect="1"/>
          </p:cNvPicPr>
          <p:nvPr userDrawn="1"/>
        </p:nvPicPr>
        <p:blipFill>
          <a:blip r:embed="rId2"/>
          <a:srcRect/>
          <a:stretch>
            <a:fillRect/>
          </a:stretch>
        </p:blipFill>
        <p:spPr bwMode="auto">
          <a:xfrm>
            <a:off x="5276850" y="1866900"/>
            <a:ext cx="3689350" cy="1428750"/>
          </a:xfrm>
          <a:prstGeom prst="rect">
            <a:avLst/>
          </a:prstGeom>
          <a:noFill/>
          <a:ln w="9525">
            <a:noFill/>
            <a:miter lim="800000"/>
            <a:headEnd/>
            <a:tailEnd/>
          </a:ln>
        </p:spPr>
      </p:pic>
      <p:sp>
        <p:nvSpPr>
          <p:cNvPr id="8" name="Textplatzhalter 10"/>
          <p:cNvSpPr>
            <a:spLocks noGrp="1"/>
          </p:cNvSpPr>
          <p:nvPr>
            <p:ph type="body" sz="quarter" idx="11"/>
          </p:nvPr>
        </p:nvSpPr>
        <p:spPr>
          <a:xfrm>
            <a:off x="360000" y="4860000"/>
            <a:ext cx="5969000" cy="900000"/>
          </a:xfrm>
          <a:ln>
            <a:noFill/>
          </a:ln>
        </p:spPr>
        <p:txBody>
          <a:bodyPr lIns="0" tIns="0" bIns="0"/>
          <a:lstStyle>
            <a:lvl1pPr marL="0" marR="0" indent="0" algn="l" defTabSz="457200" rtl="0" eaLnBrk="0" fontAlgn="base" latinLnBrk="0" hangingPunct="0">
              <a:lnSpc>
                <a:spcPct val="100000"/>
              </a:lnSpc>
              <a:spcBef>
                <a:spcPct val="20000"/>
              </a:spcBef>
              <a:spcAft>
                <a:spcPts val="500"/>
              </a:spcAft>
              <a:buClrTx/>
              <a:buSzTx/>
              <a:buFont typeface="Arial" charset="0"/>
              <a:buNone/>
              <a:tabLst/>
              <a:defRPr sz="3200" b="1" i="1"/>
            </a:lvl1pPr>
          </a:lstStyle>
          <a:p>
            <a:pPr lvl="0"/>
            <a:r>
              <a:rPr lang="de-DE" dirty="0" smtClean="0"/>
              <a:t>Mastertextformat bearbeiten</a:t>
            </a:r>
          </a:p>
        </p:txBody>
      </p:sp>
      <p:sp>
        <p:nvSpPr>
          <p:cNvPr id="10" name="Textplatzhalter 14"/>
          <p:cNvSpPr>
            <a:spLocks noGrp="1"/>
          </p:cNvSpPr>
          <p:nvPr>
            <p:ph type="body" sz="quarter" idx="12"/>
          </p:nvPr>
        </p:nvSpPr>
        <p:spPr>
          <a:xfrm>
            <a:off x="360000" y="5940000"/>
            <a:ext cx="5969000" cy="360000"/>
          </a:xfrm>
          <a:ln>
            <a:noFill/>
          </a:ln>
        </p:spPr>
        <p:txBody>
          <a:bodyPr lIns="0" tIns="0" bIns="0"/>
          <a:lstStyle>
            <a:lvl1pPr>
              <a:defRPr sz="1800" b="0"/>
            </a:lvl1pPr>
          </a:lstStyle>
          <a:p>
            <a:pPr lvl="0"/>
            <a:r>
              <a:rPr lang="de-DE" dirty="0" smtClean="0"/>
              <a:t>Mastertextformat bearbeiten</a:t>
            </a:r>
            <a:endParaRPr lang="de-DE"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pic>
        <p:nvPicPr>
          <p:cNvPr id="3" name="Grafik 7" descr="Bild2.jpg"/>
          <p:cNvPicPr preferRelativeResize="0">
            <a:picLocks/>
          </p:cNvPicPr>
          <p:nvPr userDrawn="1"/>
        </p:nvPicPr>
        <p:blipFill>
          <a:blip r:embed="rId2"/>
          <a:srcRect/>
          <a:stretch>
            <a:fillRect/>
          </a:stretch>
        </p:blipFill>
        <p:spPr bwMode="auto">
          <a:xfrm>
            <a:off x="179388" y="179388"/>
            <a:ext cx="8785225" cy="6499225"/>
          </a:xfrm>
          <a:prstGeom prst="rect">
            <a:avLst/>
          </a:prstGeom>
          <a:noFill/>
          <a:ln w="9525">
            <a:noFill/>
            <a:miter lim="800000"/>
            <a:headEnd/>
            <a:tailEnd/>
          </a:ln>
        </p:spPr>
      </p:pic>
      <p:pic>
        <p:nvPicPr>
          <p:cNvPr id="4" name="Bild 8" descr="Logo+Claim_RGB.png"/>
          <p:cNvPicPr>
            <a:picLocks noChangeAspect="1"/>
          </p:cNvPicPr>
          <p:nvPr userDrawn="1"/>
        </p:nvPicPr>
        <p:blipFill>
          <a:blip r:embed="rId3"/>
          <a:srcRect/>
          <a:stretch>
            <a:fillRect/>
          </a:stretch>
        </p:blipFill>
        <p:spPr bwMode="auto">
          <a:xfrm>
            <a:off x="6662738" y="450850"/>
            <a:ext cx="2297112" cy="889000"/>
          </a:xfrm>
          <a:prstGeom prst="rect">
            <a:avLst/>
          </a:prstGeom>
          <a:noFill/>
          <a:ln w="9525">
            <a:noFill/>
            <a:miter lim="800000"/>
            <a:headEnd/>
            <a:tailEnd/>
          </a:ln>
        </p:spPr>
      </p:pic>
      <p:sp>
        <p:nvSpPr>
          <p:cNvPr id="20" name="Textplatzhalter 12"/>
          <p:cNvSpPr>
            <a:spLocks noGrp="1"/>
          </p:cNvSpPr>
          <p:nvPr>
            <p:ph type="body" sz="quarter" idx="12"/>
          </p:nvPr>
        </p:nvSpPr>
        <p:spPr>
          <a:xfrm>
            <a:off x="360000" y="2520000"/>
            <a:ext cx="8637588" cy="2032000"/>
          </a:xfrm>
          <a:ln>
            <a:noFill/>
          </a:ln>
        </p:spPr>
        <p:txBody>
          <a:bodyPr/>
          <a:lstStyle>
            <a:lvl1pPr marL="0" indent="0">
              <a:defRPr sz="3500">
                <a:solidFill>
                  <a:srgbClr val="FFFFFF"/>
                </a:solidFill>
              </a:defRPr>
            </a:lvl1pPr>
          </a:lstStyle>
          <a:p>
            <a:pPr lvl="0"/>
            <a:r>
              <a:rPr lang="de-DE" dirty="0" smtClean="0"/>
              <a:t>Mastertextformat bearbeiten</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Rechteck 2"/>
          <p:cNvSpPr/>
          <p:nvPr userDrawn="1"/>
        </p:nvSpPr>
        <p:spPr>
          <a:xfrm>
            <a:off x="179388" y="179388"/>
            <a:ext cx="8783637" cy="900112"/>
          </a:xfrm>
          <a:prstGeom prst="rect">
            <a:avLst/>
          </a:prstGeom>
          <a:solidFill>
            <a:srgbClr val="EFE4B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pic>
        <p:nvPicPr>
          <p:cNvPr id="5" name="Bild 8" descr="Logo+Claim_RGB.eps"/>
          <p:cNvPicPr>
            <a:picLocks noChangeAspect="1"/>
          </p:cNvPicPr>
          <p:nvPr userDrawn="1"/>
        </p:nvPicPr>
        <p:blipFill>
          <a:blip r:embed="rId2"/>
          <a:srcRect/>
          <a:stretch>
            <a:fillRect/>
          </a:stretch>
        </p:blipFill>
        <p:spPr bwMode="auto">
          <a:xfrm>
            <a:off x="7359650" y="336550"/>
            <a:ext cx="1606550" cy="622300"/>
          </a:xfrm>
          <a:prstGeom prst="rect">
            <a:avLst/>
          </a:prstGeom>
          <a:noFill/>
          <a:ln w="9525">
            <a:noFill/>
            <a:miter lim="800000"/>
            <a:headEnd/>
            <a:tailEnd/>
          </a:ln>
        </p:spPr>
      </p:pic>
      <p:sp>
        <p:nvSpPr>
          <p:cNvPr id="4" name="Titel 1"/>
          <p:cNvSpPr>
            <a:spLocks noGrp="1"/>
          </p:cNvSpPr>
          <p:nvPr>
            <p:ph type="title"/>
          </p:nvPr>
        </p:nvSpPr>
        <p:spPr>
          <a:xfrm>
            <a:off x="196850" y="179388"/>
            <a:ext cx="6840538" cy="863600"/>
          </a:xfrm>
        </p:spPr>
        <p:txBody>
          <a:bodyPr/>
          <a:lstStyle>
            <a:lvl1pPr>
              <a:defRPr>
                <a:solidFill>
                  <a:schemeClr val="tx2"/>
                </a:solidFill>
              </a:defRPr>
            </a:lvl1pPr>
          </a:lstStyle>
          <a:p>
            <a:r>
              <a:rPr lang="de-DE" dirty="0" smtClean="0"/>
              <a:t>Mastertitelformat bearbeiten</a:t>
            </a:r>
            <a:endParaRPr lang="de-DE" dirty="0"/>
          </a:p>
        </p:txBody>
      </p:sp>
      <p:sp>
        <p:nvSpPr>
          <p:cNvPr id="6" name="Fußzeilenplatzhalter 4"/>
          <p:cNvSpPr>
            <a:spLocks noGrp="1"/>
          </p:cNvSpPr>
          <p:nvPr>
            <p:ph type="ftr" sz="quarter" idx="10"/>
          </p:nvPr>
        </p:nvSpPr>
        <p:spPr/>
        <p:txBody>
          <a:bodyPr/>
          <a:lstStyle>
            <a:lvl1pPr algn="l" fontAlgn="auto">
              <a:spcBef>
                <a:spcPts val="0"/>
              </a:spcBef>
              <a:spcAft>
                <a:spcPts val="0"/>
              </a:spcAft>
              <a:defRPr sz="1200">
                <a:solidFill>
                  <a:schemeClr val="tx2"/>
                </a:solidFill>
                <a:latin typeface="+mn-lt"/>
                <a:ea typeface="+mn-ea"/>
                <a:cs typeface="+mn-cs"/>
              </a:defRPr>
            </a:lvl1pPr>
          </a:lstStyle>
          <a:p>
            <a:pPr>
              <a:defRPr/>
            </a:pPr>
            <a:r>
              <a:rPr lang="de-DE"/>
              <a:t>www.uni-due.de</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6" name="Rechteck 5"/>
          <p:cNvSpPr/>
          <p:nvPr userDrawn="1"/>
        </p:nvSpPr>
        <p:spPr>
          <a:xfrm>
            <a:off x="179388" y="179388"/>
            <a:ext cx="8783637" cy="900112"/>
          </a:xfrm>
          <a:prstGeom prst="rect">
            <a:avLst/>
          </a:prstGeom>
          <a:solidFill>
            <a:srgbClr val="EFE4B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pic>
        <p:nvPicPr>
          <p:cNvPr id="7" name="Bild 8" descr="Logo+Claim_RGB.eps"/>
          <p:cNvPicPr>
            <a:picLocks noChangeAspect="1"/>
          </p:cNvPicPr>
          <p:nvPr userDrawn="1"/>
        </p:nvPicPr>
        <p:blipFill>
          <a:blip r:embed="rId2"/>
          <a:srcRect/>
          <a:stretch>
            <a:fillRect/>
          </a:stretch>
        </p:blipFill>
        <p:spPr bwMode="auto">
          <a:xfrm>
            <a:off x="7359650" y="336550"/>
            <a:ext cx="1606550" cy="622300"/>
          </a:xfrm>
          <a:prstGeom prst="rect">
            <a:avLst/>
          </a:prstGeom>
          <a:noFill/>
          <a:ln w="9525">
            <a:noFill/>
            <a:miter lim="800000"/>
            <a:headEnd/>
            <a:tailEnd/>
          </a:ln>
        </p:spPr>
      </p:pic>
      <p:sp>
        <p:nvSpPr>
          <p:cNvPr id="4" name="Titel 1"/>
          <p:cNvSpPr>
            <a:spLocks noGrp="1"/>
          </p:cNvSpPr>
          <p:nvPr>
            <p:ph type="title"/>
          </p:nvPr>
        </p:nvSpPr>
        <p:spPr>
          <a:xfrm>
            <a:off x="196850" y="179388"/>
            <a:ext cx="6840538" cy="863600"/>
          </a:xfrm>
        </p:spPr>
        <p:txBody>
          <a:bodyPr/>
          <a:lstStyle>
            <a:lvl1pPr>
              <a:defRPr>
                <a:solidFill>
                  <a:schemeClr val="tx2"/>
                </a:solidFill>
              </a:defRPr>
            </a:lvl1pPr>
          </a:lstStyle>
          <a:p>
            <a:r>
              <a:rPr lang="de-DE" dirty="0" smtClean="0"/>
              <a:t>Mastertitelformat bearbeiten</a:t>
            </a:r>
            <a:endParaRPr lang="de-DE" dirty="0"/>
          </a:p>
        </p:txBody>
      </p:sp>
      <p:sp>
        <p:nvSpPr>
          <p:cNvPr id="8" name="Bildplatzhalter 7"/>
          <p:cNvSpPr>
            <a:spLocks noGrp="1"/>
          </p:cNvSpPr>
          <p:nvPr>
            <p:ph type="pic" sz="quarter" idx="12"/>
          </p:nvPr>
        </p:nvSpPr>
        <p:spPr>
          <a:xfrm>
            <a:off x="5136621" y="1235605"/>
            <a:ext cx="3801533" cy="2142066"/>
          </a:xfrm>
        </p:spPr>
        <p:txBody>
          <a:bodyPr/>
          <a:lstStyle/>
          <a:p>
            <a:pPr lvl="0"/>
            <a:endParaRPr lang="de-DE" noProof="0" dirty="0"/>
          </a:p>
        </p:txBody>
      </p:sp>
      <p:sp>
        <p:nvSpPr>
          <p:cNvPr id="10" name="Bildplatzhalter 9"/>
          <p:cNvSpPr>
            <a:spLocks noGrp="1"/>
          </p:cNvSpPr>
          <p:nvPr>
            <p:ph type="pic" sz="quarter" idx="13"/>
          </p:nvPr>
        </p:nvSpPr>
        <p:spPr>
          <a:xfrm>
            <a:off x="5167313" y="3698875"/>
            <a:ext cx="3798887" cy="2555875"/>
          </a:xfrm>
        </p:spPr>
        <p:txBody>
          <a:bodyPr/>
          <a:lstStyle/>
          <a:p>
            <a:pPr lvl="0"/>
            <a:endParaRPr lang="de-DE" noProof="0"/>
          </a:p>
        </p:txBody>
      </p:sp>
      <p:sp>
        <p:nvSpPr>
          <p:cNvPr id="13" name="Textplatzhalter 12"/>
          <p:cNvSpPr>
            <a:spLocks noGrp="1"/>
          </p:cNvSpPr>
          <p:nvPr>
            <p:ph type="body" sz="quarter" idx="14"/>
          </p:nvPr>
        </p:nvSpPr>
        <p:spPr>
          <a:xfrm>
            <a:off x="196850" y="1235075"/>
            <a:ext cx="4849813" cy="5019675"/>
          </a:xfrm>
        </p:spPr>
        <p:txBody>
          <a:bodyPr/>
          <a:lstStyle>
            <a:lvl1pPr>
              <a:defRPr sz="2000"/>
            </a:lvl1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Datumsplatzhalter 3"/>
          <p:cNvSpPr>
            <a:spLocks noGrp="1"/>
          </p:cNvSpPr>
          <p:nvPr>
            <p:ph type="dt" sz="half" idx="15"/>
          </p:nvPr>
        </p:nvSpPr>
        <p:spPr/>
        <p:txBody>
          <a:bodyPr/>
          <a:lstStyle>
            <a:lvl1pPr>
              <a:defRPr/>
            </a:lvl1pPr>
          </a:lstStyle>
          <a:p>
            <a:pPr>
              <a:defRPr/>
            </a:pPr>
            <a:fld id="{D9B339B8-FA0E-44D3-8B72-170844C772B5}" type="datetime1">
              <a:rPr lang="de-DE" altLang="de-DE"/>
              <a:pPr>
                <a:defRPr/>
              </a:pPr>
              <a:t>15.06.2017</a:t>
            </a:fld>
            <a:endParaRPr lang="de-DE" altLang="de-DE"/>
          </a:p>
        </p:txBody>
      </p:sp>
      <p:sp>
        <p:nvSpPr>
          <p:cNvPr id="11" name="Fußzeilenplatzhalter 4"/>
          <p:cNvSpPr>
            <a:spLocks noGrp="1"/>
          </p:cNvSpPr>
          <p:nvPr>
            <p:ph type="ftr" sz="quarter" idx="16"/>
          </p:nvPr>
        </p:nvSpPr>
        <p:spPr/>
        <p:txBody>
          <a:bodyPr/>
          <a:lstStyle>
            <a:lvl1pPr algn="l" fontAlgn="auto">
              <a:spcBef>
                <a:spcPts val="0"/>
              </a:spcBef>
              <a:spcAft>
                <a:spcPts val="0"/>
              </a:spcAft>
              <a:defRPr sz="1200">
                <a:solidFill>
                  <a:schemeClr val="tx2"/>
                </a:solidFill>
                <a:latin typeface="+mn-lt"/>
                <a:ea typeface="+mn-ea"/>
                <a:cs typeface="+mn-cs"/>
              </a:defRPr>
            </a:lvl1pPr>
          </a:lstStyle>
          <a:p>
            <a:pPr>
              <a:defRPr/>
            </a:pPr>
            <a:r>
              <a:rPr lang="de-DE"/>
              <a:t>www.uni-due.de</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6" name="Rechteck 5"/>
          <p:cNvSpPr/>
          <p:nvPr userDrawn="1"/>
        </p:nvSpPr>
        <p:spPr>
          <a:xfrm>
            <a:off x="179388" y="179388"/>
            <a:ext cx="8783637" cy="900112"/>
          </a:xfrm>
          <a:prstGeom prst="rect">
            <a:avLst/>
          </a:prstGeom>
          <a:solidFill>
            <a:srgbClr val="EFE4B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pic>
        <p:nvPicPr>
          <p:cNvPr id="7" name="Bild 8" descr="Logo+Claim_RGB.eps"/>
          <p:cNvPicPr>
            <a:picLocks noChangeAspect="1"/>
          </p:cNvPicPr>
          <p:nvPr userDrawn="1"/>
        </p:nvPicPr>
        <p:blipFill>
          <a:blip r:embed="rId2"/>
          <a:srcRect/>
          <a:stretch>
            <a:fillRect/>
          </a:stretch>
        </p:blipFill>
        <p:spPr bwMode="auto">
          <a:xfrm>
            <a:off x="7359650" y="336550"/>
            <a:ext cx="1606550" cy="622300"/>
          </a:xfrm>
          <a:prstGeom prst="rect">
            <a:avLst/>
          </a:prstGeom>
          <a:noFill/>
          <a:ln w="9525">
            <a:noFill/>
            <a:miter lim="800000"/>
            <a:headEnd/>
            <a:tailEnd/>
          </a:ln>
        </p:spPr>
      </p:pic>
      <p:sp>
        <p:nvSpPr>
          <p:cNvPr id="4" name="Titel 1"/>
          <p:cNvSpPr>
            <a:spLocks noGrp="1"/>
          </p:cNvSpPr>
          <p:nvPr>
            <p:ph type="title"/>
          </p:nvPr>
        </p:nvSpPr>
        <p:spPr>
          <a:xfrm>
            <a:off x="196850" y="179388"/>
            <a:ext cx="6840538" cy="863600"/>
          </a:xfrm>
        </p:spPr>
        <p:txBody>
          <a:bodyPr/>
          <a:lstStyle>
            <a:lvl1pPr>
              <a:defRPr>
                <a:solidFill>
                  <a:schemeClr val="tx2"/>
                </a:solidFill>
              </a:defRPr>
            </a:lvl1pPr>
          </a:lstStyle>
          <a:p>
            <a:r>
              <a:rPr lang="de-DE" dirty="0" smtClean="0"/>
              <a:t>Mastertitelformat bearbeiten</a:t>
            </a:r>
            <a:endParaRPr lang="de-DE" dirty="0"/>
          </a:p>
        </p:txBody>
      </p:sp>
      <p:sp>
        <p:nvSpPr>
          <p:cNvPr id="8" name="Bildplatzhalter 7"/>
          <p:cNvSpPr>
            <a:spLocks noGrp="1"/>
          </p:cNvSpPr>
          <p:nvPr>
            <p:ph type="pic" sz="quarter" idx="12"/>
          </p:nvPr>
        </p:nvSpPr>
        <p:spPr>
          <a:xfrm>
            <a:off x="196850" y="1198034"/>
            <a:ext cx="3801533" cy="2142066"/>
          </a:xfrm>
        </p:spPr>
        <p:txBody>
          <a:bodyPr/>
          <a:lstStyle/>
          <a:p>
            <a:pPr lvl="0"/>
            <a:endParaRPr lang="de-DE" noProof="0"/>
          </a:p>
        </p:txBody>
      </p:sp>
      <p:sp>
        <p:nvSpPr>
          <p:cNvPr id="10" name="Bildplatzhalter 9"/>
          <p:cNvSpPr>
            <a:spLocks noGrp="1"/>
          </p:cNvSpPr>
          <p:nvPr>
            <p:ph type="pic" sz="quarter" idx="13"/>
          </p:nvPr>
        </p:nvSpPr>
        <p:spPr>
          <a:xfrm>
            <a:off x="196850" y="3546475"/>
            <a:ext cx="3798887" cy="2555875"/>
          </a:xfrm>
        </p:spPr>
        <p:txBody>
          <a:bodyPr/>
          <a:lstStyle/>
          <a:p>
            <a:pPr lvl="0"/>
            <a:endParaRPr lang="de-DE" noProof="0"/>
          </a:p>
        </p:txBody>
      </p:sp>
      <p:sp>
        <p:nvSpPr>
          <p:cNvPr id="9" name="Textplatzhalter 8"/>
          <p:cNvSpPr>
            <a:spLocks noGrp="1"/>
          </p:cNvSpPr>
          <p:nvPr>
            <p:ph type="body" sz="quarter" idx="14"/>
          </p:nvPr>
        </p:nvSpPr>
        <p:spPr>
          <a:xfrm>
            <a:off x="4259263" y="1198563"/>
            <a:ext cx="4605337" cy="4903787"/>
          </a:xfrm>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Datumsplatzhalter 3"/>
          <p:cNvSpPr>
            <a:spLocks noGrp="1"/>
          </p:cNvSpPr>
          <p:nvPr>
            <p:ph type="dt" sz="half" idx="15"/>
          </p:nvPr>
        </p:nvSpPr>
        <p:spPr/>
        <p:txBody>
          <a:bodyPr/>
          <a:lstStyle>
            <a:lvl1pPr>
              <a:defRPr/>
            </a:lvl1pPr>
          </a:lstStyle>
          <a:p>
            <a:pPr>
              <a:defRPr/>
            </a:pPr>
            <a:fld id="{53A87133-C1F5-4DD8-8BFE-AC1FBB885277}" type="datetime1">
              <a:rPr lang="de-DE" altLang="de-DE"/>
              <a:pPr>
                <a:defRPr/>
              </a:pPr>
              <a:t>15.06.2017</a:t>
            </a:fld>
            <a:endParaRPr lang="de-DE" altLang="de-DE"/>
          </a:p>
        </p:txBody>
      </p:sp>
      <p:sp>
        <p:nvSpPr>
          <p:cNvPr id="12" name="Fußzeilenplatzhalter 4"/>
          <p:cNvSpPr>
            <a:spLocks noGrp="1"/>
          </p:cNvSpPr>
          <p:nvPr>
            <p:ph type="ftr" sz="quarter" idx="16"/>
          </p:nvPr>
        </p:nvSpPr>
        <p:spPr/>
        <p:txBody>
          <a:bodyPr/>
          <a:lstStyle>
            <a:lvl1pPr algn="l" fontAlgn="auto">
              <a:spcBef>
                <a:spcPts val="0"/>
              </a:spcBef>
              <a:spcAft>
                <a:spcPts val="0"/>
              </a:spcAft>
              <a:defRPr sz="1200">
                <a:solidFill>
                  <a:schemeClr val="tx2"/>
                </a:solidFill>
                <a:latin typeface="+mn-lt"/>
                <a:ea typeface="+mn-ea"/>
                <a:cs typeface="+mn-cs"/>
              </a:defRPr>
            </a:lvl1pPr>
          </a:lstStyle>
          <a:p>
            <a:pPr>
              <a:defRPr/>
            </a:pPr>
            <a:r>
              <a:rPr lang="de-DE"/>
              <a:t>www.uni-due.de</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5" name="Rechteck 4"/>
          <p:cNvSpPr/>
          <p:nvPr userDrawn="1"/>
        </p:nvSpPr>
        <p:spPr>
          <a:xfrm>
            <a:off x="179388" y="179388"/>
            <a:ext cx="8783637" cy="900112"/>
          </a:xfrm>
          <a:prstGeom prst="rect">
            <a:avLst/>
          </a:prstGeom>
          <a:solidFill>
            <a:srgbClr val="EFE4B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pic>
        <p:nvPicPr>
          <p:cNvPr id="6" name="Bild 8" descr="Logo+Claim_RGB.eps"/>
          <p:cNvPicPr>
            <a:picLocks noChangeAspect="1"/>
          </p:cNvPicPr>
          <p:nvPr userDrawn="1"/>
        </p:nvPicPr>
        <p:blipFill>
          <a:blip r:embed="rId2"/>
          <a:srcRect/>
          <a:stretch>
            <a:fillRect/>
          </a:stretch>
        </p:blipFill>
        <p:spPr bwMode="auto">
          <a:xfrm>
            <a:off x="7359650" y="336550"/>
            <a:ext cx="1606550" cy="622300"/>
          </a:xfrm>
          <a:prstGeom prst="rect">
            <a:avLst/>
          </a:prstGeom>
          <a:noFill/>
          <a:ln w="9525">
            <a:noFill/>
            <a:miter lim="800000"/>
            <a:headEnd/>
            <a:tailEnd/>
          </a:ln>
        </p:spPr>
      </p:pic>
      <p:sp>
        <p:nvSpPr>
          <p:cNvPr id="4" name="Titel 1"/>
          <p:cNvSpPr>
            <a:spLocks noGrp="1"/>
          </p:cNvSpPr>
          <p:nvPr>
            <p:ph type="title"/>
          </p:nvPr>
        </p:nvSpPr>
        <p:spPr>
          <a:xfrm>
            <a:off x="196850" y="179388"/>
            <a:ext cx="6840538" cy="863600"/>
          </a:xfrm>
        </p:spPr>
        <p:txBody>
          <a:bodyPr/>
          <a:lstStyle>
            <a:lvl1pPr>
              <a:defRPr>
                <a:solidFill>
                  <a:schemeClr val="tx2"/>
                </a:solidFill>
              </a:defRPr>
            </a:lvl1pPr>
          </a:lstStyle>
          <a:p>
            <a:r>
              <a:rPr lang="de-DE" dirty="0" smtClean="0"/>
              <a:t>Mastertitelformat bearbeiten</a:t>
            </a:r>
            <a:endParaRPr lang="de-DE" dirty="0"/>
          </a:p>
        </p:txBody>
      </p:sp>
      <p:sp>
        <p:nvSpPr>
          <p:cNvPr id="9" name="Textplatzhalter 8"/>
          <p:cNvSpPr>
            <a:spLocks noGrp="1"/>
          </p:cNvSpPr>
          <p:nvPr>
            <p:ph type="body" sz="quarter" idx="14"/>
          </p:nvPr>
        </p:nvSpPr>
        <p:spPr>
          <a:xfrm>
            <a:off x="196851" y="1198563"/>
            <a:ext cx="8667750" cy="4903787"/>
          </a:xfrm>
        </p:spPr>
        <p:txBody>
          <a:bodyPr/>
          <a:lstStyle>
            <a:lvl1pPr>
              <a:defRPr sz="1800"/>
            </a:lvl1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3"/>
          <p:cNvSpPr>
            <a:spLocks noGrp="1"/>
          </p:cNvSpPr>
          <p:nvPr>
            <p:ph type="dt" sz="half" idx="15"/>
          </p:nvPr>
        </p:nvSpPr>
        <p:spPr/>
        <p:txBody>
          <a:bodyPr/>
          <a:lstStyle>
            <a:lvl1pPr>
              <a:defRPr/>
            </a:lvl1pPr>
          </a:lstStyle>
          <a:p>
            <a:pPr>
              <a:defRPr/>
            </a:pPr>
            <a:fld id="{CC5E5E7A-67E5-4CE6-BA47-55D916A129F2}" type="datetime1">
              <a:rPr lang="de-DE" altLang="de-DE"/>
              <a:pPr>
                <a:defRPr/>
              </a:pPr>
              <a:t>15.06.2017</a:t>
            </a:fld>
            <a:endParaRPr lang="de-DE" altLang="de-DE"/>
          </a:p>
        </p:txBody>
      </p:sp>
      <p:sp>
        <p:nvSpPr>
          <p:cNvPr id="8" name="Fußzeilenplatzhalter 4"/>
          <p:cNvSpPr>
            <a:spLocks noGrp="1"/>
          </p:cNvSpPr>
          <p:nvPr>
            <p:ph type="ftr" sz="quarter" idx="16"/>
          </p:nvPr>
        </p:nvSpPr>
        <p:spPr/>
        <p:txBody>
          <a:bodyPr/>
          <a:lstStyle>
            <a:lvl1pPr algn="l" fontAlgn="auto">
              <a:spcBef>
                <a:spcPts val="0"/>
              </a:spcBef>
              <a:spcAft>
                <a:spcPts val="0"/>
              </a:spcAft>
              <a:defRPr sz="1200">
                <a:solidFill>
                  <a:schemeClr val="tx2"/>
                </a:solidFill>
                <a:latin typeface="+mn-lt"/>
                <a:ea typeface="+mn-ea"/>
                <a:cs typeface="+mn-cs"/>
              </a:defRPr>
            </a:lvl1pPr>
          </a:lstStyle>
          <a:p>
            <a:pPr>
              <a:defRPr/>
            </a:pPr>
            <a:r>
              <a:rPr lang="de-DE"/>
              <a:t>www.uni-due.de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1520" y="188640"/>
            <a:ext cx="6840537" cy="863600"/>
          </a:xfrm>
        </p:spPr>
        <p:txBody>
          <a:bodyPr/>
          <a:lstStyle/>
          <a:p>
            <a:r>
              <a:rPr lang="de-AT" dirty="0" smtClean="0"/>
              <a:t>Mastertitelformat bearbeiten</a:t>
            </a:r>
            <a:endParaRPr lang="de-DE" dirty="0"/>
          </a:p>
        </p:txBody>
      </p:sp>
      <p:sp>
        <p:nvSpPr>
          <p:cNvPr id="3" name="Inhaltsplatzhalter 2"/>
          <p:cNvSpPr>
            <a:spLocks noGrp="1"/>
          </p:cNvSpPr>
          <p:nvPr>
            <p:ph idx="1"/>
          </p:nvPr>
        </p:nvSpPr>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981DEF69-D106-4619-9052-EC0E7D4D6D29}" type="datetime1">
              <a:rPr lang="de-DE" altLang="de-DE"/>
              <a:pPr>
                <a:defRPr/>
              </a:pPr>
              <a:t>15.06.2017</a:t>
            </a:fld>
            <a:endParaRPr lang="de-DE" alt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a:defRPr/>
            </a:pPr>
            <a:fld id="{41074954-96A4-4695-B97D-64DAE753994C}" type="slidenum">
              <a:rPr lang="de-DE" altLang="de-DE"/>
              <a:pPr>
                <a:defRPr/>
              </a:pPr>
              <a:t>‹Nr.›</a:t>
            </a:fld>
            <a:endParaRPr lang="de-DE" alt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a:xfrm>
            <a:off x="180000" y="1224000"/>
            <a:ext cx="8784000" cy="4320000"/>
          </a:xfrm>
        </p:spPr>
        <p:txBody>
          <a:bodyPr/>
          <a:lstStyle>
            <a:lvl2pPr marL="0" marR="0" indent="0" algn="l" defTabSz="457200" rtl="0" eaLnBrk="1" fontAlgn="base" latinLnBrk="0" hangingPunct="1">
              <a:lnSpc>
                <a:spcPct val="100000"/>
              </a:lnSpc>
              <a:spcBef>
                <a:spcPct val="20000"/>
              </a:spcBef>
              <a:spcAft>
                <a:spcPts val="0"/>
              </a:spcAft>
              <a:buClrTx/>
              <a:buSzTx/>
              <a:buFont typeface="Arial" charset="0"/>
              <a:buNone/>
              <a:tabLst/>
              <a:defRPr b="0">
                <a:solidFill>
                  <a:srgbClr val="000000"/>
                </a:solidFill>
              </a:defRPr>
            </a:lvl2pPr>
            <a:lvl3pPr marL="0" indent="179388">
              <a:buClr>
                <a:schemeClr val="tx2"/>
              </a:buClr>
              <a:buSzPct val="85000"/>
              <a:buFont typeface="Lucida Grande"/>
              <a:buChar char="￭"/>
              <a:defRPr baseline="0"/>
            </a:lvl3pPr>
          </a:lstStyle>
          <a:p>
            <a:pPr lvl="0"/>
            <a:r>
              <a:rPr lang="de-DE" dirty="0" smtClean="0"/>
              <a:t>Mastertextformat bearbeiten</a:t>
            </a:r>
          </a:p>
          <a:p>
            <a:pPr lvl="1"/>
            <a:r>
              <a:rPr lang="de-DE" dirty="0" smtClean="0"/>
              <a:t>Zweite Ebene</a:t>
            </a:r>
          </a:p>
          <a:p>
            <a:pPr lvl="1"/>
            <a:r>
              <a:rPr lang="de-DE" dirty="0" smtClean="0"/>
              <a:t>Dritte Ebene</a:t>
            </a:r>
          </a:p>
          <a:p>
            <a:pPr lvl="2"/>
            <a:r>
              <a:rPr lang="de-DE" dirty="0" smtClean="0"/>
              <a:t>Vierte Ebene</a:t>
            </a:r>
            <a:endParaRPr lang="de-DE" dirty="0"/>
          </a:p>
        </p:txBody>
      </p:sp>
      <p:sp>
        <p:nvSpPr>
          <p:cNvPr id="7" name="Bildplatzhalter 6"/>
          <p:cNvSpPr>
            <a:spLocks noGrp="1"/>
          </p:cNvSpPr>
          <p:nvPr>
            <p:ph type="pic" sz="quarter" idx="12"/>
          </p:nvPr>
        </p:nvSpPr>
        <p:spPr>
          <a:xfrm>
            <a:off x="7239000" y="5791200"/>
            <a:ext cx="1735138" cy="881064"/>
          </a:xfrm>
          <a:ln>
            <a:noFill/>
          </a:ln>
        </p:spPr>
        <p:txBody>
          <a:bodyPr/>
          <a:lstStyle>
            <a:lvl1pPr>
              <a:defRPr sz="1200" b="0">
                <a:solidFill>
                  <a:srgbClr val="000000"/>
                </a:solidFill>
              </a:defRPr>
            </a:lvl1pPr>
          </a:lstStyle>
          <a:p>
            <a:pPr lvl="0"/>
            <a:r>
              <a:rPr lang="de-DE" noProof="0" dirty="0" smtClean="0"/>
              <a:t>Bild durch Klicken auf Symbol hinzufügen</a:t>
            </a:r>
            <a:endParaRPr lang="de-DE" noProof="0" dirty="0"/>
          </a:p>
        </p:txBody>
      </p:sp>
      <p:sp>
        <p:nvSpPr>
          <p:cNvPr id="5" name="Datumsplatzhalter 3"/>
          <p:cNvSpPr>
            <a:spLocks noGrp="1"/>
          </p:cNvSpPr>
          <p:nvPr>
            <p:ph type="dt" sz="half" idx="13"/>
          </p:nvPr>
        </p:nvSpPr>
        <p:spPr/>
        <p:txBody>
          <a:bodyPr/>
          <a:lstStyle>
            <a:lvl1pPr>
              <a:defRPr/>
            </a:lvl1pPr>
          </a:lstStyle>
          <a:p>
            <a:pPr>
              <a:defRPr/>
            </a:pPr>
            <a:fld id="{63ECEFC1-A259-4395-A0F8-421F6D640516}" type="datetime1">
              <a:rPr lang="de-DE" altLang="de-DE"/>
              <a:pPr>
                <a:defRPr/>
              </a:pPr>
              <a:t>15.06.2017</a:t>
            </a:fld>
            <a:endParaRPr lang="de-DE" altLang="de-DE"/>
          </a:p>
        </p:txBody>
      </p:sp>
      <p:sp>
        <p:nvSpPr>
          <p:cNvPr id="6" name="Fußzeilenplatzhalter 4"/>
          <p:cNvSpPr>
            <a:spLocks noGrp="1"/>
          </p:cNvSpPr>
          <p:nvPr>
            <p:ph type="ftr" sz="quarter" idx="14"/>
          </p:nvPr>
        </p:nvSpPr>
        <p:spPr/>
        <p:txBody>
          <a:bodyPr/>
          <a:lstStyle>
            <a:lvl1pPr>
              <a:defRPr/>
            </a:lvl1pPr>
          </a:lstStyle>
          <a:p>
            <a:pPr>
              <a:defRPr/>
            </a:pPr>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80000" y="1224000"/>
            <a:ext cx="3184727" cy="5040000"/>
          </a:xfrm>
          <a:ln>
            <a:no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e-DE" dirty="0"/>
          </a:p>
        </p:txBody>
      </p:sp>
      <p:sp>
        <p:nvSpPr>
          <p:cNvPr id="4" name="Inhaltsplatzhalter 3"/>
          <p:cNvSpPr>
            <a:spLocks noGrp="1"/>
          </p:cNvSpPr>
          <p:nvPr>
            <p:ph sz="half" idx="2"/>
          </p:nvPr>
        </p:nvSpPr>
        <p:spPr>
          <a:xfrm>
            <a:off x="3546000" y="1224000"/>
            <a:ext cx="5418000" cy="5040000"/>
          </a:xfrm>
        </p:spPr>
        <p:txBody>
          <a:bodyPr/>
          <a:lstStyle>
            <a:lvl1pPr>
              <a:defRPr sz="2800"/>
            </a:lvl1pPr>
            <a:lvl2pPr marL="0" marR="0" indent="0" algn="l" defTabSz="457200" rtl="0" eaLnBrk="1" fontAlgn="base" latinLnBrk="0" hangingPunct="1">
              <a:lnSpc>
                <a:spcPct val="100000"/>
              </a:lnSpc>
              <a:spcBef>
                <a:spcPct val="20000"/>
              </a:spcBef>
              <a:spcAft>
                <a:spcPts val="0"/>
              </a:spcAft>
              <a:buClrTx/>
              <a:buSzTx/>
              <a:buFont typeface="Arial" charset="0"/>
              <a:buNone/>
              <a:tabLst/>
              <a:defRPr sz="1600" b="0">
                <a:solidFill>
                  <a:srgbClr val="000000"/>
                </a:solidFill>
              </a:defRPr>
            </a:lvl2pPr>
            <a:lvl3pPr marL="0" indent="177800">
              <a:buClr>
                <a:schemeClr val="tx2"/>
              </a:buClr>
              <a:buFont typeface="Lucida Grande"/>
              <a:buChar char="▪"/>
              <a:defRPr sz="16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1"/>
            <a:r>
              <a:rPr lang="de-DE" dirty="0" smtClean="0"/>
              <a:t>Dritte Ebene</a:t>
            </a:r>
          </a:p>
          <a:p>
            <a:pPr lvl="2"/>
            <a:r>
              <a:rPr lang="de-DE" dirty="0" smtClean="0"/>
              <a:t>Vierte Ebene</a:t>
            </a:r>
            <a:endParaRPr lang="de-DE" dirty="0"/>
          </a:p>
        </p:txBody>
      </p:sp>
      <p:sp>
        <p:nvSpPr>
          <p:cNvPr id="5" name="Datumsplatzhalter 3"/>
          <p:cNvSpPr>
            <a:spLocks noGrp="1"/>
          </p:cNvSpPr>
          <p:nvPr>
            <p:ph type="dt" sz="half" idx="10"/>
          </p:nvPr>
        </p:nvSpPr>
        <p:spPr/>
        <p:txBody>
          <a:bodyPr/>
          <a:lstStyle>
            <a:lvl1pPr>
              <a:defRPr>
                <a:latin typeface="Calibri" pitchFamily="-109" charset="0"/>
                <a:ea typeface="ヒラギノ角ゴ Pro W3" charset="-128"/>
                <a:cs typeface="+mn-cs"/>
              </a:defRPr>
            </a:lvl1pPr>
          </a:lstStyle>
          <a:p>
            <a:pPr>
              <a:defRPr/>
            </a:pPr>
            <a:r>
              <a:rPr lang="de-DE"/>
              <a:t>15.02.2017</a:t>
            </a:r>
            <a:endParaRPr lang="de-DE" dirty="0"/>
          </a:p>
        </p:txBody>
      </p:sp>
      <p:sp>
        <p:nvSpPr>
          <p:cNvPr id="6" name="Fußzeilenplatzhalter 4"/>
          <p:cNvSpPr>
            <a:spLocks noGrp="1"/>
          </p:cNvSpPr>
          <p:nvPr>
            <p:ph type="ftr" sz="quarter" idx="11"/>
          </p:nvPr>
        </p:nvSpPr>
        <p:spPr/>
        <p:txBody>
          <a:bodyPr wrap="square" numCol="1" compatLnSpc="1">
            <a:prstTxWarp prst="textNoShape">
              <a:avLst/>
            </a:prstTxWarp>
          </a:bodyPr>
          <a:lstStyle>
            <a:lvl1pPr fontAlgn="base">
              <a:spcBef>
                <a:spcPct val="0"/>
              </a:spcBef>
              <a:spcAft>
                <a:spcPct val="0"/>
              </a:spcAft>
              <a:defRPr>
                <a:ea typeface="ヒラギノ角ゴ Pro W3" charset="-128"/>
              </a:defRPr>
            </a:lvl1pPr>
          </a:lstStyle>
          <a:p>
            <a:pPr>
              <a:defRPr/>
            </a:pPr>
            <a:r>
              <a:rPr lang="de-DE" altLang="de-DE"/>
              <a:t>Dr. Bettina Waffner      Carolin Runte LearningLab – Universität Duisburg-Essen   Eduversum GmbH/Lehrer-Online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3ca%20rel=%22license%22%20href=%22http:/creativecommons.org/licenses/by/4.0/%22%3e%3cimg%20alt=%22Creative%20Commons%20Lizenzvertrag%22%20style=%22border-width:0%22%20src=%22https:/i.creativecommons.org/l/by/4.0/88x31.png%22%20/%3e%3c/a%3e%3cbr%20/%3eDieses%20Werk%20ist%20lizenziert%20unter%20einer%20%3ca%20rel=%22license%22%20href=%22http:/creativecommons.org/licenses/by/4.0/%22%3eCreative%20Commons%20Namensnennung%204.0%20International%20Lizenz%3c/a%3e."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Bild 8" descr="header_master.jpg"/>
          <p:cNvPicPr>
            <a:picLocks noChangeAspect="1"/>
          </p:cNvPicPr>
          <p:nvPr userDrawn="1"/>
        </p:nvPicPr>
        <p:blipFill>
          <a:blip r:embed="rId11"/>
          <a:srcRect/>
          <a:stretch>
            <a:fillRect/>
          </a:stretch>
        </p:blipFill>
        <p:spPr bwMode="auto">
          <a:xfrm>
            <a:off x="179388" y="179388"/>
            <a:ext cx="8785225" cy="863600"/>
          </a:xfrm>
          <a:prstGeom prst="rect">
            <a:avLst/>
          </a:prstGeom>
          <a:noFill/>
          <a:ln w="9525">
            <a:noFill/>
            <a:miter lim="800000"/>
            <a:headEnd/>
            <a:tailEnd/>
          </a:ln>
        </p:spPr>
      </p:pic>
      <p:sp>
        <p:nvSpPr>
          <p:cNvPr id="1027" name="Textplatzhalter 2"/>
          <p:cNvSpPr>
            <a:spLocks noGrp="1"/>
          </p:cNvSpPr>
          <p:nvPr>
            <p:ph type="body" idx="1"/>
          </p:nvPr>
        </p:nvSpPr>
        <p:spPr bwMode="auto">
          <a:xfrm>
            <a:off x="179388" y="1223963"/>
            <a:ext cx="8783637" cy="5040312"/>
          </a:xfrm>
          <a:prstGeom prst="rect">
            <a:avLst/>
          </a:prstGeom>
          <a:noFill/>
          <a:ln w="9525">
            <a:solidFill>
              <a:schemeClr val="tx2"/>
            </a:solidFill>
            <a:miter lim="800000"/>
            <a:headEnd/>
            <a:tailEnd/>
          </a:ln>
        </p:spPr>
        <p:txBody>
          <a:bodyPr vert="horz" wrap="square" lIns="180000" tIns="180000" rIns="180000" bIns="18000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1"/>
            <a:r>
              <a:rPr lang="de-DE" altLang="de-DE" smtClean="0"/>
              <a:t>Dritte Ebene</a:t>
            </a:r>
          </a:p>
          <a:p>
            <a:pPr lvl="2"/>
            <a:r>
              <a:rPr lang="de-DE" altLang="de-DE" smtClean="0"/>
              <a:t>Vierte Ebene</a:t>
            </a:r>
          </a:p>
        </p:txBody>
      </p:sp>
      <p:sp>
        <p:nvSpPr>
          <p:cNvPr id="4" name="Datumsplatzhalter 3"/>
          <p:cNvSpPr>
            <a:spLocks noGrp="1"/>
          </p:cNvSpPr>
          <p:nvPr>
            <p:ph type="dt" sz="half" idx="2"/>
          </p:nvPr>
        </p:nvSpPr>
        <p:spPr>
          <a:xfrm>
            <a:off x="3495675" y="6481763"/>
            <a:ext cx="2133600" cy="360362"/>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a:solidFill>
                  <a:srgbClr val="004C93"/>
                </a:solidFill>
                <a:latin typeface="Calibri" panose="020F0502020204030204" pitchFamily="34" charset="0"/>
              </a:defRPr>
            </a:lvl1pPr>
          </a:lstStyle>
          <a:p>
            <a:pPr>
              <a:defRPr/>
            </a:pPr>
            <a:fld id="{58F527D2-1B99-46C2-845D-B7D78CBEC2C4}" type="datetime1">
              <a:rPr lang="de-DE" altLang="de-DE"/>
              <a:pPr>
                <a:defRPr/>
              </a:pPr>
              <a:t>15.06.2017</a:t>
            </a:fld>
            <a:endParaRPr lang="de-DE" altLang="de-DE"/>
          </a:p>
        </p:txBody>
      </p:sp>
      <p:sp>
        <p:nvSpPr>
          <p:cNvPr id="5" name="Fußzeilenplatzhalter 4"/>
          <p:cNvSpPr>
            <a:spLocks noGrp="1"/>
          </p:cNvSpPr>
          <p:nvPr>
            <p:ph type="ftr" sz="quarter" idx="3"/>
          </p:nvPr>
        </p:nvSpPr>
        <p:spPr>
          <a:xfrm>
            <a:off x="112713" y="6481763"/>
            <a:ext cx="1423987" cy="363537"/>
          </a:xfrm>
          <a:prstGeom prst="rect">
            <a:avLst/>
          </a:prstGeom>
        </p:spPr>
        <p:txBody>
          <a:bodyPr vert="horz" lIns="91440" tIns="45720" rIns="91440" bIns="45720" rtlCol="0" anchor="t" anchorCtr="0"/>
          <a:lstStyle>
            <a:lvl1pPr algn="l" eaLnBrk="1" fontAlgn="auto" hangingPunct="1">
              <a:spcBef>
                <a:spcPts val="0"/>
              </a:spcBef>
              <a:spcAft>
                <a:spcPts val="0"/>
              </a:spcAft>
              <a:defRPr sz="1200">
                <a:solidFill>
                  <a:schemeClr val="tx2"/>
                </a:solidFill>
                <a:latin typeface="+mn-lt"/>
                <a:ea typeface="+mn-ea"/>
                <a:cs typeface="+mn-cs"/>
              </a:defRPr>
            </a:lvl1pPr>
          </a:lstStyle>
          <a:p>
            <a:pPr>
              <a:defRPr/>
            </a:pPr>
            <a:r>
              <a:rPr lang="de-DE"/>
              <a:t>www.uni-due.de</a:t>
            </a:r>
          </a:p>
        </p:txBody>
      </p:sp>
      <p:sp>
        <p:nvSpPr>
          <p:cNvPr id="1030" name="Titelplatzhalter 1"/>
          <p:cNvSpPr>
            <a:spLocks noGrp="1"/>
          </p:cNvSpPr>
          <p:nvPr>
            <p:ph type="title"/>
          </p:nvPr>
        </p:nvSpPr>
        <p:spPr bwMode="auto">
          <a:xfrm>
            <a:off x="179388" y="179388"/>
            <a:ext cx="6840537" cy="863600"/>
          </a:xfrm>
          <a:prstGeom prst="rect">
            <a:avLst/>
          </a:prstGeom>
          <a:noFill/>
          <a:ln w="9525">
            <a:noFill/>
            <a:miter lim="800000"/>
            <a:headEnd/>
            <a:tailEnd/>
          </a:ln>
        </p:spPr>
        <p:txBody>
          <a:bodyPr vert="horz" wrap="square" lIns="180000" tIns="0" rIns="0" bIns="0" numCol="1" anchor="ctr" anchorCtr="0" compatLnSpc="1">
            <a:prstTxWarp prst="textNoShape">
              <a:avLst/>
            </a:prstTxWarp>
          </a:bodyPr>
          <a:lstStyle/>
          <a:p>
            <a:pPr lvl="0"/>
            <a:r>
              <a:rPr lang="de-DE" altLang="de-DE" smtClean="0"/>
              <a:t>Hier steht der Titel der Seite</a:t>
            </a:r>
          </a:p>
        </p:txBody>
      </p:sp>
      <p:pic>
        <p:nvPicPr>
          <p:cNvPr id="1031" name="Bild 11" descr="Logo+Claim_RGB.png"/>
          <p:cNvPicPr>
            <a:picLocks noChangeAspect="1"/>
          </p:cNvPicPr>
          <p:nvPr userDrawn="1"/>
        </p:nvPicPr>
        <p:blipFill>
          <a:blip r:embed="rId12"/>
          <a:srcRect/>
          <a:stretch>
            <a:fillRect/>
          </a:stretch>
        </p:blipFill>
        <p:spPr bwMode="auto">
          <a:xfrm>
            <a:off x="7362825" y="341313"/>
            <a:ext cx="1603375" cy="619125"/>
          </a:xfrm>
          <a:prstGeom prst="rect">
            <a:avLst/>
          </a:prstGeom>
          <a:noFill/>
          <a:ln w="9525">
            <a:noFill/>
            <a:miter lim="800000"/>
            <a:headEnd/>
            <a:tailEnd/>
          </a:ln>
        </p:spPr>
      </p:pic>
      <p:pic>
        <p:nvPicPr>
          <p:cNvPr id="1032" name="Grafik 1">
            <a:hlinkClick r:id="rId13" action="ppaction://hlinkfile"/>
          </p:cNvPr>
          <p:cNvPicPr>
            <a:picLocks noChangeAspect="1"/>
          </p:cNvPicPr>
          <p:nvPr userDrawn="1"/>
        </p:nvPicPr>
        <p:blipFill>
          <a:blip r:embed="rId14"/>
          <a:srcRect/>
          <a:stretch>
            <a:fillRect/>
          </a:stretch>
        </p:blipFill>
        <p:spPr bwMode="auto">
          <a:xfrm>
            <a:off x="7894638" y="6481763"/>
            <a:ext cx="838200" cy="295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Lst>
  <p:transition spd="slow"/>
  <p:hf sldNum="0" hdr="0"/>
  <p:txStyles>
    <p:titleStyle>
      <a:lvl1pPr algn="l" defTabSz="457200" rtl="0" eaLnBrk="0" fontAlgn="base" hangingPunct="0">
        <a:spcBef>
          <a:spcPct val="0"/>
        </a:spcBef>
        <a:spcAft>
          <a:spcPct val="0"/>
        </a:spcAft>
        <a:defRPr sz="2000" b="1" kern="1200">
          <a:solidFill>
            <a:schemeClr val="bg1"/>
          </a:solidFill>
          <a:latin typeface="Arial"/>
          <a:ea typeface="ヒラギノ角ゴ Pro W3" charset="-128"/>
          <a:cs typeface="Arial"/>
        </a:defRPr>
      </a:lvl1pPr>
      <a:lvl2pPr algn="l" defTabSz="457200" rtl="0" eaLnBrk="0" fontAlgn="base" hangingPunct="0">
        <a:spcBef>
          <a:spcPct val="0"/>
        </a:spcBef>
        <a:spcAft>
          <a:spcPct val="0"/>
        </a:spcAft>
        <a:defRPr sz="2000" b="1">
          <a:solidFill>
            <a:schemeClr val="bg1"/>
          </a:solidFill>
          <a:latin typeface="Arial" charset="0"/>
          <a:ea typeface="ヒラギノ角ゴ Pro W3" charset="-128"/>
          <a:cs typeface="Arial" charset="0"/>
        </a:defRPr>
      </a:lvl2pPr>
      <a:lvl3pPr algn="l" defTabSz="457200" rtl="0" eaLnBrk="0" fontAlgn="base" hangingPunct="0">
        <a:spcBef>
          <a:spcPct val="0"/>
        </a:spcBef>
        <a:spcAft>
          <a:spcPct val="0"/>
        </a:spcAft>
        <a:defRPr sz="2000" b="1">
          <a:solidFill>
            <a:schemeClr val="bg1"/>
          </a:solidFill>
          <a:latin typeface="Arial" charset="0"/>
          <a:ea typeface="ヒラギノ角ゴ Pro W3" charset="-128"/>
          <a:cs typeface="Arial" charset="0"/>
        </a:defRPr>
      </a:lvl3pPr>
      <a:lvl4pPr algn="l" defTabSz="457200" rtl="0" eaLnBrk="0" fontAlgn="base" hangingPunct="0">
        <a:spcBef>
          <a:spcPct val="0"/>
        </a:spcBef>
        <a:spcAft>
          <a:spcPct val="0"/>
        </a:spcAft>
        <a:defRPr sz="2000" b="1">
          <a:solidFill>
            <a:schemeClr val="bg1"/>
          </a:solidFill>
          <a:latin typeface="Arial" charset="0"/>
          <a:ea typeface="ヒラギノ角ゴ Pro W3" charset="-128"/>
          <a:cs typeface="Arial" charset="0"/>
        </a:defRPr>
      </a:lvl4pPr>
      <a:lvl5pPr algn="l" defTabSz="457200" rtl="0" eaLnBrk="0" fontAlgn="base" hangingPunct="0">
        <a:spcBef>
          <a:spcPct val="0"/>
        </a:spcBef>
        <a:spcAft>
          <a:spcPct val="0"/>
        </a:spcAft>
        <a:defRPr sz="2000" b="1">
          <a:solidFill>
            <a:schemeClr val="bg1"/>
          </a:solidFill>
          <a:latin typeface="Arial" charset="0"/>
          <a:ea typeface="ヒラギノ角ゴ Pro W3" charset="-128"/>
          <a:cs typeface="Arial" charset="0"/>
        </a:defRPr>
      </a:lvl5pPr>
      <a:lvl6pPr marL="457200" algn="l" defTabSz="457200" rtl="0" fontAlgn="base">
        <a:spcBef>
          <a:spcPct val="0"/>
        </a:spcBef>
        <a:spcAft>
          <a:spcPct val="0"/>
        </a:spcAft>
        <a:defRPr sz="2000" b="1">
          <a:solidFill>
            <a:schemeClr val="bg1"/>
          </a:solidFill>
          <a:latin typeface="Arial" charset="0"/>
          <a:ea typeface="ヒラギノ角ゴ Pro W3" charset="-128"/>
        </a:defRPr>
      </a:lvl6pPr>
      <a:lvl7pPr marL="914400" algn="l" defTabSz="457200" rtl="0" fontAlgn="base">
        <a:spcBef>
          <a:spcPct val="0"/>
        </a:spcBef>
        <a:spcAft>
          <a:spcPct val="0"/>
        </a:spcAft>
        <a:defRPr sz="2000" b="1">
          <a:solidFill>
            <a:schemeClr val="bg1"/>
          </a:solidFill>
          <a:latin typeface="Arial" charset="0"/>
          <a:ea typeface="ヒラギノ角ゴ Pro W3" charset="-128"/>
        </a:defRPr>
      </a:lvl7pPr>
      <a:lvl8pPr marL="1371600" algn="l" defTabSz="457200" rtl="0" fontAlgn="base">
        <a:spcBef>
          <a:spcPct val="0"/>
        </a:spcBef>
        <a:spcAft>
          <a:spcPct val="0"/>
        </a:spcAft>
        <a:defRPr sz="2000" b="1">
          <a:solidFill>
            <a:schemeClr val="bg1"/>
          </a:solidFill>
          <a:latin typeface="Arial" charset="0"/>
          <a:ea typeface="ヒラギノ角ゴ Pro W3" charset="-128"/>
        </a:defRPr>
      </a:lvl8pPr>
      <a:lvl9pPr marL="1828800" algn="l" defTabSz="457200" rtl="0" fontAlgn="base">
        <a:spcBef>
          <a:spcPct val="0"/>
        </a:spcBef>
        <a:spcAft>
          <a:spcPct val="0"/>
        </a:spcAft>
        <a:defRPr sz="2000" b="1">
          <a:solidFill>
            <a:schemeClr val="bg1"/>
          </a:solidFill>
          <a:latin typeface="Arial" charset="0"/>
          <a:ea typeface="ヒラギノ角ゴ Pro W3" charset="-128"/>
        </a:defRPr>
      </a:lvl9pPr>
    </p:titleStyle>
    <p:bodyStyle>
      <a:lvl1pPr marL="342900" indent="-342900" algn="l" defTabSz="457200" rtl="0" eaLnBrk="0" fontAlgn="base" hangingPunct="0">
        <a:spcBef>
          <a:spcPct val="20000"/>
        </a:spcBef>
        <a:spcAft>
          <a:spcPts val="600"/>
        </a:spcAft>
        <a:buFont typeface="Arial" charset="0"/>
        <a:buChar char="•"/>
        <a:defRPr sz="2800" b="1" kern="1200">
          <a:solidFill>
            <a:srgbClr val="004C93"/>
          </a:solidFill>
          <a:latin typeface="Arial"/>
          <a:ea typeface="ヒラギノ角ゴ Pro W3" charset="-128"/>
          <a:cs typeface="Arial"/>
        </a:defRPr>
      </a:lvl1pPr>
      <a:lvl2pPr marL="742950" indent="-285750" algn="l" defTabSz="457200" rtl="0" eaLnBrk="0" fontAlgn="base" hangingPunct="0">
        <a:spcBef>
          <a:spcPct val="20000"/>
        </a:spcBef>
        <a:spcAft>
          <a:spcPct val="0"/>
        </a:spcAft>
        <a:buFont typeface="Arial" charset="0"/>
        <a:buChar char="–"/>
        <a:defRPr sz="1600" kern="1200">
          <a:solidFill>
            <a:srgbClr val="000000"/>
          </a:solidFill>
          <a:latin typeface="Arial"/>
          <a:ea typeface="ヒラギノ角ゴ Pro W3" charset="-128"/>
          <a:cs typeface="Arial"/>
        </a:defRPr>
      </a:lvl2pPr>
      <a:lvl3pPr marL="1143000" indent="-965200" algn="l" defTabSz="457200" rtl="0" eaLnBrk="0" fontAlgn="base" hangingPunct="0">
        <a:spcBef>
          <a:spcPct val="20000"/>
        </a:spcBef>
        <a:spcAft>
          <a:spcPts val="600"/>
        </a:spcAft>
        <a:buClr>
          <a:schemeClr val="tx2"/>
        </a:buClr>
        <a:buFont typeface="Lucida Grande" charset="0"/>
        <a:buChar char="▪"/>
        <a:defRPr sz="1600" kern="1200">
          <a:solidFill>
            <a:schemeClr val="tx1"/>
          </a:solidFill>
          <a:latin typeface="Arial"/>
          <a:ea typeface="ヒラギノ角ゴ Pro W3"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gif"/><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2.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comments" Target="../comments/commen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platzhalter 6"/>
          <p:cNvSpPr>
            <a:spLocks noGrp="1"/>
          </p:cNvSpPr>
          <p:nvPr>
            <p:ph type="body" sz="quarter" idx="12"/>
          </p:nvPr>
        </p:nvSpPr>
        <p:spPr>
          <a:xfrm>
            <a:off x="360362" y="6039643"/>
            <a:ext cx="7430325" cy="580613"/>
          </a:xfrm>
        </p:spPr>
        <p:txBody>
          <a:bodyPr/>
          <a:lstStyle/>
          <a:p>
            <a:pPr marL="0" indent="0">
              <a:buFont typeface="Arial" charset="0"/>
              <a:buNone/>
            </a:pPr>
            <a:r>
              <a:rPr lang="de-DE" altLang="de-DE" dirty="0" smtClean="0">
                <a:latin typeface="Arial" charset="0"/>
                <a:cs typeface="Arial" charset="0"/>
              </a:rPr>
              <a:t>David Eckhoff, Junges Forum für Medien- und Hochschulentwicklung, 15.6.2017, Hamburg</a:t>
            </a:r>
          </a:p>
        </p:txBody>
      </p:sp>
      <p:sp>
        <p:nvSpPr>
          <p:cNvPr id="11267" name="Textplatzhalter 3"/>
          <p:cNvSpPr>
            <a:spLocks noGrp="1"/>
          </p:cNvSpPr>
          <p:nvPr>
            <p:ph type="body" sz="quarter" idx="11"/>
          </p:nvPr>
        </p:nvSpPr>
        <p:spPr>
          <a:xfrm>
            <a:off x="360363" y="4597400"/>
            <a:ext cx="5969000" cy="900113"/>
          </a:xfrm>
        </p:spPr>
        <p:txBody>
          <a:bodyPr/>
          <a:lstStyle/>
          <a:p>
            <a:r>
              <a:rPr lang="de-DE" altLang="de-DE" dirty="0" smtClean="0">
                <a:latin typeface="Arial" charset="0"/>
                <a:cs typeface="Arial" charset="0"/>
              </a:rPr>
              <a:t>Strategische Förderung von OER an Hochschulen</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de-DE" dirty="0" smtClean="0">
                <a:latin typeface="Arial" charset="0"/>
                <a:cs typeface="Arial" charset="0"/>
              </a:rPr>
              <a:t>OER Strategie</a:t>
            </a:r>
          </a:p>
        </p:txBody>
      </p:sp>
      <p:sp>
        <p:nvSpPr>
          <p:cNvPr id="20483" name="Textplatzhalter 2"/>
          <p:cNvSpPr>
            <a:spLocks noGrp="1"/>
          </p:cNvSpPr>
          <p:nvPr>
            <p:ph type="body" sz="quarter" idx="14"/>
          </p:nvPr>
        </p:nvSpPr>
        <p:spPr>
          <a:xfrm>
            <a:off x="196850" y="1198563"/>
            <a:ext cx="8667750" cy="4980731"/>
          </a:xfrm>
          <a:ln>
            <a:solidFill>
              <a:schemeClr val="bg1"/>
            </a:solidFill>
          </a:ln>
        </p:spPr>
        <p:txBody>
          <a:bodyPr/>
          <a:lstStyle/>
          <a:p>
            <a:pPr>
              <a:buFont typeface="Arial" charset="0"/>
              <a:buNone/>
            </a:pPr>
            <a:r>
              <a:rPr lang="de-DE" dirty="0" smtClean="0">
                <a:latin typeface="Arial" charset="0"/>
                <a:cs typeface="Arial" charset="0"/>
              </a:rPr>
              <a:t>Wie kann eine Hochschule/Universität die Idee von Open Educational Resources vorantreiben? </a:t>
            </a:r>
          </a:p>
        </p:txBody>
      </p:sp>
      <p:sp>
        <p:nvSpPr>
          <p:cNvPr id="20484" name="Datumsplatzhalter 3"/>
          <p:cNvSpPr>
            <a:spLocks noGrp="1"/>
          </p:cNvSpPr>
          <p:nvPr>
            <p:ph type="dt" sz="quarter" idx="15"/>
          </p:nvPr>
        </p:nvSpPr>
        <p:spPr bwMode="auto">
          <a:noFill/>
          <a:ln>
            <a:miter lim="800000"/>
            <a:headEnd/>
            <a:tailEnd/>
          </a:ln>
        </p:spPr>
        <p:txBody>
          <a:bodyPr/>
          <a:lstStyle/>
          <a:p>
            <a:fld id="{5A6C1D18-B94D-494A-AA89-56DD569F369A}" type="datetime1">
              <a:rPr lang="de-DE" altLang="de-DE" smtClean="0"/>
              <a:pPr/>
              <a:t>15.06.2017</a:t>
            </a:fld>
            <a:endParaRPr lang="de-DE" altLang="de-DE" smtClean="0"/>
          </a:p>
        </p:txBody>
      </p:sp>
      <p:sp>
        <p:nvSpPr>
          <p:cNvPr id="5" name="Fußzeilenplatzhalter 4"/>
          <p:cNvSpPr>
            <a:spLocks noGrp="1"/>
          </p:cNvSpPr>
          <p:nvPr>
            <p:ph type="ftr" sz="quarter" idx="16"/>
          </p:nvPr>
        </p:nvSpPr>
        <p:spPr/>
        <p:txBody>
          <a:bodyPr/>
          <a:lstStyle/>
          <a:p>
            <a:pPr>
              <a:defRPr/>
            </a:pPr>
            <a:r>
              <a:rPr lang="de-DE" smtClean="0"/>
              <a:t>www.uni-due.de</a:t>
            </a:r>
            <a:endParaRPr lang="de-DE"/>
          </a:p>
        </p:txBody>
      </p:sp>
      <p:sp>
        <p:nvSpPr>
          <p:cNvPr id="20486" name="AutoShape 2" descr="Bildergebnis für universität  campus esse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de-DE"/>
          </a:p>
        </p:txBody>
      </p:sp>
      <p:sp>
        <p:nvSpPr>
          <p:cNvPr id="20487" name="AutoShape 4" descr="Bildergebnis für universität  campus esse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de-DE"/>
          </a:p>
        </p:txBody>
      </p:sp>
      <p:pic>
        <p:nvPicPr>
          <p:cNvPr id="20488" name="Grafik 8" descr="open gates.jpg"/>
          <p:cNvPicPr>
            <a:picLocks noChangeAspect="1"/>
          </p:cNvPicPr>
          <p:nvPr/>
        </p:nvPicPr>
        <p:blipFill>
          <a:blip r:embed="rId3">
            <a:lum bright="10000"/>
          </a:blip>
          <a:srcRect/>
          <a:stretch>
            <a:fillRect/>
          </a:stretch>
        </p:blipFill>
        <p:spPr bwMode="auto">
          <a:xfrm>
            <a:off x="460375" y="2039938"/>
            <a:ext cx="5168900" cy="3876675"/>
          </a:xfrm>
          <a:prstGeom prst="rect">
            <a:avLst/>
          </a:prstGeom>
          <a:noFill/>
          <a:ln w="9525">
            <a:noFill/>
            <a:miter lim="800000"/>
            <a:headEnd/>
            <a:tailEnd/>
          </a:ln>
        </p:spPr>
      </p:pic>
      <p:sp>
        <p:nvSpPr>
          <p:cNvPr id="10" name="Textfeld 9"/>
          <p:cNvSpPr txBox="1"/>
          <p:nvPr/>
        </p:nvSpPr>
        <p:spPr>
          <a:xfrm>
            <a:off x="460375" y="5963850"/>
            <a:ext cx="5168900" cy="215444"/>
          </a:xfrm>
          <a:prstGeom prst="rect">
            <a:avLst/>
          </a:prstGeom>
          <a:noFill/>
          <a:ln>
            <a:solidFill>
              <a:schemeClr val="bg1"/>
            </a:solidFill>
          </a:ln>
        </p:spPr>
        <p:txBody>
          <a:bodyPr wrap="square">
            <a:spAutoFit/>
          </a:bodyPr>
          <a:lstStyle/>
          <a:p>
            <a:pPr>
              <a:defRPr/>
            </a:pPr>
            <a:r>
              <a:rPr lang="de-DE" altLang="de-DE" sz="800" dirty="0">
                <a:cs typeface="Arial" charset="0"/>
              </a:rPr>
              <a:t>Foto: </a:t>
            </a:r>
            <a:r>
              <a:rPr lang="de-DE" altLang="de-DE" sz="800" dirty="0" smtClean="0">
                <a:cs typeface="Arial" charset="0"/>
              </a:rPr>
              <a:t>Peter </a:t>
            </a:r>
            <a:r>
              <a:rPr lang="de-DE" altLang="de-DE" sz="800" dirty="0" err="1" smtClean="0">
                <a:cs typeface="Arial" charset="0"/>
              </a:rPr>
              <a:t>for</a:t>
            </a:r>
            <a:r>
              <a:rPr lang="de-DE" altLang="de-DE" sz="800" dirty="0" smtClean="0">
                <a:cs typeface="Arial" charset="0"/>
              </a:rPr>
              <a:t> </a:t>
            </a:r>
            <a:r>
              <a:rPr lang="de-DE" altLang="de-DE" sz="800" dirty="0">
                <a:cs typeface="Arial" charset="0"/>
              </a:rPr>
              <a:t>geograph.org.uk </a:t>
            </a:r>
            <a:r>
              <a:rPr lang="de-DE" altLang="de-DE" sz="800" dirty="0" smtClean="0">
                <a:cs typeface="Arial" charset="0"/>
              </a:rPr>
              <a:t>unter CC-BY-SA 2.0 http://</a:t>
            </a:r>
            <a:r>
              <a:rPr lang="de-DE" altLang="de-DE" sz="800" dirty="0" smtClean="0">
                <a:cs typeface="Arial" charset="0"/>
              </a:rPr>
              <a:t>creativecommons.org/licenses/by-sa/2.0</a:t>
            </a:r>
            <a:endParaRPr lang="de-DE" altLang="de-DE" sz="800" dirty="0">
              <a:cs typeface="Arial" charset="0"/>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Maßnahme 1: OER-Kenntnisse und Einstellungen erheben</a:t>
            </a:r>
            <a:endParaRPr lang="de-DE" dirty="0"/>
          </a:p>
        </p:txBody>
      </p:sp>
      <p:sp>
        <p:nvSpPr>
          <p:cNvPr id="3" name="Textplatzhalter 2"/>
          <p:cNvSpPr>
            <a:spLocks noGrp="1"/>
          </p:cNvSpPr>
          <p:nvPr>
            <p:ph type="body" sz="quarter" idx="14"/>
          </p:nvPr>
        </p:nvSpPr>
        <p:spPr>
          <a:ln>
            <a:solidFill>
              <a:schemeClr val="bg1"/>
            </a:solidFill>
          </a:ln>
        </p:spPr>
        <p:txBody>
          <a:bodyPr/>
          <a:lstStyle/>
          <a:p>
            <a:r>
              <a:rPr lang="de-DE" dirty="0" smtClean="0"/>
              <a:t>Am Lehrstuhl entwickelter Fragebogen  „OER </a:t>
            </a:r>
            <a:r>
              <a:rPr lang="de-DE" dirty="0" err="1" smtClean="0"/>
              <a:t>InfoKit</a:t>
            </a:r>
            <a:r>
              <a:rPr lang="de-DE" dirty="0" smtClean="0"/>
              <a:t>“</a:t>
            </a:r>
          </a:p>
          <a:p>
            <a:r>
              <a:rPr lang="de-DE" dirty="0" smtClean="0"/>
              <a:t>Erhebt die Einstellungen und das Vorwissen von Lehrenden zu ausgewählten Potenzialen von OER:</a:t>
            </a:r>
          </a:p>
          <a:p>
            <a:endParaRPr lang="de-DE" dirty="0"/>
          </a:p>
        </p:txBody>
      </p:sp>
      <p:sp>
        <p:nvSpPr>
          <p:cNvPr id="4" name="Datumsplatzhalter 3"/>
          <p:cNvSpPr>
            <a:spLocks noGrp="1"/>
          </p:cNvSpPr>
          <p:nvPr>
            <p:ph type="dt" sz="half" idx="15"/>
          </p:nvPr>
        </p:nvSpPr>
        <p:spPr/>
        <p:txBody>
          <a:bodyPr/>
          <a:lstStyle/>
          <a:p>
            <a:pPr>
              <a:defRPr/>
            </a:pPr>
            <a:fld id="{CC5E5E7A-67E5-4CE6-BA47-55D916A129F2}" type="datetime1">
              <a:rPr lang="de-DE" altLang="de-DE" smtClean="0"/>
              <a:pPr>
                <a:defRPr/>
              </a:pPr>
              <a:t>15.06.2017</a:t>
            </a:fld>
            <a:endParaRPr lang="de-DE" altLang="de-DE"/>
          </a:p>
        </p:txBody>
      </p:sp>
      <p:sp>
        <p:nvSpPr>
          <p:cNvPr id="5" name="Fußzeilenplatzhalter 4"/>
          <p:cNvSpPr>
            <a:spLocks noGrp="1"/>
          </p:cNvSpPr>
          <p:nvPr>
            <p:ph type="ftr" sz="quarter" idx="16"/>
          </p:nvPr>
        </p:nvSpPr>
        <p:spPr/>
        <p:txBody>
          <a:bodyPr/>
          <a:lstStyle/>
          <a:p>
            <a:pPr>
              <a:defRPr/>
            </a:pPr>
            <a:r>
              <a:rPr lang="de-DE" smtClean="0"/>
              <a:t>www.uni-due.de</a:t>
            </a:r>
            <a:endParaRPr lang="de-DE"/>
          </a:p>
        </p:txBody>
      </p:sp>
      <p:graphicFrame>
        <p:nvGraphicFramePr>
          <p:cNvPr id="6" name="Diagramm 5"/>
          <p:cNvGraphicFramePr/>
          <p:nvPr/>
        </p:nvGraphicFramePr>
        <p:xfrm>
          <a:off x="112712" y="2794000"/>
          <a:ext cx="903128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Maßnahme 2: Infrastrukturelle Voraussetzungen schaffen</a:t>
            </a:r>
            <a:endParaRPr lang="de-DE" dirty="0"/>
          </a:p>
        </p:txBody>
      </p:sp>
      <p:sp>
        <p:nvSpPr>
          <p:cNvPr id="3" name="Textplatzhalter 2"/>
          <p:cNvSpPr>
            <a:spLocks noGrp="1"/>
          </p:cNvSpPr>
          <p:nvPr>
            <p:ph type="body" sz="quarter" idx="14"/>
          </p:nvPr>
        </p:nvSpPr>
        <p:spPr>
          <a:xfrm>
            <a:off x="196850" y="1298449"/>
            <a:ext cx="8691118" cy="1664207"/>
          </a:xfrm>
          <a:ln>
            <a:solidFill>
              <a:schemeClr val="bg1"/>
            </a:solidFill>
          </a:ln>
        </p:spPr>
        <p:txBody>
          <a:bodyPr/>
          <a:lstStyle/>
          <a:p>
            <a:r>
              <a:rPr lang="de-DE" dirty="0" smtClean="0"/>
              <a:t>Grundproblem von OER-Interessierten Lehrenden: Wohin mit meinem Material? </a:t>
            </a:r>
          </a:p>
          <a:p>
            <a:r>
              <a:rPr lang="de-DE" dirty="0" smtClean="0"/>
              <a:t>UDE-Lösung: Moodle als strategisches LMS um einen OER-Bereich erweitern, Materialien landen auf öffentlich zugänglichem Hub</a:t>
            </a:r>
          </a:p>
          <a:p>
            <a:endParaRPr lang="de-DE" dirty="0" smtClean="0"/>
          </a:p>
          <a:p>
            <a:pPr>
              <a:buNone/>
            </a:pPr>
            <a:endParaRPr lang="de-DE" dirty="0" smtClean="0"/>
          </a:p>
          <a:p>
            <a:pPr lvl="1"/>
            <a:endParaRPr lang="de-DE" dirty="0"/>
          </a:p>
        </p:txBody>
      </p:sp>
      <p:sp>
        <p:nvSpPr>
          <p:cNvPr id="4" name="Datumsplatzhalter 3"/>
          <p:cNvSpPr>
            <a:spLocks noGrp="1"/>
          </p:cNvSpPr>
          <p:nvPr>
            <p:ph type="dt" sz="half" idx="15"/>
          </p:nvPr>
        </p:nvSpPr>
        <p:spPr/>
        <p:txBody>
          <a:bodyPr/>
          <a:lstStyle/>
          <a:p>
            <a:pPr>
              <a:defRPr/>
            </a:pPr>
            <a:fld id="{CC5E5E7A-67E5-4CE6-BA47-55D916A129F2}" type="datetime1">
              <a:rPr lang="de-DE" altLang="de-DE" smtClean="0"/>
              <a:pPr>
                <a:defRPr/>
              </a:pPr>
              <a:t>15.06.2017</a:t>
            </a:fld>
            <a:endParaRPr lang="de-DE" altLang="de-DE"/>
          </a:p>
        </p:txBody>
      </p:sp>
      <p:sp>
        <p:nvSpPr>
          <p:cNvPr id="5" name="Fußzeilenplatzhalter 4"/>
          <p:cNvSpPr>
            <a:spLocks noGrp="1"/>
          </p:cNvSpPr>
          <p:nvPr>
            <p:ph type="ftr" sz="quarter" idx="16"/>
          </p:nvPr>
        </p:nvSpPr>
        <p:spPr/>
        <p:txBody>
          <a:bodyPr/>
          <a:lstStyle/>
          <a:p>
            <a:pPr>
              <a:defRPr/>
            </a:pPr>
            <a:r>
              <a:rPr lang="de-DE" smtClean="0"/>
              <a:t>www.uni-due.de</a:t>
            </a:r>
            <a:endParaRPr lang="de-DE"/>
          </a:p>
        </p:txBody>
      </p:sp>
      <p:pic>
        <p:nvPicPr>
          <p:cNvPr id="37892" name="Picture 4"/>
          <p:cNvPicPr>
            <a:picLocks noChangeAspect="1" noChangeArrowheads="1"/>
          </p:cNvPicPr>
          <p:nvPr/>
        </p:nvPicPr>
        <p:blipFill>
          <a:blip r:embed="rId2"/>
          <a:srcRect/>
          <a:stretch>
            <a:fillRect/>
          </a:stretch>
        </p:blipFill>
        <p:spPr bwMode="auto">
          <a:xfrm>
            <a:off x="0" y="3495287"/>
            <a:ext cx="3754056" cy="2432628"/>
          </a:xfrm>
          <a:prstGeom prst="rect">
            <a:avLst/>
          </a:prstGeom>
          <a:noFill/>
          <a:ln w="9525">
            <a:noFill/>
            <a:miter lim="800000"/>
            <a:headEnd/>
            <a:tailEnd/>
          </a:ln>
        </p:spPr>
      </p:pic>
      <p:sp>
        <p:nvSpPr>
          <p:cNvPr id="9" name="Textfeld 8"/>
          <p:cNvSpPr txBox="1"/>
          <p:nvPr/>
        </p:nvSpPr>
        <p:spPr>
          <a:xfrm>
            <a:off x="3950906" y="3495287"/>
            <a:ext cx="4937062" cy="2585323"/>
          </a:xfrm>
          <a:prstGeom prst="rect">
            <a:avLst/>
          </a:prstGeom>
          <a:noFill/>
          <a:ln>
            <a:solidFill>
              <a:srgbClr val="21BC0C"/>
            </a:solidFill>
          </a:ln>
        </p:spPr>
        <p:txBody>
          <a:bodyPr wrap="square" rtlCol="0">
            <a:spAutoFit/>
          </a:bodyPr>
          <a:lstStyle/>
          <a:p>
            <a:r>
              <a:rPr lang="de-DE" b="1" dirty="0" smtClean="0"/>
              <a:t>Vorteile:</a:t>
            </a:r>
          </a:p>
          <a:p>
            <a:endParaRPr lang="de-DE" b="1" dirty="0" smtClean="0"/>
          </a:p>
          <a:p>
            <a:pPr>
              <a:buFont typeface="Arial" pitchFamily="34" charset="0"/>
              <a:buChar char="•"/>
            </a:pPr>
            <a:r>
              <a:rPr lang="de-DE" dirty="0"/>
              <a:t> </a:t>
            </a:r>
            <a:r>
              <a:rPr lang="de-DE" dirty="0" smtClean="0"/>
              <a:t>Bereits vorhandene Ressource wird genutzt</a:t>
            </a:r>
          </a:p>
          <a:p>
            <a:pPr>
              <a:buFont typeface="Arial" pitchFamily="34" charset="0"/>
              <a:buChar char="•"/>
            </a:pPr>
            <a:r>
              <a:rPr lang="de-DE" dirty="0"/>
              <a:t> </a:t>
            </a:r>
            <a:r>
              <a:rPr lang="de-DE" dirty="0" smtClean="0"/>
              <a:t>Hohe Reichweite</a:t>
            </a:r>
          </a:p>
          <a:p>
            <a:pPr>
              <a:buFont typeface="Arial" pitchFamily="34" charset="0"/>
              <a:buChar char="•"/>
            </a:pPr>
            <a:r>
              <a:rPr lang="de-DE" dirty="0"/>
              <a:t> </a:t>
            </a:r>
            <a:r>
              <a:rPr lang="de-DE" dirty="0" smtClean="0"/>
              <a:t>Wenig zusätzlicher Aufwand für Dozierende</a:t>
            </a:r>
          </a:p>
          <a:p>
            <a:pPr>
              <a:buFont typeface="Arial" pitchFamily="34" charset="0"/>
              <a:buChar char="•"/>
            </a:pPr>
            <a:r>
              <a:rPr lang="de-DE" dirty="0"/>
              <a:t> </a:t>
            </a:r>
            <a:r>
              <a:rPr lang="de-DE" dirty="0" smtClean="0"/>
              <a:t>Sowohl Download als auch einfache Einsicht möglich</a:t>
            </a:r>
          </a:p>
          <a:p>
            <a:pPr>
              <a:buFont typeface="Arial" pitchFamily="34" charset="0"/>
              <a:buChar char="•"/>
            </a:pPr>
            <a:endParaRPr lang="de-DE" dirty="0"/>
          </a:p>
          <a:p>
            <a:pPr>
              <a:buFont typeface="Arial" pitchFamily="34" charset="0"/>
              <a:buChar char="•"/>
            </a:pPr>
            <a:endParaRPr lang="de-DE" dirty="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Maßnahme 3: Das Thema OER unter die Lehrenden bringen</a:t>
            </a:r>
            <a:endParaRPr lang="de-DE" dirty="0"/>
          </a:p>
        </p:txBody>
      </p:sp>
      <p:sp>
        <p:nvSpPr>
          <p:cNvPr id="3" name="Textplatzhalter 2"/>
          <p:cNvSpPr>
            <a:spLocks noGrp="1"/>
          </p:cNvSpPr>
          <p:nvPr>
            <p:ph type="body" sz="quarter" idx="14"/>
          </p:nvPr>
        </p:nvSpPr>
        <p:spPr>
          <a:ln>
            <a:solidFill>
              <a:schemeClr val="bg1"/>
            </a:solidFill>
          </a:ln>
        </p:spPr>
        <p:txBody>
          <a:bodyPr/>
          <a:lstStyle/>
          <a:p>
            <a:pPr>
              <a:buNone/>
            </a:pPr>
            <a:r>
              <a:rPr lang="de-DE" sz="2000" dirty="0" smtClean="0"/>
              <a:t>Bewusstsein für OER schaffen: Thematik über verschiedene Kanäle in der Hochschule platzieren:</a:t>
            </a:r>
          </a:p>
          <a:p>
            <a:pPr>
              <a:buNone/>
            </a:pPr>
            <a:endParaRPr lang="de-DE" dirty="0" smtClean="0"/>
          </a:p>
          <a:p>
            <a:r>
              <a:rPr lang="de-DE" dirty="0" smtClean="0"/>
              <a:t>Website für OER-UDE</a:t>
            </a:r>
          </a:p>
          <a:p>
            <a:r>
              <a:rPr lang="de-DE" dirty="0" smtClean="0"/>
              <a:t>Geplante Veröffentlichung eines OER-Dossiers ab Juli</a:t>
            </a:r>
          </a:p>
          <a:p>
            <a:r>
              <a:rPr lang="de-DE" dirty="0" smtClean="0"/>
              <a:t>Präsenz auf E-Learning-Veranstaltungen (Workshops, E-Learning-Netzwerktag)</a:t>
            </a:r>
          </a:p>
          <a:p>
            <a:r>
              <a:rPr lang="de-DE" dirty="0" smtClean="0"/>
              <a:t>Allgemeine OER-Infoworkshops </a:t>
            </a:r>
          </a:p>
          <a:p>
            <a:r>
              <a:rPr lang="de-DE" dirty="0" smtClean="0"/>
              <a:t>Evtl. Fakultätsspezifische OER-Workshops</a:t>
            </a:r>
          </a:p>
          <a:p>
            <a:r>
              <a:rPr lang="de-DE" dirty="0" smtClean="0"/>
              <a:t>Beratung auf Anfrage (insbesondere bzgl. </a:t>
            </a:r>
            <a:r>
              <a:rPr lang="de-DE" dirty="0" smtClean="0"/>
              <a:t>Veröffentlichungen „Lizenz Check“)</a:t>
            </a:r>
            <a:endParaRPr lang="de-DE" dirty="0" smtClean="0"/>
          </a:p>
          <a:p>
            <a:endParaRPr lang="de-DE" dirty="0" smtClean="0"/>
          </a:p>
          <a:p>
            <a:pPr>
              <a:buNone/>
            </a:pPr>
            <a:r>
              <a:rPr lang="de-DE" dirty="0" smtClean="0">
                <a:solidFill>
                  <a:srgbClr val="FF0000"/>
                </a:solidFill>
                <a:sym typeface="Wingdings" pitchFamily="2" charset="2"/>
              </a:rPr>
              <a:t> OER-Thematik an andere Themen aus dem Lehralltag anbinden</a:t>
            </a:r>
            <a:endParaRPr lang="de-DE" dirty="0" smtClean="0">
              <a:solidFill>
                <a:srgbClr val="FF0000"/>
              </a:solidFill>
            </a:endParaRPr>
          </a:p>
          <a:p>
            <a:endParaRPr lang="de-DE" dirty="0" smtClean="0"/>
          </a:p>
          <a:p>
            <a:endParaRPr lang="de-DE" dirty="0" smtClean="0"/>
          </a:p>
          <a:p>
            <a:pPr lvl="1">
              <a:buNone/>
            </a:pPr>
            <a:endParaRPr lang="de-DE" dirty="0" smtClean="0"/>
          </a:p>
        </p:txBody>
      </p:sp>
      <p:sp>
        <p:nvSpPr>
          <p:cNvPr id="4" name="Datumsplatzhalter 3"/>
          <p:cNvSpPr>
            <a:spLocks noGrp="1"/>
          </p:cNvSpPr>
          <p:nvPr>
            <p:ph type="dt" sz="half" idx="15"/>
          </p:nvPr>
        </p:nvSpPr>
        <p:spPr/>
        <p:txBody>
          <a:bodyPr/>
          <a:lstStyle/>
          <a:p>
            <a:pPr>
              <a:defRPr/>
            </a:pPr>
            <a:fld id="{CC5E5E7A-67E5-4CE6-BA47-55D916A129F2}" type="datetime1">
              <a:rPr lang="de-DE" altLang="de-DE" smtClean="0"/>
              <a:pPr>
                <a:defRPr/>
              </a:pPr>
              <a:t>15.06.2017</a:t>
            </a:fld>
            <a:endParaRPr lang="de-DE" altLang="de-DE"/>
          </a:p>
        </p:txBody>
      </p:sp>
      <p:sp>
        <p:nvSpPr>
          <p:cNvPr id="5" name="Fußzeilenplatzhalter 4"/>
          <p:cNvSpPr>
            <a:spLocks noGrp="1"/>
          </p:cNvSpPr>
          <p:nvPr>
            <p:ph type="ftr" sz="quarter" idx="16"/>
          </p:nvPr>
        </p:nvSpPr>
        <p:spPr/>
        <p:txBody>
          <a:bodyPr/>
          <a:lstStyle/>
          <a:p>
            <a:pPr>
              <a:defRPr/>
            </a:pPr>
            <a:r>
              <a:rPr lang="de-DE" dirty="0" smtClean="0"/>
              <a:t>www.uni-due.de</a:t>
            </a:r>
            <a:endParaRPr lang="de-DE"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Maßnahme 4: Synergien mit anderen Projektbeteiligungen schaffen</a:t>
            </a:r>
            <a:endParaRPr lang="de-DE" dirty="0"/>
          </a:p>
        </p:txBody>
      </p:sp>
      <p:sp>
        <p:nvSpPr>
          <p:cNvPr id="3" name="Textplatzhalter 2"/>
          <p:cNvSpPr>
            <a:spLocks noGrp="1"/>
          </p:cNvSpPr>
          <p:nvPr>
            <p:ph type="body" sz="quarter" idx="14"/>
          </p:nvPr>
        </p:nvSpPr>
        <p:spPr>
          <a:ln>
            <a:solidFill>
              <a:schemeClr val="bg1"/>
            </a:solidFill>
          </a:ln>
        </p:spPr>
        <p:txBody>
          <a:bodyPr/>
          <a:lstStyle/>
          <a:p>
            <a:endParaRPr lang="de-DE" dirty="0" smtClean="0"/>
          </a:p>
          <a:p>
            <a:r>
              <a:rPr lang="de-DE" dirty="0" smtClean="0"/>
              <a:t>Bundesweit: Beteiligung an der OER Infostelle als Transferpartner für den Bereich Hochschule</a:t>
            </a:r>
          </a:p>
          <a:p>
            <a:r>
              <a:rPr lang="de-DE" dirty="0" smtClean="0"/>
              <a:t>NRW-weit: </a:t>
            </a:r>
            <a:r>
              <a:rPr lang="de-DE" dirty="0" err="1" smtClean="0"/>
              <a:t>MainstreamingOER</a:t>
            </a:r>
            <a:r>
              <a:rPr lang="de-DE" dirty="0" smtClean="0"/>
              <a:t>: Workshops auch für Uni-Angehörige sichtbar, Nutzung von Materialien</a:t>
            </a:r>
          </a:p>
          <a:p>
            <a:r>
              <a:rPr lang="de-DE" dirty="0" smtClean="0"/>
              <a:t>E-Learning NRW: Workshop zu OER-Strategien an Hochschulen am 18. Oktober 17; Einreichung einer OER-Session auf der </a:t>
            </a:r>
            <a:r>
              <a:rPr lang="de-DE" dirty="0" err="1" smtClean="0"/>
              <a:t>elearn.nrw</a:t>
            </a:r>
            <a:r>
              <a:rPr lang="de-DE" dirty="0" smtClean="0"/>
              <a:t> (01.09.)</a:t>
            </a:r>
            <a:endParaRPr lang="de-DE" dirty="0"/>
          </a:p>
        </p:txBody>
      </p:sp>
      <p:sp>
        <p:nvSpPr>
          <p:cNvPr id="4" name="Datumsplatzhalter 3"/>
          <p:cNvSpPr>
            <a:spLocks noGrp="1"/>
          </p:cNvSpPr>
          <p:nvPr>
            <p:ph type="dt" sz="half" idx="15"/>
          </p:nvPr>
        </p:nvSpPr>
        <p:spPr/>
        <p:txBody>
          <a:bodyPr/>
          <a:lstStyle/>
          <a:p>
            <a:pPr>
              <a:defRPr/>
            </a:pPr>
            <a:fld id="{CC5E5E7A-67E5-4CE6-BA47-55D916A129F2}" type="datetime1">
              <a:rPr lang="de-DE" altLang="de-DE" smtClean="0"/>
              <a:pPr>
                <a:defRPr/>
              </a:pPr>
              <a:t>15.06.2017</a:t>
            </a:fld>
            <a:endParaRPr lang="de-DE" altLang="de-DE"/>
          </a:p>
        </p:txBody>
      </p:sp>
      <p:sp>
        <p:nvSpPr>
          <p:cNvPr id="5" name="Fußzeilenplatzhalter 4"/>
          <p:cNvSpPr>
            <a:spLocks noGrp="1"/>
          </p:cNvSpPr>
          <p:nvPr>
            <p:ph type="ftr" sz="quarter" idx="16"/>
          </p:nvPr>
        </p:nvSpPr>
        <p:spPr/>
        <p:txBody>
          <a:bodyPr/>
          <a:lstStyle/>
          <a:p>
            <a:pPr>
              <a:defRPr/>
            </a:pPr>
            <a:r>
              <a:rPr lang="de-DE" smtClean="0"/>
              <a:t>www.uni-due.de</a:t>
            </a:r>
            <a:endParaRPr lang="de-DE"/>
          </a:p>
        </p:txBody>
      </p:sp>
      <p:pic>
        <p:nvPicPr>
          <p:cNvPr id="6" name="Grafik 1"/>
          <p:cNvPicPr>
            <a:picLocks noChangeAspect="1"/>
          </p:cNvPicPr>
          <p:nvPr/>
        </p:nvPicPr>
        <p:blipFill>
          <a:blip r:embed="rId3"/>
          <a:srcRect/>
          <a:stretch>
            <a:fillRect/>
          </a:stretch>
        </p:blipFill>
        <p:spPr bwMode="auto">
          <a:xfrm>
            <a:off x="745757" y="3937881"/>
            <a:ext cx="2087525" cy="1377144"/>
          </a:xfrm>
          <a:prstGeom prst="rect">
            <a:avLst/>
          </a:prstGeom>
          <a:noFill/>
          <a:ln w="9525">
            <a:noFill/>
            <a:miter lim="800000"/>
            <a:headEnd/>
            <a:tailEnd/>
          </a:ln>
        </p:spPr>
      </p:pic>
      <p:pic>
        <p:nvPicPr>
          <p:cNvPr id="7" name="Grafik 2"/>
          <p:cNvPicPr>
            <a:picLocks noChangeAspect="1"/>
          </p:cNvPicPr>
          <p:nvPr/>
        </p:nvPicPr>
        <p:blipFill>
          <a:blip r:embed="rId4"/>
          <a:srcRect/>
          <a:stretch>
            <a:fillRect/>
          </a:stretch>
        </p:blipFill>
        <p:spPr bwMode="auto">
          <a:xfrm>
            <a:off x="3655890" y="3832986"/>
            <a:ext cx="1672097" cy="1482039"/>
          </a:xfrm>
          <a:prstGeom prst="rect">
            <a:avLst/>
          </a:prstGeom>
          <a:noFill/>
          <a:ln w="9525">
            <a:noFill/>
            <a:miter lim="800000"/>
            <a:headEnd/>
            <a:tailEnd/>
          </a:ln>
        </p:spPr>
      </p:pic>
      <p:pic>
        <p:nvPicPr>
          <p:cNvPr id="6146" name="Picture 2" descr="http://learninglab.uni-due.de/sites/default/files/elearningnrw_0.gif"/>
          <p:cNvPicPr>
            <a:picLocks noChangeAspect="1" noChangeArrowheads="1"/>
          </p:cNvPicPr>
          <p:nvPr/>
        </p:nvPicPr>
        <p:blipFill>
          <a:blip r:embed="rId5"/>
          <a:srcRect/>
          <a:stretch>
            <a:fillRect/>
          </a:stretch>
        </p:blipFill>
        <p:spPr bwMode="auto">
          <a:xfrm>
            <a:off x="745757" y="5505913"/>
            <a:ext cx="4012388" cy="596437"/>
          </a:xfrm>
          <a:prstGeom prst="rect">
            <a:avLst/>
          </a:prstGeom>
          <a:noFill/>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Zusammenfassung OER-Strategie</a:t>
            </a:r>
            <a:endParaRPr lang="de-DE" dirty="0"/>
          </a:p>
        </p:txBody>
      </p:sp>
      <p:sp>
        <p:nvSpPr>
          <p:cNvPr id="5" name="Fußzeilenplatzhalter 4"/>
          <p:cNvSpPr>
            <a:spLocks noGrp="1"/>
          </p:cNvSpPr>
          <p:nvPr>
            <p:ph type="ftr" sz="quarter" idx="10"/>
          </p:nvPr>
        </p:nvSpPr>
        <p:spPr/>
        <p:txBody>
          <a:bodyPr/>
          <a:lstStyle/>
          <a:p>
            <a:pPr>
              <a:defRPr/>
            </a:pPr>
            <a:r>
              <a:rPr lang="de-DE" smtClean="0"/>
              <a:t>www.uni-due.de</a:t>
            </a:r>
            <a:endParaRPr lang="de-DE"/>
          </a:p>
        </p:txBody>
      </p:sp>
      <p:sp>
        <p:nvSpPr>
          <p:cNvPr id="4" name="Datumsplatzhalter 3"/>
          <p:cNvSpPr>
            <a:spLocks noGrp="1"/>
          </p:cNvSpPr>
          <p:nvPr>
            <p:ph type="dt" sz="half" idx="4294967295"/>
          </p:nvPr>
        </p:nvSpPr>
        <p:spPr>
          <a:xfrm>
            <a:off x="0" y="6481763"/>
            <a:ext cx="2133600" cy="360362"/>
          </a:xfrm>
        </p:spPr>
        <p:txBody>
          <a:bodyPr/>
          <a:lstStyle/>
          <a:p>
            <a:pPr>
              <a:defRPr/>
            </a:pPr>
            <a:endParaRPr lang="de-DE" altLang="de-DE" dirty="0"/>
          </a:p>
        </p:txBody>
      </p:sp>
      <p:graphicFrame>
        <p:nvGraphicFramePr>
          <p:cNvPr id="6" name="Diagramm 5"/>
          <p:cNvGraphicFramePr/>
          <p:nvPr/>
        </p:nvGraphicFramePr>
        <p:xfrm>
          <a:off x="0" y="676656"/>
          <a:ext cx="8864601" cy="5805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Fragen</a:t>
            </a:r>
            <a:endParaRPr lang="de-DE" dirty="0"/>
          </a:p>
        </p:txBody>
      </p:sp>
      <p:sp>
        <p:nvSpPr>
          <p:cNvPr id="3" name="Fußzeilenplatzhalter 2"/>
          <p:cNvSpPr>
            <a:spLocks noGrp="1"/>
          </p:cNvSpPr>
          <p:nvPr>
            <p:ph type="ftr" sz="quarter" idx="10"/>
          </p:nvPr>
        </p:nvSpPr>
        <p:spPr/>
        <p:txBody>
          <a:bodyPr/>
          <a:lstStyle/>
          <a:p>
            <a:pPr>
              <a:defRPr/>
            </a:pPr>
            <a:r>
              <a:rPr lang="de-DE" smtClean="0"/>
              <a:t>www.uni-due.de</a:t>
            </a:r>
            <a:endParaRPr lang="de-DE"/>
          </a:p>
        </p:txBody>
      </p:sp>
      <p:pic>
        <p:nvPicPr>
          <p:cNvPr id="4" name="Grafik 1"/>
          <p:cNvPicPr>
            <a:picLocks noChangeAspect="1"/>
          </p:cNvPicPr>
          <p:nvPr/>
        </p:nvPicPr>
        <p:blipFill>
          <a:blip r:embed="rId2"/>
          <a:srcRect/>
          <a:stretch>
            <a:fillRect/>
          </a:stretch>
        </p:blipFill>
        <p:spPr bwMode="auto">
          <a:xfrm>
            <a:off x="0" y="2349500"/>
            <a:ext cx="9144000" cy="27432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Diskussion</a:t>
            </a:r>
            <a:endParaRPr lang="de-DE" dirty="0"/>
          </a:p>
        </p:txBody>
      </p:sp>
      <p:sp>
        <p:nvSpPr>
          <p:cNvPr id="3" name="Fußzeilenplatzhalter 2"/>
          <p:cNvSpPr>
            <a:spLocks noGrp="1"/>
          </p:cNvSpPr>
          <p:nvPr>
            <p:ph type="ftr" sz="quarter" idx="10"/>
          </p:nvPr>
        </p:nvSpPr>
        <p:spPr/>
        <p:txBody>
          <a:bodyPr/>
          <a:lstStyle/>
          <a:p>
            <a:pPr>
              <a:defRPr/>
            </a:pPr>
            <a:r>
              <a:rPr lang="de-DE" smtClean="0"/>
              <a:t>www.uni-due.de</a:t>
            </a:r>
            <a:endParaRPr lang="de-DE"/>
          </a:p>
        </p:txBody>
      </p:sp>
      <p:sp>
        <p:nvSpPr>
          <p:cNvPr id="5" name="Textfeld 4"/>
          <p:cNvSpPr txBox="1"/>
          <p:nvPr/>
        </p:nvSpPr>
        <p:spPr>
          <a:xfrm>
            <a:off x="196850" y="1323833"/>
            <a:ext cx="8742434" cy="1754326"/>
          </a:xfrm>
          <a:prstGeom prst="rect">
            <a:avLst/>
          </a:prstGeom>
          <a:noFill/>
        </p:spPr>
        <p:txBody>
          <a:bodyPr wrap="square" rtlCol="0">
            <a:spAutoFit/>
          </a:bodyPr>
          <a:lstStyle/>
          <a:p>
            <a:pPr>
              <a:buFont typeface="Arial" pitchFamily="34" charset="0"/>
              <a:buChar char="•"/>
            </a:pPr>
            <a:r>
              <a:rPr lang="de-DE" dirty="0" smtClean="0"/>
              <a:t> Wie unterstützt Eure Institution OER-Aktivitäten?</a:t>
            </a:r>
          </a:p>
          <a:p>
            <a:pPr>
              <a:buFont typeface="Arial" pitchFamily="34" charset="0"/>
              <a:buChar char="•"/>
            </a:pPr>
            <a:endParaRPr lang="de-DE" dirty="0" smtClean="0"/>
          </a:p>
          <a:p>
            <a:pPr>
              <a:buFont typeface="Arial" pitchFamily="34" charset="0"/>
              <a:buChar char="•"/>
            </a:pPr>
            <a:r>
              <a:rPr lang="de-DE" dirty="0" smtClean="0"/>
              <a:t> Welche Maßnahmen sind aus Ihrer Sicht besonders sinnvoll/wirksam um OER an der Hochschule zu verankern?</a:t>
            </a:r>
          </a:p>
          <a:p>
            <a:pPr>
              <a:buFont typeface="Arial" pitchFamily="34" charset="0"/>
              <a:buChar char="•"/>
            </a:pPr>
            <a:endParaRPr lang="de-DE" dirty="0" smtClean="0"/>
          </a:p>
          <a:p>
            <a:pPr>
              <a:buFont typeface="Arial" pitchFamily="34" charset="0"/>
              <a:buChar char="•"/>
            </a:pPr>
            <a:r>
              <a:rPr lang="de-DE" dirty="0" smtClean="0"/>
              <a:t> An welcher Stelle sollte das Thema OER idealerweise verankert werden?</a:t>
            </a:r>
            <a:endParaRPr lang="de-DE"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2"/>
          <p:cNvSpPr>
            <a:spLocks noGrp="1"/>
          </p:cNvSpPr>
          <p:nvPr>
            <p:ph type="title"/>
          </p:nvPr>
        </p:nvSpPr>
        <p:spPr/>
        <p:txBody>
          <a:bodyPr/>
          <a:lstStyle/>
          <a:p>
            <a:r>
              <a:rPr lang="de-DE" altLang="de-DE" smtClean="0">
                <a:latin typeface="Arial" charset="0"/>
                <a:cs typeface="Arial" charset="0"/>
              </a:rPr>
              <a:t>Fahrplan</a:t>
            </a:r>
          </a:p>
        </p:txBody>
      </p:sp>
      <p:graphicFrame>
        <p:nvGraphicFramePr>
          <p:cNvPr id="5" name="Tabelle 4"/>
          <p:cNvGraphicFramePr>
            <a:graphicFrameLocks noGrp="1"/>
          </p:cNvGraphicFramePr>
          <p:nvPr/>
        </p:nvGraphicFramePr>
        <p:xfrm>
          <a:off x="196850" y="1346200"/>
          <a:ext cx="8732838" cy="2913065"/>
        </p:xfrm>
        <a:graphic>
          <a:graphicData uri="http://schemas.openxmlformats.org/drawingml/2006/table">
            <a:tbl>
              <a:tblPr/>
              <a:tblGrid>
                <a:gridCol w="8732838">
                  <a:extLst>
                    <a:ext uri="{9D8B030D-6E8A-4147-A177-3AD203B41FA5}">
                      <a16:colId xmlns="" xmlns:a16="http://schemas.microsoft.com/office/drawing/2014/main" val="20000"/>
                    </a:ext>
                  </a:extLst>
                </a:gridCol>
              </a:tblGrid>
              <a:tr h="582613">
                <a:tc>
                  <a:txBody>
                    <a:bodyPr/>
                    <a:lstStyle>
                      <a:lvl1pPr>
                        <a:spcBef>
                          <a:spcPct val="20000"/>
                        </a:spcBef>
                        <a:spcAft>
                          <a:spcPts val="600"/>
                        </a:spcAft>
                        <a:buFont typeface="Arial" panose="020B0604020202020204" pitchFamily="34" charset="0"/>
                        <a:defRPr sz="2400" b="1">
                          <a:solidFill>
                            <a:srgbClr val="004C93"/>
                          </a:solidFill>
                          <a:latin typeface="Arial" panose="020B0604020202020204" pitchFamily="34" charset="0"/>
                          <a:ea typeface="ヒラギノ角ゴ Pro W3" charset="-128"/>
                        </a:defRPr>
                      </a:lvl1pPr>
                      <a:lvl2pPr marL="742950" indent="-285750">
                        <a:spcBef>
                          <a:spcPct val="20000"/>
                        </a:spcBef>
                        <a:buFont typeface="Arial" panose="020B0604020202020204" pitchFamily="34" charset="0"/>
                        <a:defRPr sz="1400">
                          <a:solidFill>
                            <a:srgbClr val="000000"/>
                          </a:solidFill>
                          <a:latin typeface="Arial" panose="020B0604020202020204" pitchFamily="34" charset="0"/>
                          <a:ea typeface="ヒラギノ角ゴ Pro W3" charset="-128"/>
                        </a:defRPr>
                      </a:lvl2pPr>
                      <a:lvl3pPr marL="1143000" indent="-228600">
                        <a:spcBef>
                          <a:spcPct val="20000"/>
                        </a:spcBef>
                        <a:spcAft>
                          <a:spcPts val="600"/>
                        </a:spcAft>
                        <a:buClr>
                          <a:schemeClr val="tx2"/>
                        </a:buClr>
                        <a:buFont typeface="Lucida Grande" charset="0"/>
                        <a:defRPr sz="1400">
                          <a:solidFill>
                            <a:schemeClr val="tx1"/>
                          </a:solidFill>
                          <a:latin typeface="Arial" panose="020B060402020202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Calibri" panose="020F0502020204030204" pitchFamily="34" charset="0"/>
                          <a:ea typeface="ヒラギノ角ゴ Pro W3" charset="-128"/>
                        </a:rPr>
                        <a:t>1. Rahmendaten des Projekts</a:t>
                      </a:r>
                    </a:p>
                  </a:txBody>
                  <a:tcPr marL="91437" marR="91437" marT="45731" marB="4573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9FAFC"/>
                    </a:solidFill>
                  </a:tcPr>
                </a:tc>
                <a:extLst>
                  <a:ext uri="{0D108BD9-81ED-4DB2-BD59-A6C34878D82A}">
                    <a16:rowId xmlns="" xmlns:a16="http://schemas.microsoft.com/office/drawing/2014/main" val="10000"/>
                  </a:ext>
                </a:extLst>
              </a:tr>
              <a:tr h="582613">
                <a:tc>
                  <a:txBody>
                    <a:bodyPr/>
                    <a:lstStyle>
                      <a:lvl1pPr>
                        <a:spcBef>
                          <a:spcPct val="20000"/>
                        </a:spcBef>
                        <a:spcAft>
                          <a:spcPts val="600"/>
                        </a:spcAft>
                        <a:buFont typeface="Arial" panose="020B0604020202020204" pitchFamily="34" charset="0"/>
                        <a:defRPr sz="2400" b="1">
                          <a:solidFill>
                            <a:srgbClr val="004C93"/>
                          </a:solidFill>
                          <a:latin typeface="Arial" panose="020B0604020202020204" pitchFamily="34" charset="0"/>
                          <a:ea typeface="ヒラギノ角ゴ Pro W3" charset="-128"/>
                        </a:defRPr>
                      </a:lvl1pPr>
                      <a:lvl2pPr marL="742950" indent="-285750">
                        <a:spcBef>
                          <a:spcPct val="20000"/>
                        </a:spcBef>
                        <a:buFont typeface="Arial" panose="020B0604020202020204" pitchFamily="34" charset="0"/>
                        <a:defRPr sz="1400">
                          <a:solidFill>
                            <a:srgbClr val="000000"/>
                          </a:solidFill>
                          <a:latin typeface="Arial" panose="020B0604020202020204" pitchFamily="34" charset="0"/>
                          <a:ea typeface="ヒラギノ角ゴ Pro W3" charset="-128"/>
                        </a:defRPr>
                      </a:lvl2pPr>
                      <a:lvl3pPr marL="1143000" indent="-228600">
                        <a:spcBef>
                          <a:spcPct val="20000"/>
                        </a:spcBef>
                        <a:spcAft>
                          <a:spcPts val="600"/>
                        </a:spcAft>
                        <a:buClr>
                          <a:schemeClr val="tx2"/>
                        </a:buClr>
                        <a:buFont typeface="Lucida Grande" charset="0"/>
                        <a:defRPr sz="1400">
                          <a:solidFill>
                            <a:schemeClr val="tx1"/>
                          </a:solidFill>
                          <a:latin typeface="Arial" panose="020B060402020202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Calibri" panose="020F0502020204030204" pitchFamily="34" charset="0"/>
                          <a:ea typeface="ヒラギノ角ゴ Pro W3" charset="-128"/>
                        </a:rPr>
                        <a:t>2. Was verstehen wir unter OER?</a:t>
                      </a:r>
                    </a:p>
                  </a:txBody>
                  <a:tcPr marL="91437" marR="91437" marT="45731" marB="4573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5FA"/>
                    </a:solidFill>
                  </a:tcPr>
                </a:tc>
                <a:extLst>
                  <a:ext uri="{0D108BD9-81ED-4DB2-BD59-A6C34878D82A}">
                    <a16:rowId xmlns="" xmlns:a16="http://schemas.microsoft.com/office/drawing/2014/main" val="10001"/>
                  </a:ext>
                </a:extLst>
              </a:tr>
              <a:tr h="582613">
                <a:tc>
                  <a:txBody>
                    <a:bodyPr/>
                    <a:lstStyle>
                      <a:lvl1pPr>
                        <a:spcBef>
                          <a:spcPct val="20000"/>
                        </a:spcBef>
                        <a:spcAft>
                          <a:spcPts val="600"/>
                        </a:spcAft>
                        <a:buFont typeface="Arial" panose="020B0604020202020204" pitchFamily="34" charset="0"/>
                        <a:defRPr sz="2400" b="1">
                          <a:solidFill>
                            <a:srgbClr val="004C93"/>
                          </a:solidFill>
                          <a:latin typeface="Arial" panose="020B0604020202020204" pitchFamily="34" charset="0"/>
                          <a:ea typeface="ヒラギノ角ゴ Pro W3" charset="-128"/>
                        </a:defRPr>
                      </a:lvl1pPr>
                      <a:lvl2pPr marL="742950" indent="-285750">
                        <a:spcBef>
                          <a:spcPct val="20000"/>
                        </a:spcBef>
                        <a:buFont typeface="Arial" panose="020B0604020202020204" pitchFamily="34" charset="0"/>
                        <a:defRPr sz="1400">
                          <a:solidFill>
                            <a:srgbClr val="000000"/>
                          </a:solidFill>
                          <a:latin typeface="Arial" panose="020B0604020202020204" pitchFamily="34" charset="0"/>
                          <a:ea typeface="ヒラギノ角ゴ Pro W3" charset="-128"/>
                        </a:defRPr>
                      </a:lvl2pPr>
                      <a:lvl3pPr marL="1143000" indent="-228600">
                        <a:spcBef>
                          <a:spcPct val="20000"/>
                        </a:spcBef>
                        <a:spcAft>
                          <a:spcPts val="600"/>
                        </a:spcAft>
                        <a:buClr>
                          <a:schemeClr val="tx2"/>
                        </a:buClr>
                        <a:buFont typeface="Lucida Grande" charset="0"/>
                        <a:defRPr sz="1400">
                          <a:solidFill>
                            <a:schemeClr val="tx1"/>
                          </a:solidFill>
                          <a:latin typeface="Arial" panose="020B060402020202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Calibri" panose="020F0502020204030204" pitchFamily="34" charset="0"/>
                          <a:ea typeface="ヒラギノ角ゴ Pro W3" charset="-128"/>
                        </a:rPr>
                        <a:t>3. Motive zur Förderung von OER</a:t>
                      </a:r>
                    </a:p>
                  </a:txBody>
                  <a:tcPr marL="91437" marR="91437" marT="45731" marB="4573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9FAFC"/>
                    </a:solidFill>
                  </a:tcPr>
                </a:tc>
                <a:extLst>
                  <a:ext uri="{0D108BD9-81ED-4DB2-BD59-A6C34878D82A}">
                    <a16:rowId xmlns="" xmlns:a16="http://schemas.microsoft.com/office/drawing/2014/main" val="10002"/>
                  </a:ext>
                </a:extLst>
              </a:tr>
              <a:tr h="582613">
                <a:tc>
                  <a:txBody>
                    <a:bodyPr/>
                    <a:lstStyle>
                      <a:lvl1pPr>
                        <a:spcBef>
                          <a:spcPct val="20000"/>
                        </a:spcBef>
                        <a:spcAft>
                          <a:spcPts val="600"/>
                        </a:spcAft>
                        <a:buFont typeface="Arial" panose="020B0604020202020204" pitchFamily="34" charset="0"/>
                        <a:defRPr sz="2400" b="1">
                          <a:solidFill>
                            <a:srgbClr val="004C93"/>
                          </a:solidFill>
                          <a:latin typeface="Arial" panose="020B0604020202020204" pitchFamily="34" charset="0"/>
                          <a:ea typeface="ヒラギノ角ゴ Pro W3" charset="-128"/>
                        </a:defRPr>
                      </a:lvl1pPr>
                      <a:lvl2pPr marL="742950" indent="-285750">
                        <a:spcBef>
                          <a:spcPct val="20000"/>
                        </a:spcBef>
                        <a:buFont typeface="Arial" panose="020B0604020202020204" pitchFamily="34" charset="0"/>
                        <a:defRPr sz="1400">
                          <a:solidFill>
                            <a:srgbClr val="000000"/>
                          </a:solidFill>
                          <a:latin typeface="Arial" panose="020B0604020202020204" pitchFamily="34" charset="0"/>
                          <a:ea typeface="ヒラギノ角ゴ Pro W3" charset="-128"/>
                        </a:defRPr>
                      </a:lvl2pPr>
                      <a:lvl3pPr marL="1143000" indent="-228600">
                        <a:spcBef>
                          <a:spcPct val="20000"/>
                        </a:spcBef>
                        <a:spcAft>
                          <a:spcPts val="600"/>
                        </a:spcAft>
                        <a:buClr>
                          <a:schemeClr val="tx2"/>
                        </a:buClr>
                        <a:buFont typeface="Lucida Grande" charset="0"/>
                        <a:defRPr sz="1400">
                          <a:solidFill>
                            <a:schemeClr val="tx1"/>
                          </a:solidFill>
                          <a:latin typeface="Arial" panose="020B060402020202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Calibri" panose="020F0502020204030204" pitchFamily="34" charset="0"/>
                          <a:ea typeface="ヒラギノ角ゴ Pro W3" charset="-128"/>
                        </a:rPr>
                        <a:t>4. Maßnahmen zur Förderung von OER an der UDE</a:t>
                      </a:r>
                    </a:p>
                  </a:txBody>
                  <a:tcPr marL="91437" marR="91437" marT="45731" marB="4573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5FA"/>
                    </a:solidFill>
                  </a:tcPr>
                </a:tc>
                <a:extLst>
                  <a:ext uri="{0D108BD9-81ED-4DB2-BD59-A6C34878D82A}">
                    <a16:rowId xmlns="" xmlns:a16="http://schemas.microsoft.com/office/drawing/2014/main" val="10003"/>
                  </a:ext>
                </a:extLst>
              </a:tr>
              <a:tr h="582613">
                <a:tc>
                  <a:txBody>
                    <a:bodyPr/>
                    <a:lstStyle>
                      <a:lvl1pPr>
                        <a:spcBef>
                          <a:spcPct val="20000"/>
                        </a:spcBef>
                        <a:spcAft>
                          <a:spcPts val="600"/>
                        </a:spcAft>
                        <a:buFont typeface="Arial" panose="020B0604020202020204" pitchFamily="34" charset="0"/>
                        <a:defRPr sz="2400" b="1">
                          <a:solidFill>
                            <a:srgbClr val="004C93"/>
                          </a:solidFill>
                          <a:latin typeface="Arial" panose="020B0604020202020204" pitchFamily="34" charset="0"/>
                          <a:ea typeface="ヒラギノ角ゴ Pro W3" charset="-128"/>
                        </a:defRPr>
                      </a:lvl1pPr>
                      <a:lvl2pPr marL="742950" indent="-285750">
                        <a:spcBef>
                          <a:spcPct val="20000"/>
                        </a:spcBef>
                        <a:buFont typeface="Arial" panose="020B0604020202020204" pitchFamily="34" charset="0"/>
                        <a:defRPr sz="1400">
                          <a:solidFill>
                            <a:srgbClr val="000000"/>
                          </a:solidFill>
                          <a:latin typeface="Arial" panose="020B0604020202020204" pitchFamily="34" charset="0"/>
                          <a:ea typeface="ヒラギノ角ゴ Pro W3" charset="-128"/>
                        </a:defRPr>
                      </a:lvl2pPr>
                      <a:lvl3pPr marL="1143000" indent="-228600">
                        <a:spcBef>
                          <a:spcPct val="20000"/>
                        </a:spcBef>
                        <a:spcAft>
                          <a:spcPts val="600"/>
                        </a:spcAft>
                        <a:buClr>
                          <a:schemeClr val="tx2"/>
                        </a:buClr>
                        <a:buFont typeface="Lucida Grande" charset="0"/>
                        <a:defRPr sz="1400">
                          <a:solidFill>
                            <a:schemeClr val="tx1"/>
                          </a:solidFill>
                          <a:latin typeface="Arial" panose="020B060402020202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Calibri" panose="020F0502020204030204" pitchFamily="34" charset="0"/>
                          <a:ea typeface="ヒラギノ角ゴ Pro W3" charset="-128"/>
                        </a:rPr>
                        <a:t>5. Diskussion</a:t>
                      </a:r>
                    </a:p>
                  </a:txBody>
                  <a:tcPr marL="91437" marR="91437" marT="45731" marB="4573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9FAFC"/>
                    </a:solidFill>
                  </a:tcPr>
                </a:tc>
                <a:extLst>
                  <a:ext uri="{0D108BD9-81ED-4DB2-BD59-A6C34878D82A}">
                    <a16:rowId xmlns="" xmlns:a16="http://schemas.microsoft.com/office/drawing/2014/main" val="10004"/>
                  </a:ext>
                </a:extLst>
              </a:tr>
            </a:tbl>
          </a:graphicData>
        </a:graphic>
      </p:graphicFrame>
      <p:pic>
        <p:nvPicPr>
          <p:cNvPr id="12305" name="Grafik 10"/>
          <p:cNvPicPr>
            <a:picLocks noChangeAspect="1"/>
          </p:cNvPicPr>
          <p:nvPr/>
        </p:nvPicPr>
        <p:blipFill>
          <a:blip r:embed="rId2"/>
          <a:srcRect/>
          <a:stretch>
            <a:fillRect/>
          </a:stretch>
        </p:blipFill>
        <p:spPr bwMode="auto">
          <a:xfrm>
            <a:off x="196850" y="4333875"/>
            <a:ext cx="2760663" cy="17176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de-DE" altLang="de-DE" smtClean="0">
                <a:latin typeface="Arial" charset="0"/>
                <a:cs typeface="Arial" charset="0"/>
              </a:rPr>
              <a:t>OER-Strategie für die UDE</a:t>
            </a:r>
          </a:p>
        </p:txBody>
      </p:sp>
      <p:sp>
        <p:nvSpPr>
          <p:cNvPr id="13315" name="Textplatzhalter 7"/>
          <p:cNvSpPr>
            <a:spLocks noGrp="1"/>
          </p:cNvSpPr>
          <p:nvPr>
            <p:ph type="body" sz="quarter" idx="14"/>
          </p:nvPr>
        </p:nvSpPr>
        <p:spPr>
          <a:ln>
            <a:solidFill>
              <a:schemeClr val="bg1"/>
            </a:solidFill>
          </a:ln>
        </p:spPr>
        <p:txBody>
          <a:bodyPr/>
          <a:lstStyle/>
          <a:p>
            <a:pPr marL="285750" indent="-285750"/>
            <a:r>
              <a:rPr lang="de-DE" altLang="de-DE" b="0" smtClean="0">
                <a:latin typeface="Arial" charset="0"/>
                <a:cs typeface="Arial" charset="0"/>
              </a:rPr>
              <a:t>QVM-Projekt</a:t>
            </a:r>
          </a:p>
          <a:p>
            <a:pPr marL="285750" indent="-285750"/>
            <a:r>
              <a:rPr lang="de-DE" altLang="de-DE" b="0" smtClean="0">
                <a:latin typeface="Arial" charset="0"/>
                <a:cs typeface="Arial" charset="0"/>
              </a:rPr>
              <a:t>Durchführung durch LearningLab und ZIM</a:t>
            </a:r>
          </a:p>
          <a:p>
            <a:pPr marL="285750" indent="-285750"/>
            <a:r>
              <a:rPr lang="de-DE" altLang="de-DE" b="0" smtClean="0">
                <a:latin typeface="Arial" charset="0"/>
                <a:cs typeface="Arial" charset="0"/>
              </a:rPr>
              <a:t>Laufzeit: 10/2016 – 10/2018</a:t>
            </a:r>
          </a:p>
          <a:p>
            <a:pPr marL="285750" indent="-285750"/>
            <a:r>
              <a:rPr lang="de-DE" altLang="de-DE" b="0" i="1" smtClean="0">
                <a:latin typeface="Arial" charset="0"/>
                <a:cs typeface="Arial" charset="0"/>
              </a:rPr>
              <a:t>Ziel: Bewusstsein für OER schaffen und OER als festen Bestandteil der Lehre verankern</a:t>
            </a:r>
          </a:p>
          <a:p>
            <a:pPr marL="285750" indent="-285750"/>
            <a:endParaRPr lang="de-DE" altLang="de-DE" b="0" smtClean="0">
              <a:latin typeface="Arial" charset="0"/>
              <a:cs typeface="Arial" charset="0"/>
            </a:endParaRPr>
          </a:p>
          <a:p>
            <a:pPr marL="285750" indent="-285750"/>
            <a:endParaRPr lang="de-DE" altLang="de-DE" b="0" smtClean="0">
              <a:latin typeface="Arial" charset="0"/>
              <a:cs typeface="Arial" charset="0"/>
            </a:endParaRPr>
          </a:p>
          <a:p>
            <a:pPr marL="285750" indent="-285750">
              <a:buFont typeface="Arial" charset="0"/>
              <a:buNone/>
            </a:pPr>
            <a:endParaRPr lang="de-DE" altLang="de-DE" b="0" smtClean="0">
              <a:latin typeface="Arial" charset="0"/>
              <a:cs typeface="Arial" charset="0"/>
            </a:endParaRPr>
          </a:p>
          <a:p>
            <a:pPr marL="285750" indent="-285750"/>
            <a:endParaRPr lang="de-DE" altLang="de-DE" b="0" smtClean="0">
              <a:latin typeface="Arial" charset="0"/>
              <a:cs typeface="Arial" charset="0"/>
            </a:endParaRPr>
          </a:p>
        </p:txBody>
      </p:sp>
      <p:sp>
        <p:nvSpPr>
          <p:cNvPr id="13316" name="Datumsplatzhalter 3"/>
          <p:cNvSpPr>
            <a:spLocks noGrp="1"/>
          </p:cNvSpPr>
          <p:nvPr>
            <p:ph type="dt" sz="quarter" idx="15"/>
          </p:nvPr>
        </p:nvSpPr>
        <p:spPr bwMode="auto">
          <a:noFill/>
          <a:ln>
            <a:miter lim="800000"/>
            <a:headEnd/>
            <a:tailEnd/>
          </a:ln>
        </p:spPr>
        <p:txBody>
          <a:bodyPr/>
          <a:lstStyle/>
          <a:p>
            <a:fld id="{D87555F1-9971-4803-A2F3-26ABD3355974}" type="datetime1">
              <a:rPr lang="de-DE" altLang="de-DE" smtClean="0">
                <a:cs typeface="Arial" charset="0"/>
              </a:rPr>
              <a:pPr/>
              <a:t>15.06.2017</a:t>
            </a:fld>
            <a:endParaRPr lang="de-DE" altLang="de-DE" smtClean="0">
              <a:cs typeface="Arial" charset="0"/>
            </a:endParaRPr>
          </a:p>
        </p:txBody>
      </p:sp>
      <p:sp>
        <p:nvSpPr>
          <p:cNvPr id="5" name="Fußzeilenplatzhalter 4"/>
          <p:cNvSpPr>
            <a:spLocks noGrp="1"/>
          </p:cNvSpPr>
          <p:nvPr>
            <p:ph type="ftr" sz="quarter" idx="16"/>
          </p:nvPr>
        </p:nvSpPr>
        <p:spPr/>
        <p:txBody>
          <a:bodyPr/>
          <a:lstStyle/>
          <a:p>
            <a:pPr>
              <a:defRPr/>
            </a:pPr>
            <a:r>
              <a:rPr lang="de-DE"/>
              <a:t>www.uni-due.de</a:t>
            </a:r>
          </a:p>
        </p:txBody>
      </p:sp>
      <p:pic>
        <p:nvPicPr>
          <p:cNvPr id="13318" name="Grafik 10"/>
          <p:cNvPicPr>
            <a:picLocks noChangeAspect="1"/>
          </p:cNvPicPr>
          <p:nvPr/>
        </p:nvPicPr>
        <p:blipFill>
          <a:blip r:embed="rId3"/>
          <a:srcRect/>
          <a:stretch>
            <a:fillRect/>
          </a:stretch>
        </p:blipFill>
        <p:spPr bwMode="auto">
          <a:xfrm>
            <a:off x="277813" y="1270000"/>
            <a:ext cx="3282950" cy="2041525"/>
          </a:xfrm>
          <a:prstGeom prst="rect">
            <a:avLst/>
          </a:prstGeom>
          <a:noFill/>
          <a:ln w="9525">
            <a:noFill/>
            <a:miter lim="800000"/>
            <a:headEnd/>
            <a:tailEnd/>
          </a:ln>
        </p:spPr>
      </p:pic>
      <p:sp>
        <p:nvSpPr>
          <p:cNvPr id="13319" name="Textfeld 12"/>
          <p:cNvSpPr txBox="1">
            <a:spLocks noChangeArrowheads="1"/>
          </p:cNvSpPr>
          <p:nvPr/>
        </p:nvSpPr>
        <p:spPr bwMode="auto">
          <a:xfrm>
            <a:off x="196850" y="3694113"/>
            <a:ext cx="3740150" cy="646112"/>
          </a:xfrm>
          <a:prstGeom prst="rect">
            <a:avLst/>
          </a:prstGeom>
          <a:noFill/>
          <a:ln w="9525">
            <a:noFill/>
            <a:miter lim="800000"/>
            <a:headEnd/>
            <a:tailEnd/>
          </a:ln>
        </p:spPr>
        <p:txBody>
          <a:bodyPr>
            <a:spAutoFit/>
          </a:bodyPr>
          <a:lstStyle/>
          <a:p>
            <a:endParaRPr lang="de-DE" altLang="de-DE">
              <a:cs typeface="Arial" charset="0"/>
            </a:endParaRPr>
          </a:p>
          <a:p>
            <a:endParaRPr lang="de-DE" altLang="de-DE">
              <a:cs typeface="Arial" charset="0"/>
            </a:endParaRPr>
          </a:p>
        </p:txBody>
      </p:sp>
      <p:pic>
        <p:nvPicPr>
          <p:cNvPr id="13320" name="Grafik 13"/>
          <p:cNvPicPr>
            <a:picLocks noChangeAspect="1"/>
          </p:cNvPicPr>
          <p:nvPr/>
        </p:nvPicPr>
        <p:blipFill>
          <a:blip r:embed="rId4"/>
          <a:srcRect/>
          <a:stretch>
            <a:fillRect/>
          </a:stretch>
        </p:blipFill>
        <p:spPr bwMode="auto">
          <a:xfrm>
            <a:off x="277813" y="3616325"/>
            <a:ext cx="3729037" cy="24860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mediendidaktik.uni-due.de/sites/default/files/styles/lehrstuhl-seite/public/lehrstuhlseite/SCHW2878.jpg?itok=u7FVgu6P"/>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9033" y="5450570"/>
            <a:ext cx="4591050" cy="1428750"/>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http://mediendidaktik.uni-due.de/sites/default/files/styles/lehrstuhl-seite/public/lehrstuhlseite/lab01.JPG?itok=svYe6Tln"/>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588" y="5459579"/>
            <a:ext cx="4591050" cy="142875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itel 7"/>
          <p:cNvSpPr>
            <a:spLocks noGrp="1"/>
          </p:cNvSpPr>
          <p:nvPr>
            <p:ph type="title"/>
          </p:nvPr>
        </p:nvSpPr>
        <p:spPr/>
        <p:txBody>
          <a:bodyPr/>
          <a:lstStyle/>
          <a:p>
            <a:r>
              <a:rPr lang="de-DE" dirty="0" smtClean="0"/>
              <a:t> </a:t>
            </a:r>
            <a:endParaRPr lang="de-DE" dirty="0"/>
          </a:p>
        </p:txBody>
      </p:sp>
      <p:sp>
        <p:nvSpPr>
          <p:cNvPr id="3" name="Inhaltsplatzhalter 2"/>
          <p:cNvSpPr>
            <a:spLocks noGrp="1"/>
          </p:cNvSpPr>
          <p:nvPr>
            <p:ph idx="4294967295"/>
          </p:nvPr>
        </p:nvSpPr>
        <p:spPr>
          <a:xfrm>
            <a:off x="196850" y="1066302"/>
            <a:ext cx="8002587" cy="4032250"/>
          </a:xfrm>
          <a:ln>
            <a:solidFill>
              <a:schemeClr val="accent1"/>
            </a:solidFill>
          </a:ln>
        </p:spPr>
        <p:txBody>
          <a:bodyPr>
            <a:noAutofit/>
          </a:bodyPr>
          <a:lstStyle/>
          <a:p>
            <a:pPr marL="57150" indent="0">
              <a:spcBef>
                <a:spcPts val="100"/>
              </a:spcBef>
              <a:spcAft>
                <a:spcPts val="100"/>
              </a:spcAft>
              <a:buNone/>
            </a:pPr>
            <a:r>
              <a:rPr lang="de-DE" sz="2400" dirty="0" smtClean="0"/>
              <a:t>Das Learning Lab der Universität Duisburg-Essen</a:t>
            </a:r>
            <a:r>
              <a:rPr lang="de-DE" sz="2400" dirty="0"/>
              <a:t>:</a:t>
            </a:r>
            <a:endParaRPr lang="de-DE" sz="2400" dirty="0" smtClean="0"/>
          </a:p>
          <a:p>
            <a:pPr marL="57150" indent="0">
              <a:spcBef>
                <a:spcPts val="100"/>
              </a:spcBef>
              <a:spcAft>
                <a:spcPts val="100"/>
              </a:spcAft>
              <a:buNone/>
            </a:pPr>
            <a:r>
              <a:rPr lang="de-DE" sz="1800" dirty="0" smtClean="0"/>
              <a:t>Leitung: Prof. Dr. Michael </a:t>
            </a:r>
            <a:r>
              <a:rPr lang="de-DE" sz="1800" dirty="0" err="1" smtClean="0"/>
              <a:t>Kerres</a:t>
            </a:r>
            <a:endParaRPr lang="de-DE" sz="1800" dirty="0" smtClean="0"/>
          </a:p>
          <a:p>
            <a:pPr marL="57150" indent="0">
              <a:spcBef>
                <a:spcPts val="100"/>
              </a:spcBef>
              <a:spcAft>
                <a:spcPts val="100"/>
              </a:spcAft>
              <a:buNone/>
            </a:pPr>
            <a:r>
              <a:rPr lang="de-DE" sz="1800" dirty="0" smtClean="0"/>
              <a:t>Rund 30 Wissenschaftlerinnen und Wissenschaftler</a:t>
            </a:r>
            <a:endParaRPr lang="de-DE" sz="2000" dirty="0" smtClean="0"/>
          </a:p>
          <a:p>
            <a:pPr marL="0" indent="0">
              <a:spcBef>
                <a:spcPts val="100"/>
              </a:spcBef>
              <a:spcAft>
                <a:spcPts val="100"/>
              </a:spcAft>
              <a:buNone/>
            </a:pPr>
            <a:endParaRPr lang="de-DE" sz="900" dirty="0" smtClean="0"/>
          </a:p>
          <a:p>
            <a:pPr marL="0" indent="0">
              <a:spcBef>
                <a:spcPts val="100"/>
              </a:spcBef>
              <a:spcAft>
                <a:spcPts val="100"/>
              </a:spcAft>
              <a:buNone/>
            </a:pPr>
            <a:r>
              <a:rPr lang="de-DE" sz="2400" dirty="0" smtClean="0"/>
              <a:t>Transfer</a:t>
            </a:r>
          </a:p>
          <a:p>
            <a:pPr lvl="1">
              <a:spcBef>
                <a:spcPts val="100"/>
              </a:spcBef>
              <a:spcAft>
                <a:spcPts val="100"/>
              </a:spcAft>
            </a:pPr>
            <a:r>
              <a:rPr lang="de-DE" sz="2000" dirty="0" smtClean="0"/>
              <a:t>AG Schule</a:t>
            </a:r>
            <a:endParaRPr lang="de-DE" sz="2000" dirty="0"/>
          </a:p>
          <a:p>
            <a:pPr lvl="1">
              <a:spcBef>
                <a:spcPts val="100"/>
              </a:spcBef>
              <a:spcAft>
                <a:spcPts val="100"/>
              </a:spcAft>
            </a:pPr>
            <a:r>
              <a:rPr lang="de-DE" sz="2000" dirty="0" smtClean="0"/>
              <a:t>AG Hochschule</a:t>
            </a:r>
          </a:p>
          <a:p>
            <a:pPr lvl="1">
              <a:spcBef>
                <a:spcPts val="100"/>
              </a:spcBef>
              <a:spcAft>
                <a:spcPts val="100"/>
              </a:spcAft>
            </a:pPr>
            <a:r>
              <a:rPr lang="de-DE" sz="2000" dirty="0" smtClean="0"/>
              <a:t>AG Erwachsenen- und Weiterbildung</a:t>
            </a:r>
          </a:p>
          <a:p>
            <a:pPr marL="0" indent="0">
              <a:spcBef>
                <a:spcPts val="100"/>
              </a:spcBef>
              <a:spcAft>
                <a:spcPts val="100"/>
              </a:spcAft>
              <a:buNone/>
            </a:pPr>
            <a:r>
              <a:rPr lang="de-DE" sz="2400" dirty="0" smtClean="0"/>
              <a:t>Weiterbildung</a:t>
            </a:r>
          </a:p>
          <a:p>
            <a:pPr lvl="1">
              <a:spcBef>
                <a:spcPts val="100"/>
              </a:spcBef>
              <a:spcAft>
                <a:spcPts val="100"/>
              </a:spcAft>
            </a:pPr>
            <a:r>
              <a:rPr lang="de-DE" sz="2000" dirty="0" smtClean="0"/>
              <a:t>Online-Studienprogramme</a:t>
            </a:r>
          </a:p>
          <a:p>
            <a:pPr lvl="2">
              <a:spcBef>
                <a:spcPts val="100"/>
              </a:spcBef>
              <a:spcAft>
                <a:spcPts val="100"/>
              </a:spcAft>
            </a:pPr>
            <a:r>
              <a:rPr lang="de-DE" sz="1800" dirty="0" smtClean="0"/>
              <a:t>M.A. Educational Media </a:t>
            </a:r>
          </a:p>
          <a:p>
            <a:pPr lvl="2">
              <a:spcBef>
                <a:spcPts val="100"/>
              </a:spcBef>
              <a:spcAft>
                <a:spcPts val="100"/>
              </a:spcAft>
            </a:pPr>
            <a:r>
              <a:rPr lang="de-DE" sz="1800" dirty="0" smtClean="0"/>
              <a:t>M.A. Educational Leadershi</a:t>
            </a:r>
            <a:r>
              <a:rPr lang="de-DE" dirty="0" smtClean="0"/>
              <a:t>p</a:t>
            </a:r>
          </a:p>
        </p:txBody>
      </p:sp>
      <p:pic>
        <p:nvPicPr>
          <p:cNvPr id="12" name="Picture 2" descr="http://mediendidaktik.uni-due.de/sites/default/files/elearningnrw_0.gif"/>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24541" r="12866"/>
          <a:stretch/>
        </p:blipFill>
        <p:spPr bwMode="auto">
          <a:xfrm>
            <a:off x="3047419" y="3102465"/>
            <a:ext cx="1584000" cy="376164"/>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Bild 10" descr="LL_Logo_neu2017.png"/>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196850" y="179388"/>
            <a:ext cx="4434569" cy="886914"/>
          </a:xfrm>
          <a:prstGeom prst="rect">
            <a:avLst/>
          </a:prstGeom>
        </p:spPr>
      </p:pic>
    </p:spTree>
    <p:extLst>
      <p:ext uri="{BB962C8B-B14F-4D97-AF65-F5344CB8AC3E}">
        <p14:creationId xmlns="" xmlns:p14="http://schemas.microsoft.com/office/powerpoint/2010/main" val="200425984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altLang="de-DE" dirty="0" smtClean="0">
                <a:latin typeface="Arial" charset="0"/>
                <a:cs typeface="Arial" charset="0"/>
              </a:rPr>
              <a:t>OER Allgemein</a:t>
            </a:r>
          </a:p>
        </p:txBody>
      </p:sp>
      <p:pic>
        <p:nvPicPr>
          <p:cNvPr id="2" name="Grafik 1"/>
          <p:cNvPicPr>
            <a:picLocks noChangeAspect="1"/>
          </p:cNvPicPr>
          <p:nvPr/>
        </p:nvPicPr>
        <p:blipFill>
          <a:blip r:embed="rId3"/>
          <a:srcRect/>
          <a:stretch>
            <a:fillRect/>
          </a:stretch>
        </p:blipFill>
        <p:spPr bwMode="auto">
          <a:xfrm rot="-258264">
            <a:off x="6207125" y="1652588"/>
            <a:ext cx="2732088" cy="1827212"/>
          </a:xfrm>
          <a:prstGeom prst="rect">
            <a:avLst/>
          </a:prstGeom>
          <a:noFill/>
          <a:ln>
            <a:noFill/>
          </a:ln>
          <a:effectLst>
            <a:outerShdw blurRad="292100" dist="139700" dir="2700000" algn="tl" rotWithShape="0">
              <a:srgbClr val="333333">
                <a:alpha val="64998"/>
              </a:srgbClr>
            </a:outerShdw>
          </a:effectLst>
          <a:extLst/>
        </p:spPr>
      </p:pic>
      <p:sp>
        <p:nvSpPr>
          <p:cNvPr id="16388" name="Textfeld 2"/>
          <p:cNvSpPr txBox="1">
            <a:spLocks noChangeArrowheads="1"/>
          </p:cNvSpPr>
          <p:nvPr/>
        </p:nvSpPr>
        <p:spPr bwMode="auto">
          <a:xfrm rot="-249365">
            <a:off x="6543675" y="3532188"/>
            <a:ext cx="2359025" cy="460375"/>
          </a:xfrm>
          <a:prstGeom prst="rect">
            <a:avLst/>
          </a:prstGeom>
          <a:noFill/>
          <a:ln w="9525">
            <a:noFill/>
            <a:miter lim="800000"/>
            <a:headEnd/>
            <a:tailEnd/>
          </a:ln>
        </p:spPr>
        <p:txBody>
          <a:bodyPr>
            <a:spAutoFit/>
          </a:bodyPr>
          <a:lstStyle/>
          <a:p>
            <a:r>
              <a:rPr lang="en-US" altLang="de-DE" sz="800" dirty="0">
                <a:cs typeface="Arial" charset="0"/>
              </a:rPr>
              <a:t>By </a:t>
            </a:r>
            <a:r>
              <a:rPr lang="en-US" altLang="de-DE" sz="800" dirty="0" err="1">
                <a:cs typeface="Arial" charset="0"/>
              </a:rPr>
              <a:t>Jonathasmello</a:t>
            </a:r>
            <a:r>
              <a:rPr lang="en-US" altLang="de-DE" sz="800" dirty="0">
                <a:cs typeface="Arial" charset="0"/>
              </a:rPr>
              <a:t> (Own work) [CC BY 3.0 (http://creativecommons.org/licenses/by/3.0)], via Wikimedia Commons</a:t>
            </a:r>
            <a:endParaRPr lang="de-DE" altLang="de-DE" sz="800" dirty="0">
              <a:cs typeface="Arial" charset="0"/>
            </a:endParaRPr>
          </a:p>
        </p:txBody>
      </p:sp>
      <p:sp>
        <p:nvSpPr>
          <p:cNvPr id="12295" name="Textfeld 4"/>
          <p:cNvSpPr txBox="1">
            <a:spLocks noChangeArrowheads="1"/>
          </p:cNvSpPr>
          <p:nvPr/>
        </p:nvSpPr>
        <p:spPr bwMode="auto">
          <a:xfrm>
            <a:off x="112713" y="1223963"/>
            <a:ext cx="5432425" cy="1016000"/>
          </a:xfrm>
          <a:prstGeom prst="rect">
            <a:avLst/>
          </a:prstGeom>
          <a:noFill/>
          <a:ln w="9525">
            <a:noFill/>
            <a:miter lim="800000"/>
            <a:headEnd/>
            <a:tailEnd/>
          </a:ln>
        </p:spPr>
        <p:txBody>
          <a:bodyPr>
            <a:spAutoFit/>
          </a:bodyPr>
          <a:lstStyle/>
          <a:p>
            <a:r>
              <a:rPr lang="de-DE" altLang="de-DE" b="1">
                <a:cs typeface="Arial" charset="0"/>
              </a:rPr>
              <a:t>Bildungs</a:t>
            </a:r>
            <a:r>
              <a:rPr lang="de-DE" altLang="de-DE">
                <a:cs typeface="Arial" charset="0"/>
              </a:rPr>
              <a:t>materialien beliebiger Art...</a:t>
            </a:r>
          </a:p>
          <a:p>
            <a:endParaRPr lang="de-DE" altLang="de-DE">
              <a:cs typeface="Arial" charset="0"/>
            </a:endParaRPr>
          </a:p>
          <a:p>
            <a:r>
              <a:rPr lang="de-DE" altLang="de-DE" sz="2400">
                <a:cs typeface="Arial" charset="0"/>
              </a:rPr>
              <a:t>Offen in:</a:t>
            </a:r>
          </a:p>
        </p:txBody>
      </p:sp>
      <p:graphicFrame>
        <p:nvGraphicFramePr>
          <p:cNvPr id="6" name="Diagramm 5"/>
          <p:cNvGraphicFramePr/>
          <p:nvPr/>
        </p:nvGraphicFramePr>
        <p:xfrm>
          <a:off x="323528" y="2420888"/>
          <a:ext cx="5131640" cy="3672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m 6"/>
          <p:cNvGraphicFramePr/>
          <p:nvPr/>
        </p:nvGraphicFramePr>
        <p:xfrm>
          <a:off x="0" y="4365104"/>
          <a:ext cx="60960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2295" grpId="0"/>
      <p:bldGraphic spid="6" grpId="0">
        <p:bldAsOne/>
      </p:bldGraphic>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de-DE" altLang="de-DE" smtClean="0">
                <a:latin typeface="Arial" charset="0"/>
                <a:cs typeface="Arial" charset="0"/>
              </a:rPr>
              <a:t>Förderung von OER an der UDE</a:t>
            </a:r>
          </a:p>
        </p:txBody>
      </p:sp>
      <p:sp>
        <p:nvSpPr>
          <p:cNvPr id="3" name="Textplatzhalter 2"/>
          <p:cNvSpPr>
            <a:spLocks noGrp="1"/>
          </p:cNvSpPr>
          <p:nvPr>
            <p:ph type="body" sz="quarter" idx="14"/>
          </p:nvPr>
        </p:nvSpPr>
        <p:spPr>
          <a:xfrm>
            <a:off x="196850" y="1198563"/>
            <a:ext cx="5697538" cy="4022725"/>
          </a:xfrm>
          <a:ln>
            <a:solidFill>
              <a:schemeClr val="bg1"/>
            </a:solidFill>
          </a:ln>
        </p:spPr>
        <p:txBody>
          <a:bodyPr/>
          <a:lstStyle/>
          <a:p>
            <a:pPr marL="0" indent="0">
              <a:buFont typeface="Arial" charset="0"/>
              <a:buNone/>
            </a:pPr>
            <a:r>
              <a:rPr lang="de-DE" altLang="de-DE" sz="2000" dirty="0" smtClean="0">
                <a:latin typeface="Arial" charset="0"/>
                <a:cs typeface="Arial" charset="0"/>
              </a:rPr>
              <a:t>Warum will die UDE die Verwendung und Erstellung von OER fördern?</a:t>
            </a:r>
          </a:p>
          <a:p>
            <a:pPr marL="0" indent="0">
              <a:buFont typeface="Arial" charset="0"/>
              <a:buNone/>
            </a:pPr>
            <a:endParaRPr lang="de-DE" altLang="de-DE" dirty="0" smtClean="0">
              <a:latin typeface="Arial" charset="0"/>
              <a:cs typeface="Arial" charset="0"/>
            </a:endParaRPr>
          </a:p>
          <a:p>
            <a:pPr marL="0" indent="0"/>
            <a:r>
              <a:rPr lang="de-DE" altLang="de-DE" dirty="0" smtClean="0">
                <a:latin typeface="Arial" charset="0"/>
                <a:cs typeface="Arial" charset="0"/>
              </a:rPr>
              <a:t> Verständnis von Bildung als öffentliches Gut</a:t>
            </a:r>
          </a:p>
          <a:p>
            <a:pPr marL="0" indent="0"/>
            <a:r>
              <a:rPr lang="de-DE" altLang="de-DE" dirty="0" smtClean="0">
                <a:latin typeface="Arial" charset="0"/>
                <a:cs typeface="Arial" charset="0"/>
              </a:rPr>
              <a:t> Verbesserung der Qualität der Lehre</a:t>
            </a:r>
          </a:p>
          <a:p>
            <a:pPr marL="0" indent="0"/>
            <a:r>
              <a:rPr lang="de-DE" altLang="de-DE" dirty="0" smtClean="0">
                <a:latin typeface="Arial" charset="0"/>
                <a:cs typeface="Arial" charset="0"/>
              </a:rPr>
              <a:t> Nutzung der Vielfalt an Informationen im Internet</a:t>
            </a:r>
          </a:p>
          <a:p>
            <a:pPr marL="0" indent="0"/>
            <a:r>
              <a:rPr lang="de-DE" altLang="de-DE" dirty="0" smtClean="0">
                <a:latin typeface="Arial" charset="0"/>
                <a:cs typeface="Arial" charset="0"/>
              </a:rPr>
              <a:t> Leichtere Zweit- und Mehrfachnutzung von Materialien </a:t>
            </a:r>
          </a:p>
          <a:p>
            <a:pPr marL="0" indent="0"/>
            <a:r>
              <a:rPr lang="de-DE" altLang="de-DE" dirty="0" smtClean="0">
                <a:latin typeface="Arial" charset="0"/>
                <a:cs typeface="Arial" charset="0"/>
              </a:rPr>
              <a:t> Steigerung der Reputation der UDE als offene Hochschule</a:t>
            </a:r>
          </a:p>
        </p:txBody>
      </p:sp>
      <p:sp>
        <p:nvSpPr>
          <p:cNvPr id="16388" name="Datumsplatzhalter 5"/>
          <p:cNvSpPr>
            <a:spLocks noGrp="1"/>
          </p:cNvSpPr>
          <p:nvPr>
            <p:ph type="dt" sz="quarter" idx="15"/>
          </p:nvPr>
        </p:nvSpPr>
        <p:spPr bwMode="auto">
          <a:noFill/>
          <a:ln>
            <a:miter lim="800000"/>
            <a:headEnd/>
            <a:tailEnd/>
          </a:ln>
        </p:spPr>
        <p:txBody>
          <a:bodyPr/>
          <a:lstStyle/>
          <a:p>
            <a:fld id="{5C41815B-771E-4CBE-ABA7-B6013C39980B}" type="datetime1">
              <a:rPr lang="de-DE" altLang="de-DE" smtClean="0">
                <a:cs typeface="Arial" charset="0"/>
              </a:rPr>
              <a:pPr/>
              <a:t>15.06.2017</a:t>
            </a:fld>
            <a:endParaRPr lang="de-DE" altLang="de-DE" smtClean="0">
              <a:cs typeface="Arial" charset="0"/>
            </a:endParaRPr>
          </a:p>
        </p:txBody>
      </p:sp>
      <p:sp>
        <p:nvSpPr>
          <p:cNvPr id="7" name="Fußzeilenplatzhalter 6"/>
          <p:cNvSpPr>
            <a:spLocks noGrp="1"/>
          </p:cNvSpPr>
          <p:nvPr>
            <p:ph type="ftr" sz="quarter" idx="16"/>
          </p:nvPr>
        </p:nvSpPr>
        <p:spPr/>
        <p:txBody>
          <a:bodyPr/>
          <a:lstStyle/>
          <a:p>
            <a:pPr>
              <a:defRPr/>
            </a:pPr>
            <a:r>
              <a:rPr lang="de-DE"/>
              <a:t>www.uni-due.de</a:t>
            </a:r>
          </a:p>
        </p:txBody>
      </p:sp>
      <p:pic>
        <p:nvPicPr>
          <p:cNvPr id="16390" name="Grafik 3"/>
          <p:cNvPicPr>
            <a:picLocks noChangeAspect="1"/>
          </p:cNvPicPr>
          <p:nvPr/>
        </p:nvPicPr>
        <p:blipFill>
          <a:blip r:embed="rId2"/>
          <a:srcRect/>
          <a:stretch>
            <a:fillRect/>
          </a:stretch>
        </p:blipFill>
        <p:spPr bwMode="auto">
          <a:xfrm>
            <a:off x="6157913" y="2744788"/>
            <a:ext cx="2786062" cy="1584325"/>
          </a:xfrm>
          <a:prstGeom prst="rect">
            <a:avLst/>
          </a:prstGeom>
          <a:noFill/>
          <a:ln w="9525">
            <a:noFill/>
            <a:miter lim="800000"/>
            <a:headEnd/>
            <a:tailEnd/>
          </a:ln>
        </p:spPr>
      </p:pic>
      <p:sp>
        <p:nvSpPr>
          <p:cNvPr id="16391" name="Textfeld 4"/>
          <p:cNvSpPr txBox="1">
            <a:spLocks noChangeArrowheads="1"/>
          </p:cNvSpPr>
          <p:nvPr/>
        </p:nvSpPr>
        <p:spPr bwMode="auto">
          <a:xfrm>
            <a:off x="6157913" y="4513263"/>
            <a:ext cx="2786062" cy="708025"/>
          </a:xfrm>
          <a:prstGeom prst="rect">
            <a:avLst/>
          </a:prstGeom>
          <a:noFill/>
          <a:ln w="9525">
            <a:noFill/>
            <a:miter lim="800000"/>
            <a:headEnd/>
            <a:tailEnd/>
          </a:ln>
        </p:spPr>
        <p:txBody>
          <a:bodyPr>
            <a:spAutoFit/>
          </a:bodyPr>
          <a:lstStyle/>
          <a:p>
            <a:r>
              <a:rPr lang="de-DE" altLang="de-DE" sz="1000" dirty="0">
                <a:cs typeface="Arial" charset="0"/>
              </a:rPr>
              <a:t>Grafik: Markus </a:t>
            </a:r>
            <a:r>
              <a:rPr lang="de-DE" altLang="de-DE" sz="1000" dirty="0" err="1">
                <a:cs typeface="Arial" charset="0"/>
              </a:rPr>
              <a:t>Büsges</a:t>
            </a:r>
            <a:r>
              <a:rPr lang="de-DE" altLang="de-DE" sz="1000" dirty="0">
                <a:cs typeface="Arial" charset="0"/>
              </a:rPr>
              <a:t>, </a:t>
            </a:r>
            <a:r>
              <a:rPr lang="de-DE" altLang="de-DE" sz="1000" dirty="0" err="1">
                <a:cs typeface="Arial" charset="0"/>
              </a:rPr>
              <a:t>leomaria</a:t>
            </a:r>
            <a:r>
              <a:rPr lang="de-DE" altLang="de-DE" sz="1000" dirty="0">
                <a:cs typeface="Arial" charset="0"/>
              </a:rPr>
              <a:t> (</a:t>
            </a:r>
            <a:r>
              <a:rPr lang="de-DE" altLang="de-DE" sz="1000" dirty="0" err="1">
                <a:cs typeface="Arial" charset="0"/>
              </a:rPr>
              <a:t>Wikimedia</a:t>
            </a:r>
            <a:r>
              <a:rPr lang="de-DE" altLang="de-DE" sz="1000" dirty="0">
                <a:cs typeface="Arial" charset="0"/>
              </a:rPr>
              <a:t> Deutschland e.V.) [CC BY-SA 3.0 (http://creativecommons.org/licenses/by-sa/3.0)], via </a:t>
            </a:r>
            <a:r>
              <a:rPr lang="de-DE" altLang="de-DE" sz="1000" dirty="0" err="1">
                <a:cs typeface="Arial" charset="0"/>
              </a:rPr>
              <a:t>Wikimedia</a:t>
            </a:r>
            <a:r>
              <a:rPr lang="de-DE" altLang="de-DE" sz="1000" dirty="0">
                <a:cs typeface="Arial" charset="0"/>
              </a:rPr>
              <a:t> </a:t>
            </a:r>
            <a:r>
              <a:rPr lang="de-DE" altLang="de-DE" sz="1000" dirty="0" err="1">
                <a:cs typeface="Arial" charset="0"/>
              </a:rPr>
              <a:t>Commons</a:t>
            </a:r>
            <a:endParaRPr lang="de-DE" altLang="de-DE" sz="1000" dirty="0">
              <a:cs typeface="Arial" charset="0"/>
            </a:endParaRPr>
          </a:p>
        </p:txBody>
      </p:sp>
      <p:sp>
        <p:nvSpPr>
          <p:cNvPr id="6" name="Textfeld 5"/>
          <p:cNvSpPr txBox="1"/>
          <p:nvPr/>
        </p:nvSpPr>
        <p:spPr>
          <a:xfrm>
            <a:off x="196850" y="5661025"/>
            <a:ext cx="5961063" cy="369888"/>
          </a:xfrm>
          <a:prstGeom prst="rect">
            <a:avLst/>
          </a:prstGeom>
          <a:solidFill>
            <a:schemeClr val="bg2">
              <a:lumMod val="90000"/>
            </a:schemeClr>
          </a:solidFill>
        </p:spPr>
        <p:txBody>
          <a:bodyPr>
            <a:spAutoFit/>
          </a:bodyPr>
          <a:lstStyle/>
          <a:p>
            <a:pPr algn="ctr">
              <a:defRPr/>
            </a:pPr>
            <a:r>
              <a:rPr lang="de-DE" b="1" dirty="0">
                <a:solidFill>
                  <a:schemeClr val="tx2"/>
                </a:solidFill>
                <a:latin typeface="Arial" panose="020B0604020202020204" pitchFamily="34" charset="0"/>
              </a:rPr>
              <a:t> </a:t>
            </a:r>
            <a:r>
              <a:rPr lang="de-DE" b="1" dirty="0">
                <a:solidFill>
                  <a:schemeClr val="tx2"/>
                </a:solidFill>
                <a:latin typeface="Arial" panose="020B0604020202020204" pitchFamily="34" charset="0"/>
                <a:sym typeface="Wingdings" panose="05000000000000000000" pitchFamily="2" charset="2"/>
              </a:rPr>
              <a:t> </a:t>
            </a:r>
            <a:r>
              <a:rPr lang="de-DE" b="1" dirty="0">
                <a:solidFill>
                  <a:schemeClr val="tx2"/>
                </a:solidFill>
                <a:latin typeface="Arial" panose="020B0604020202020204" pitchFamily="34" charset="0"/>
              </a:rPr>
              <a:t>Zielgruppe: Lehrende der UDE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el 9"/>
          <p:cNvSpPr>
            <a:spLocks noGrp="1"/>
          </p:cNvSpPr>
          <p:nvPr>
            <p:ph type="title"/>
          </p:nvPr>
        </p:nvSpPr>
        <p:spPr/>
        <p:txBody>
          <a:bodyPr/>
          <a:lstStyle/>
          <a:p>
            <a:r>
              <a:rPr lang="de-DE" altLang="de-DE" smtClean="0">
                <a:latin typeface="Arial" charset="0"/>
                <a:cs typeface="Arial" charset="0"/>
              </a:rPr>
              <a:t>OER Allgemein: Entwicklungsgeschichte</a:t>
            </a:r>
          </a:p>
        </p:txBody>
      </p:sp>
      <p:sp>
        <p:nvSpPr>
          <p:cNvPr id="7" name="Fußzeilenplatzhalter 6"/>
          <p:cNvSpPr>
            <a:spLocks noGrp="1"/>
          </p:cNvSpPr>
          <p:nvPr>
            <p:ph type="ftr" sz="quarter" idx="10"/>
          </p:nvPr>
        </p:nvSpPr>
        <p:spPr/>
        <p:txBody>
          <a:bodyPr/>
          <a:lstStyle/>
          <a:p>
            <a:pPr>
              <a:defRPr/>
            </a:pPr>
            <a:r>
              <a:rPr lang="de-DE"/>
              <a:t>www.uni-due.de</a:t>
            </a:r>
          </a:p>
        </p:txBody>
      </p:sp>
      <p:sp>
        <p:nvSpPr>
          <p:cNvPr id="17412" name="Datumsplatzhalter 5"/>
          <p:cNvSpPr>
            <a:spLocks noGrp="1"/>
          </p:cNvSpPr>
          <p:nvPr>
            <p:ph type="dt" sz="quarter" idx="4294967295"/>
          </p:nvPr>
        </p:nvSpPr>
        <p:spPr bwMode="auto">
          <a:noFill/>
          <a:ln>
            <a:miter lim="800000"/>
            <a:headEnd/>
            <a:tailEnd/>
          </a:ln>
        </p:spPr>
        <p:txBody>
          <a:bodyPr/>
          <a:lstStyle/>
          <a:p>
            <a:fld id="{048700CB-0034-4FAB-8954-3DEBA8E026C4}" type="datetime1">
              <a:rPr lang="de-DE" altLang="de-DE" smtClean="0">
                <a:cs typeface="Arial" charset="0"/>
              </a:rPr>
              <a:pPr/>
              <a:t>15.06.2017</a:t>
            </a:fld>
            <a:endParaRPr lang="de-DE" altLang="de-DE" smtClean="0">
              <a:cs typeface="Arial" charset="0"/>
            </a:endParaRPr>
          </a:p>
        </p:txBody>
      </p:sp>
      <p:sp>
        <p:nvSpPr>
          <p:cNvPr id="17413" name="Textplatzhalter 5"/>
          <p:cNvSpPr txBox="1">
            <a:spLocks/>
          </p:cNvSpPr>
          <p:nvPr/>
        </p:nvSpPr>
        <p:spPr bwMode="auto">
          <a:xfrm>
            <a:off x="201613" y="1158875"/>
            <a:ext cx="8740775" cy="4181475"/>
          </a:xfrm>
          <a:prstGeom prst="rect">
            <a:avLst/>
          </a:prstGeom>
          <a:noFill/>
          <a:ln w="9525">
            <a:solidFill>
              <a:schemeClr val="bg1"/>
            </a:solidFill>
            <a:miter lim="800000"/>
            <a:headEnd/>
            <a:tailEnd/>
          </a:ln>
        </p:spPr>
        <p:txBody>
          <a:bodyPr/>
          <a:lstStyle/>
          <a:p>
            <a:pPr eaLnBrk="1" hangingPunct="1">
              <a:buFont typeface="Arial" charset="0"/>
              <a:buNone/>
            </a:pPr>
            <a:endParaRPr lang="de-DE" altLang="de-DE" b="1" dirty="0">
              <a:solidFill>
                <a:srgbClr val="004C93"/>
              </a:solidFill>
              <a:cs typeface="Arial" charset="0"/>
            </a:endParaRPr>
          </a:p>
          <a:p>
            <a:pPr eaLnBrk="1" hangingPunct="1">
              <a:buFont typeface="Arial" charset="0"/>
              <a:buNone/>
            </a:pPr>
            <a:endParaRPr lang="de-DE" altLang="de-DE" b="1" dirty="0">
              <a:solidFill>
                <a:srgbClr val="004C93"/>
              </a:solidFill>
              <a:cs typeface="Arial" charset="0"/>
            </a:endParaRPr>
          </a:p>
          <a:p>
            <a:pPr eaLnBrk="1" hangingPunct="1"/>
            <a:r>
              <a:rPr lang="de-DE" altLang="de-DE" dirty="0">
                <a:solidFill>
                  <a:srgbClr val="FF0000"/>
                </a:solidFill>
                <a:cs typeface="Arial" charset="0"/>
              </a:rPr>
              <a:t>1999: </a:t>
            </a:r>
            <a:r>
              <a:rPr lang="de-DE" altLang="de-DE" dirty="0">
                <a:solidFill>
                  <a:schemeClr val="tx2"/>
                </a:solidFill>
                <a:cs typeface="Arial" charset="0"/>
              </a:rPr>
              <a:t>Uni Tübingen startet Multimedia-Server </a:t>
            </a:r>
            <a:r>
              <a:rPr lang="de-DE" altLang="de-DE" i="1" dirty="0">
                <a:solidFill>
                  <a:schemeClr val="tx2"/>
                </a:solidFill>
                <a:cs typeface="Arial" charset="0"/>
              </a:rPr>
              <a:t>TIMMS</a:t>
            </a:r>
          </a:p>
          <a:p>
            <a:pPr eaLnBrk="1" hangingPunct="1"/>
            <a:endParaRPr lang="de-DE" altLang="de-DE" dirty="0">
              <a:solidFill>
                <a:schemeClr val="tx2"/>
              </a:solidFill>
              <a:cs typeface="Arial" charset="0"/>
            </a:endParaRPr>
          </a:p>
          <a:p>
            <a:pPr eaLnBrk="1" hangingPunct="1"/>
            <a:r>
              <a:rPr lang="de-DE" altLang="de-DE" dirty="0">
                <a:solidFill>
                  <a:schemeClr val="tx2"/>
                </a:solidFill>
                <a:cs typeface="Arial" charset="0"/>
              </a:rPr>
              <a:t>2006-2008: Verschiedene Publikationen zum Thema OER</a:t>
            </a:r>
          </a:p>
          <a:p>
            <a:pPr eaLnBrk="1" hangingPunct="1"/>
            <a:endParaRPr lang="de-DE" altLang="de-DE" dirty="0">
              <a:solidFill>
                <a:schemeClr val="tx2"/>
              </a:solidFill>
              <a:cs typeface="Arial" charset="0"/>
            </a:endParaRPr>
          </a:p>
          <a:p>
            <a:pPr eaLnBrk="1" hangingPunct="1"/>
            <a:r>
              <a:rPr lang="de-DE" altLang="de-DE" dirty="0">
                <a:solidFill>
                  <a:schemeClr val="tx2"/>
                </a:solidFill>
                <a:cs typeface="Arial" charset="0"/>
              </a:rPr>
              <a:t>2009: TU Darmstadt startet </a:t>
            </a:r>
            <a:r>
              <a:rPr lang="de-DE" altLang="de-DE" i="1" dirty="0" err="1">
                <a:solidFill>
                  <a:schemeClr val="tx2"/>
                </a:solidFill>
                <a:cs typeface="Arial" charset="0"/>
              </a:rPr>
              <a:t>OpenLearnWare</a:t>
            </a:r>
            <a:endParaRPr lang="de-DE" altLang="de-DE" i="1" dirty="0">
              <a:solidFill>
                <a:schemeClr val="tx2"/>
              </a:solidFill>
              <a:cs typeface="Arial" charset="0"/>
            </a:endParaRPr>
          </a:p>
          <a:p>
            <a:pPr eaLnBrk="1" hangingPunct="1"/>
            <a:endParaRPr lang="de-DE" altLang="de-DE" i="1" dirty="0">
              <a:solidFill>
                <a:schemeClr val="tx2"/>
              </a:solidFill>
              <a:cs typeface="Arial" charset="0"/>
            </a:endParaRPr>
          </a:p>
          <a:p>
            <a:pPr eaLnBrk="1" hangingPunct="1"/>
            <a:r>
              <a:rPr lang="de-DE" altLang="de-DE" dirty="0">
                <a:solidFill>
                  <a:schemeClr val="tx2"/>
                </a:solidFill>
                <a:cs typeface="Arial" charset="0"/>
              </a:rPr>
              <a:t>2010: Studie: </a:t>
            </a:r>
            <a:r>
              <a:rPr lang="de-DE" altLang="de-DE" i="1" dirty="0">
                <a:solidFill>
                  <a:schemeClr val="tx2"/>
                </a:solidFill>
                <a:cs typeface="Arial" charset="0"/>
              </a:rPr>
              <a:t>Potenziale und Hemmnisse freier Bildungsmaterialien</a:t>
            </a:r>
          </a:p>
          <a:p>
            <a:pPr eaLnBrk="1" hangingPunct="1"/>
            <a:endParaRPr lang="de-DE" altLang="de-DE" i="1" dirty="0">
              <a:solidFill>
                <a:schemeClr val="tx2"/>
              </a:solidFill>
              <a:cs typeface="Arial" charset="0"/>
            </a:endParaRPr>
          </a:p>
          <a:p>
            <a:pPr eaLnBrk="1" hangingPunct="1"/>
            <a:r>
              <a:rPr lang="de-DE" altLang="de-DE" dirty="0">
                <a:solidFill>
                  <a:schemeClr val="tx2"/>
                </a:solidFill>
                <a:cs typeface="Arial" charset="0"/>
              </a:rPr>
              <a:t>2011: Veröffentlichung </a:t>
            </a:r>
            <a:r>
              <a:rPr lang="de-DE" altLang="de-DE" i="1" dirty="0">
                <a:solidFill>
                  <a:schemeClr val="tx2"/>
                </a:solidFill>
                <a:cs typeface="Arial" charset="0"/>
              </a:rPr>
              <a:t>L3T: Freies Lehrbuch Lehren und Lernen mit Technologien: 	</a:t>
            </a:r>
            <a:r>
              <a:rPr lang="de-DE" altLang="de-DE" dirty="0">
                <a:solidFill>
                  <a:schemeClr val="tx2"/>
                </a:solidFill>
                <a:cs typeface="Arial" charset="0"/>
              </a:rPr>
              <a:t>Komplettüberarbeitung 2013</a:t>
            </a:r>
          </a:p>
          <a:p>
            <a:pPr eaLnBrk="1" hangingPunct="1"/>
            <a:endParaRPr lang="de-DE" altLang="de-DE" dirty="0">
              <a:solidFill>
                <a:schemeClr val="tx2"/>
              </a:solidFill>
              <a:cs typeface="Arial" charset="0"/>
            </a:endParaRPr>
          </a:p>
          <a:p>
            <a:pPr eaLnBrk="1" hangingPunct="1"/>
            <a:r>
              <a:rPr lang="de-DE" altLang="de-DE" dirty="0">
                <a:solidFill>
                  <a:schemeClr val="tx2"/>
                </a:solidFill>
                <a:cs typeface="Arial" charset="0"/>
              </a:rPr>
              <a:t>2012: Erstes OER-Camp in Bremen; OER-Fachgespräch mit KMK und BMBF</a:t>
            </a:r>
          </a:p>
          <a:p>
            <a:pPr eaLnBrk="1" hangingPunct="1"/>
            <a:endParaRPr lang="de-DE" altLang="de-DE" dirty="0">
              <a:solidFill>
                <a:schemeClr val="tx2"/>
              </a:solidFill>
              <a:cs typeface="Arial" charset="0"/>
            </a:endParaRPr>
          </a:p>
          <a:p>
            <a:pPr eaLnBrk="1" hangingPunct="1"/>
            <a:r>
              <a:rPr lang="de-DE" altLang="de-DE" dirty="0">
                <a:solidFill>
                  <a:schemeClr val="tx2"/>
                </a:solidFill>
                <a:cs typeface="Arial" charset="0"/>
              </a:rPr>
              <a:t>2015: Erstmals Mittel für OER im Bundeshaushalt; Whitepaper OER an Hochschulen erscheint </a:t>
            </a:r>
            <a:r>
              <a:rPr lang="de-DE" altLang="de-DE" sz="1100" dirty="0">
                <a:solidFill>
                  <a:schemeClr val="tx2"/>
                </a:solidFill>
                <a:cs typeface="Arial" charset="0"/>
              </a:rPr>
              <a:t>(Quelle: </a:t>
            </a:r>
            <a:r>
              <a:rPr lang="de-DE" altLang="de-DE" sz="1100" dirty="0" err="1">
                <a:solidFill>
                  <a:schemeClr val="tx2"/>
                </a:solidFill>
                <a:cs typeface="Arial" charset="0"/>
              </a:rPr>
              <a:t>Deiman</a:t>
            </a:r>
            <a:r>
              <a:rPr lang="de-DE" altLang="de-DE" sz="1100" dirty="0">
                <a:solidFill>
                  <a:schemeClr val="tx2"/>
                </a:solidFill>
                <a:cs typeface="Arial" charset="0"/>
              </a:rPr>
              <a:t> et.al. 2015, 76ff)</a:t>
            </a:r>
            <a:endParaRPr lang="de-DE" altLang="de-DE" dirty="0">
              <a:solidFill>
                <a:schemeClr val="tx2"/>
              </a:solidFill>
              <a:cs typeface="Arial" charset="0"/>
            </a:endParaRPr>
          </a:p>
          <a:p>
            <a:pPr eaLnBrk="1" hangingPunct="1"/>
            <a:endParaRPr lang="de-DE" altLang="de-DE" dirty="0">
              <a:solidFill>
                <a:schemeClr val="tx2"/>
              </a:solidFill>
              <a:cs typeface="Arial" charset="0"/>
            </a:endParaRPr>
          </a:p>
          <a:p>
            <a:pPr eaLnBrk="1" hangingPunct="1"/>
            <a:endParaRPr lang="de-DE" altLang="de-DE" i="1" dirty="0">
              <a:solidFill>
                <a:schemeClr val="tx2"/>
              </a:solidFill>
              <a:cs typeface="Arial" charset="0"/>
            </a:endParaRPr>
          </a:p>
          <a:p>
            <a:pPr eaLnBrk="1" hangingPunct="1"/>
            <a:endParaRPr lang="de-DE" altLang="de-DE" dirty="0">
              <a:solidFill>
                <a:schemeClr val="tx2"/>
              </a:solidFill>
              <a:cs typeface="Arial" charset="0"/>
            </a:endParaRPr>
          </a:p>
          <a:p>
            <a:pPr eaLnBrk="1" hangingPunct="1"/>
            <a:endParaRPr lang="de-DE" altLang="de-DE" dirty="0">
              <a:solidFill>
                <a:schemeClr val="tx2"/>
              </a:solidFill>
              <a:cs typeface="Arial" charset="0"/>
            </a:endParaRPr>
          </a:p>
          <a:p>
            <a:pPr eaLnBrk="1" hangingPunct="1"/>
            <a:endParaRPr lang="de-DE" altLang="de-DE" dirty="0">
              <a:solidFill>
                <a:srgbClr val="FF0000"/>
              </a:solidFill>
              <a:cs typeface="Arial" charset="0"/>
            </a:endParaRPr>
          </a:p>
          <a:p>
            <a:pPr eaLnBrk="1" hangingPunct="1"/>
            <a:endParaRPr lang="de-DE" altLang="de-DE" sz="2400" dirty="0">
              <a:solidFill>
                <a:srgbClr val="004C93"/>
              </a:solidFill>
              <a:cs typeface="Arial" charset="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r>
              <a:rPr lang="de-DE" altLang="de-DE" dirty="0" smtClean="0">
                <a:latin typeface="Arial" charset="0"/>
                <a:cs typeface="Arial" charset="0"/>
              </a:rPr>
              <a:t>Skepsis gegenüber OER</a:t>
            </a:r>
            <a:endParaRPr lang="de-DE" altLang="de-DE" dirty="0" smtClean="0">
              <a:latin typeface="Arial" charset="0"/>
              <a:cs typeface="Arial" charset="0"/>
            </a:endParaRPr>
          </a:p>
        </p:txBody>
      </p:sp>
      <p:sp>
        <p:nvSpPr>
          <p:cNvPr id="18435" name="Datumsplatzhalter 3"/>
          <p:cNvSpPr>
            <a:spLocks noGrp="1"/>
          </p:cNvSpPr>
          <p:nvPr>
            <p:ph type="dt" sz="quarter" idx="15"/>
          </p:nvPr>
        </p:nvSpPr>
        <p:spPr bwMode="auto">
          <a:noFill/>
          <a:ln>
            <a:miter lim="800000"/>
            <a:headEnd/>
            <a:tailEnd/>
          </a:ln>
        </p:spPr>
        <p:txBody>
          <a:bodyPr/>
          <a:lstStyle/>
          <a:p>
            <a:fld id="{D9FDCD7A-8C52-4C73-B397-F94FBE14EEC0}" type="datetime1">
              <a:rPr lang="de-DE" altLang="de-DE" smtClean="0">
                <a:cs typeface="Arial" charset="0"/>
              </a:rPr>
              <a:pPr/>
              <a:t>15.06.2017</a:t>
            </a:fld>
            <a:endParaRPr lang="de-DE" altLang="de-DE" smtClean="0">
              <a:cs typeface="Arial" charset="0"/>
            </a:endParaRPr>
          </a:p>
        </p:txBody>
      </p:sp>
      <p:sp>
        <p:nvSpPr>
          <p:cNvPr id="5" name="Fußzeilenplatzhalter 4"/>
          <p:cNvSpPr>
            <a:spLocks noGrp="1"/>
          </p:cNvSpPr>
          <p:nvPr>
            <p:ph type="ftr" sz="quarter" idx="16"/>
          </p:nvPr>
        </p:nvSpPr>
        <p:spPr/>
        <p:txBody>
          <a:bodyPr/>
          <a:lstStyle/>
          <a:p>
            <a:pPr>
              <a:defRPr/>
            </a:pPr>
            <a:r>
              <a:rPr lang="de-DE"/>
              <a:t>www.uni-due.de</a:t>
            </a:r>
          </a:p>
        </p:txBody>
      </p:sp>
      <p:sp>
        <p:nvSpPr>
          <p:cNvPr id="18443" name="Textfeld 10"/>
          <p:cNvSpPr txBox="1">
            <a:spLocks noChangeArrowheads="1"/>
          </p:cNvSpPr>
          <p:nvPr/>
        </p:nvSpPr>
        <p:spPr bwMode="auto">
          <a:xfrm>
            <a:off x="196850" y="1353312"/>
            <a:ext cx="8693150" cy="5078313"/>
          </a:xfrm>
          <a:prstGeom prst="rect">
            <a:avLst/>
          </a:prstGeom>
          <a:noFill/>
          <a:ln w="9525">
            <a:noFill/>
            <a:miter lim="800000"/>
            <a:headEnd/>
            <a:tailEnd/>
          </a:ln>
        </p:spPr>
        <p:txBody>
          <a:bodyPr>
            <a:spAutoFit/>
          </a:bodyPr>
          <a:lstStyle/>
          <a:p>
            <a:pPr>
              <a:buFont typeface="Arial" pitchFamily="34" charset="0"/>
              <a:buChar char="•"/>
            </a:pPr>
            <a:r>
              <a:rPr lang="de-DE" altLang="de-DE" b="1" dirty="0" smtClean="0">
                <a:solidFill>
                  <a:srgbClr val="004C93"/>
                </a:solidFill>
                <a:cs typeface="Arial" charset="0"/>
              </a:rPr>
              <a:t> Hohe Verfügbarkeit von Material in der Lehre dank §52a</a:t>
            </a:r>
          </a:p>
          <a:p>
            <a:pPr>
              <a:buFont typeface="Arial" pitchFamily="34" charset="0"/>
              <a:buChar char="•"/>
            </a:pPr>
            <a:endParaRPr lang="de-DE" altLang="de-DE" b="1" dirty="0" smtClean="0">
              <a:solidFill>
                <a:srgbClr val="004C93"/>
              </a:solidFill>
              <a:cs typeface="Arial" charset="0"/>
            </a:endParaRPr>
          </a:p>
          <a:p>
            <a:endParaRPr lang="de-DE" altLang="de-DE" b="1" dirty="0">
              <a:solidFill>
                <a:srgbClr val="004C93"/>
              </a:solidFill>
              <a:cs typeface="Arial" charset="0"/>
            </a:endParaRPr>
          </a:p>
          <a:p>
            <a:pPr>
              <a:buFont typeface="Arial" pitchFamily="34" charset="0"/>
              <a:buChar char="•"/>
            </a:pPr>
            <a:r>
              <a:rPr lang="de-DE" altLang="de-DE" b="1" dirty="0" smtClean="0">
                <a:solidFill>
                  <a:srgbClr val="004C93"/>
                </a:solidFill>
                <a:cs typeface="Arial" charset="0"/>
              </a:rPr>
              <a:t> Wissenschaftlich </a:t>
            </a:r>
            <a:r>
              <a:rPr lang="de-DE" altLang="de-DE" b="1" dirty="0">
                <a:solidFill>
                  <a:srgbClr val="004C93"/>
                </a:solidFill>
                <a:cs typeface="Arial" charset="0"/>
              </a:rPr>
              <a:t>Beschäftigte bleiben gerne „Herr über das eigene Eigentum</a:t>
            </a:r>
            <a:r>
              <a:rPr lang="de-DE" altLang="de-DE" b="1" dirty="0" smtClean="0">
                <a:solidFill>
                  <a:srgbClr val="004C93"/>
                </a:solidFill>
                <a:cs typeface="Arial" charset="0"/>
              </a:rPr>
              <a:t>“</a:t>
            </a:r>
          </a:p>
          <a:p>
            <a:pPr>
              <a:buFont typeface="Arial" pitchFamily="34" charset="0"/>
              <a:buChar char="•"/>
            </a:pPr>
            <a:endParaRPr lang="de-DE" altLang="de-DE" b="1" dirty="0">
              <a:solidFill>
                <a:srgbClr val="004C93"/>
              </a:solidFill>
              <a:cs typeface="Arial" charset="0"/>
            </a:endParaRPr>
          </a:p>
          <a:p>
            <a:pPr>
              <a:buFont typeface="Arial" pitchFamily="34" charset="0"/>
              <a:buChar char="•"/>
            </a:pPr>
            <a:endParaRPr lang="de-DE" altLang="de-DE" b="1" dirty="0">
              <a:solidFill>
                <a:srgbClr val="004C93"/>
              </a:solidFill>
              <a:cs typeface="Arial" charset="0"/>
            </a:endParaRPr>
          </a:p>
          <a:p>
            <a:pPr>
              <a:buFont typeface="Arial" pitchFamily="34" charset="0"/>
              <a:buChar char="•"/>
            </a:pPr>
            <a:r>
              <a:rPr lang="de-DE" altLang="de-DE" b="1" dirty="0" smtClean="0">
                <a:solidFill>
                  <a:srgbClr val="004C93"/>
                </a:solidFill>
                <a:cs typeface="Arial" charset="0"/>
              </a:rPr>
              <a:t> Getauscht </a:t>
            </a:r>
            <a:r>
              <a:rPr lang="de-DE" altLang="de-DE" b="1" dirty="0">
                <a:solidFill>
                  <a:srgbClr val="004C93"/>
                </a:solidFill>
                <a:cs typeface="Arial" charset="0"/>
              </a:rPr>
              <a:t>wird „unter Bekannten</a:t>
            </a:r>
            <a:r>
              <a:rPr lang="de-DE" altLang="de-DE" b="1" dirty="0" smtClean="0">
                <a:solidFill>
                  <a:srgbClr val="004C93"/>
                </a:solidFill>
                <a:cs typeface="Arial" charset="0"/>
              </a:rPr>
              <a:t>“</a:t>
            </a:r>
          </a:p>
          <a:p>
            <a:pPr>
              <a:buFont typeface="Arial" pitchFamily="34" charset="0"/>
              <a:buChar char="•"/>
            </a:pPr>
            <a:endParaRPr lang="de-DE" altLang="de-DE" b="1" dirty="0" smtClean="0">
              <a:solidFill>
                <a:srgbClr val="004C93"/>
              </a:solidFill>
              <a:cs typeface="Arial" charset="0"/>
            </a:endParaRPr>
          </a:p>
          <a:p>
            <a:pPr>
              <a:buFont typeface="Arial" pitchFamily="34" charset="0"/>
              <a:buChar char="•"/>
            </a:pPr>
            <a:endParaRPr lang="de-DE" altLang="de-DE" b="1" dirty="0">
              <a:solidFill>
                <a:srgbClr val="004C93"/>
              </a:solidFill>
              <a:cs typeface="Arial" charset="0"/>
            </a:endParaRPr>
          </a:p>
          <a:p>
            <a:pPr>
              <a:buFont typeface="Arial" pitchFamily="34" charset="0"/>
              <a:buChar char="•"/>
            </a:pPr>
            <a:r>
              <a:rPr lang="de-DE" altLang="de-DE" b="1" dirty="0" smtClean="0">
                <a:solidFill>
                  <a:srgbClr val="004C93"/>
                </a:solidFill>
                <a:cs typeface="Arial" charset="0"/>
              </a:rPr>
              <a:t> Hochschullehre ist kurzlebig – OER ist erstmal Mehrarbeit</a:t>
            </a:r>
          </a:p>
          <a:p>
            <a:pPr>
              <a:buFont typeface="Arial" pitchFamily="34" charset="0"/>
              <a:buChar char="•"/>
            </a:pPr>
            <a:endParaRPr lang="de-DE" altLang="de-DE" b="1" dirty="0" smtClean="0">
              <a:solidFill>
                <a:srgbClr val="004C93"/>
              </a:solidFill>
              <a:cs typeface="Arial" charset="0"/>
            </a:endParaRPr>
          </a:p>
          <a:p>
            <a:pPr>
              <a:buFont typeface="Arial" pitchFamily="34" charset="0"/>
              <a:buChar char="•"/>
            </a:pPr>
            <a:endParaRPr lang="de-DE" altLang="de-DE" b="1" dirty="0" smtClean="0">
              <a:solidFill>
                <a:srgbClr val="004C93"/>
              </a:solidFill>
              <a:cs typeface="Arial" charset="0"/>
            </a:endParaRPr>
          </a:p>
          <a:p>
            <a:pPr>
              <a:buFont typeface="Arial" pitchFamily="34" charset="0"/>
              <a:buChar char="•"/>
            </a:pPr>
            <a:r>
              <a:rPr lang="de-DE" altLang="de-DE" b="1" dirty="0" smtClean="0">
                <a:solidFill>
                  <a:srgbClr val="004C93"/>
                </a:solidFill>
                <a:cs typeface="Arial" charset="0"/>
              </a:rPr>
              <a:t> Rechtliche Unsicherheit</a:t>
            </a:r>
          </a:p>
          <a:p>
            <a:pPr>
              <a:buFont typeface="Arial" pitchFamily="34" charset="0"/>
              <a:buChar char="•"/>
            </a:pPr>
            <a:endParaRPr lang="de-DE" altLang="de-DE" b="1" dirty="0" smtClean="0">
              <a:solidFill>
                <a:srgbClr val="004C93"/>
              </a:solidFill>
              <a:cs typeface="Arial" charset="0"/>
            </a:endParaRPr>
          </a:p>
          <a:p>
            <a:pPr>
              <a:buFont typeface="Arial" pitchFamily="34" charset="0"/>
              <a:buChar char="•"/>
            </a:pPr>
            <a:endParaRPr lang="de-DE" altLang="de-DE" b="1" dirty="0" smtClean="0">
              <a:solidFill>
                <a:srgbClr val="004C93"/>
              </a:solidFill>
              <a:cs typeface="Arial" charset="0"/>
            </a:endParaRPr>
          </a:p>
          <a:p>
            <a:pPr>
              <a:buFont typeface="Arial" pitchFamily="34" charset="0"/>
              <a:buChar char="•"/>
            </a:pPr>
            <a:r>
              <a:rPr lang="de-DE" altLang="de-DE" b="1" dirty="0" smtClean="0">
                <a:solidFill>
                  <a:srgbClr val="004C93"/>
                </a:solidFill>
                <a:cs typeface="Arial" charset="0"/>
              </a:rPr>
              <a:t> Sanktionen oder Nichtbeachtung durch die eigene Institution</a:t>
            </a:r>
          </a:p>
          <a:p>
            <a:pPr>
              <a:buFont typeface="Arial" pitchFamily="34" charset="0"/>
              <a:buChar char="•"/>
            </a:pPr>
            <a:endParaRPr lang="de-DE" altLang="de-DE" b="1" dirty="0">
              <a:solidFill>
                <a:srgbClr val="004C93"/>
              </a:solidFill>
              <a:cs typeface="Arial" charset="0"/>
            </a:endParaRPr>
          </a:p>
        </p:txBody>
      </p:sp>
      <p:sp>
        <p:nvSpPr>
          <p:cNvPr id="6" name="Textfeld 11"/>
          <p:cNvSpPr txBox="1">
            <a:spLocks noChangeArrowheads="1"/>
          </p:cNvSpPr>
          <p:nvPr/>
        </p:nvSpPr>
        <p:spPr bwMode="auto">
          <a:xfrm>
            <a:off x="196850" y="6169687"/>
            <a:ext cx="3665538" cy="261938"/>
          </a:xfrm>
          <a:prstGeom prst="rect">
            <a:avLst/>
          </a:prstGeom>
          <a:noFill/>
          <a:ln w="9525">
            <a:noFill/>
            <a:miter lim="800000"/>
            <a:headEnd/>
            <a:tailEnd/>
          </a:ln>
        </p:spPr>
        <p:txBody>
          <a:bodyPr>
            <a:spAutoFit/>
          </a:bodyPr>
          <a:lstStyle/>
          <a:p>
            <a:r>
              <a:rPr lang="de-DE" altLang="de-DE" sz="1100" dirty="0">
                <a:cs typeface="Arial" charset="0"/>
              </a:rPr>
              <a:t>Quelle: Deutsche UNESCO Kommission 2013, S.14-16</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4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4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43">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4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Argumente für OER in der Hochschule</a:t>
            </a:r>
            <a:endParaRPr lang="de-DE" dirty="0"/>
          </a:p>
        </p:txBody>
      </p:sp>
      <p:sp>
        <p:nvSpPr>
          <p:cNvPr id="3" name="Textplatzhalter 2"/>
          <p:cNvSpPr>
            <a:spLocks noGrp="1"/>
          </p:cNvSpPr>
          <p:nvPr>
            <p:ph type="body" sz="quarter" idx="14"/>
          </p:nvPr>
        </p:nvSpPr>
        <p:spPr>
          <a:xfrm>
            <a:off x="196851" y="1198563"/>
            <a:ext cx="8667750" cy="5283200"/>
          </a:xfrm>
          <a:solidFill>
            <a:schemeClr val="bg1"/>
          </a:solidFill>
          <a:ln>
            <a:solidFill>
              <a:schemeClr val="bg1"/>
            </a:solidFill>
          </a:ln>
        </p:spPr>
        <p:txBody>
          <a:bodyPr/>
          <a:lstStyle/>
          <a:p>
            <a:r>
              <a:rPr lang="de-DE" dirty="0" smtClean="0"/>
              <a:t>Materialien aus und für die Lehre sind i.d.R. nicht frei verfügbar.  Zweit- und Mehrfachverwendung würde durch OER erleichtert; VG Wort-Vereinbarung ist wacklig!</a:t>
            </a:r>
          </a:p>
          <a:p>
            <a:endParaRPr lang="de-DE" dirty="0" smtClean="0"/>
          </a:p>
          <a:p>
            <a:r>
              <a:rPr lang="de-DE" dirty="0" smtClean="0"/>
              <a:t>Frei Lizenzen bieten klare Regeln und wahren das Urheberrecht!</a:t>
            </a:r>
          </a:p>
          <a:p>
            <a:endParaRPr lang="de-DE" dirty="0" smtClean="0"/>
          </a:p>
          <a:p>
            <a:r>
              <a:rPr lang="de-DE" dirty="0" smtClean="0"/>
              <a:t>Reichweite des Materials steigt über das unmittelbare Umfeld hinaus</a:t>
            </a:r>
          </a:p>
          <a:p>
            <a:pPr>
              <a:buNone/>
            </a:pPr>
            <a:endParaRPr lang="de-DE" dirty="0" smtClean="0"/>
          </a:p>
          <a:p>
            <a:r>
              <a:rPr lang="de-DE" dirty="0" smtClean="0"/>
              <a:t>Maxime des Lebenslangen Lernens wird gefördert</a:t>
            </a:r>
          </a:p>
          <a:p>
            <a:endParaRPr lang="de-DE" dirty="0" smtClean="0"/>
          </a:p>
          <a:p>
            <a:r>
              <a:rPr lang="de-DE" dirty="0" smtClean="0"/>
              <a:t>Kritische Masse an Beteiligten erforderlich, um OER zu einer ernsthaften Alternative zu machen </a:t>
            </a:r>
            <a:r>
              <a:rPr lang="de-DE" dirty="0" smtClean="0">
                <a:sym typeface="Wingdings" pitchFamily="2" charset="2"/>
              </a:rPr>
              <a:t> Pionierarbeit leisten!</a:t>
            </a:r>
            <a:endParaRPr lang="de-DE" dirty="0" smtClean="0"/>
          </a:p>
          <a:p>
            <a:endParaRPr lang="de-DE" dirty="0" smtClean="0"/>
          </a:p>
          <a:p>
            <a:r>
              <a:rPr lang="de-DE" dirty="0" smtClean="0"/>
              <a:t>Geschehen innerhalb der Uni wird transparenter für die Öffentlichkeit</a:t>
            </a:r>
          </a:p>
          <a:p>
            <a:pPr>
              <a:buNone/>
            </a:pPr>
            <a:endParaRPr lang="de-DE" dirty="0" smtClean="0"/>
          </a:p>
        </p:txBody>
      </p:sp>
      <p:sp>
        <p:nvSpPr>
          <p:cNvPr id="4" name="Datumsplatzhalter 3"/>
          <p:cNvSpPr>
            <a:spLocks noGrp="1"/>
          </p:cNvSpPr>
          <p:nvPr>
            <p:ph type="dt" sz="half" idx="15"/>
          </p:nvPr>
        </p:nvSpPr>
        <p:spPr/>
        <p:txBody>
          <a:bodyPr/>
          <a:lstStyle/>
          <a:p>
            <a:pPr>
              <a:defRPr/>
            </a:pPr>
            <a:fld id="{CC5E5E7A-67E5-4CE6-BA47-55D916A129F2}" type="datetime1">
              <a:rPr lang="de-DE" altLang="de-DE" smtClean="0"/>
              <a:pPr>
                <a:defRPr/>
              </a:pPr>
              <a:t>15.06.2017</a:t>
            </a:fld>
            <a:endParaRPr lang="de-DE" altLang="de-DE"/>
          </a:p>
        </p:txBody>
      </p:sp>
      <p:sp>
        <p:nvSpPr>
          <p:cNvPr id="5" name="Fußzeilenplatzhalter 4"/>
          <p:cNvSpPr>
            <a:spLocks noGrp="1"/>
          </p:cNvSpPr>
          <p:nvPr>
            <p:ph type="ftr" sz="quarter" idx="16"/>
          </p:nvPr>
        </p:nvSpPr>
        <p:spPr/>
        <p:txBody>
          <a:bodyPr/>
          <a:lstStyle/>
          <a:p>
            <a:pPr>
              <a:defRPr/>
            </a:pPr>
            <a:r>
              <a:rPr lang="de-DE" smtClean="0"/>
              <a:t>www.uni-due.de</a:t>
            </a:r>
            <a:endParaRPr lang="de-DE"/>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Design">
  <a:themeElements>
    <a:clrScheme name="UDE">
      <a:dk1>
        <a:sysClr val="windowText" lastClr="000000"/>
      </a:dk1>
      <a:lt1>
        <a:sysClr val="window" lastClr="FFFFFF"/>
      </a:lt1>
      <a:dk2>
        <a:srgbClr val="004C93"/>
      </a:dk2>
      <a:lt2>
        <a:srgbClr val="EFE4BF"/>
      </a:lt2>
      <a:accent1>
        <a:srgbClr val="DFE4F2"/>
      </a:accent1>
      <a:accent2>
        <a:srgbClr val="3B5988"/>
      </a:accent2>
      <a:accent3>
        <a:srgbClr val="4F75B1"/>
      </a:accent3>
      <a:accent4>
        <a:srgbClr val="758FC3"/>
      </a:accent4>
      <a:accent5>
        <a:srgbClr val="A1B0D2"/>
      </a:accent5>
      <a:accent6>
        <a:srgbClr val="C1CAD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1149</Words>
  <Application>Microsoft Office PowerPoint</Application>
  <PresentationFormat>Bildschirmpräsentation (4:3)</PresentationFormat>
  <Paragraphs>207</Paragraphs>
  <Slides>17</Slides>
  <Notes>7</Notes>
  <HiddenSlides>1</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Office-Design</vt:lpstr>
      <vt:lpstr>Folie 1</vt:lpstr>
      <vt:lpstr>Fahrplan</vt:lpstr>
      <vt:lpstr>OER-Strategie für die UDE</vt:lpstr>
      <vt:lpstr> </vt:lpstr>
      <vt:lpstr>OER Allgemein</vt:lpstr>
      <vt:lpstr>Förderung von OER an der UDE</vt:lpstr>
      <vt:lpstr>OER Allgemein: Entwicklungsgeschichte</vt:lpstr>
      <vt:lpstr>Skepsis gegenüber OER</vt:lpstr>
      <vt:lpstr>Argumente für OER in der Hochschule</vt:lpstr>
      <vt:lpstr>OER Strategie</vt:lpstr>
      <vt:lpstr>Maßnahme 1: OER-Kenntnisse und Einstellungen erheben</vt:lpstr>
      <vt:lpstr>Maßnahme 2: Infrastrukturelle Voraussetzungen schaffen</vt:lpstr>
      <vt:lpstr>Maßnahme 3: Das Thema OER unter die Lehrenden bringen</vt:lpstr>
      <vt:lpstr>Maßnahme 4: Synergien mit anderen Projektbeteiligungen schaffen</vt:lpstr>
      <vt:lpstr>Zusammenfassung OER-Strategie</vt:lpstr>
      <vt:lpstr>Fragen</vt:lpstr>
      <vt:lpstr>Diskussion</vt:lpstr>
    </vt:vector>
  </TitlesOfParts>
  <Company>move:elevator GmbH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Markus Lacum</dc:creator>
  <cp:lastModifiedBy>David Eckhoff</cp:lastModifiedBy>
  <cp:revision>167</cp:revision>
  <cp:lastPrinted>2017-04-07T07:45:44Z</cp:lastPrinted>
  <dcterms:created xsi:type="dcterms:W3CDTF">2012-08-16T13:21:37Z</dcterms:created>
  <dcterms:modified xsi:type="dcterms:W3CDTF">2017-06-15T07:46:01Z</dcterms:modified>
</cp:coreProperties>
</file>