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5300" r:id="rId2"/>
  </p:sldMasterIdLst>
  <p:notesMasterIdLst>
    <p:notesMasterId r:id="rId40"/>
  </p:notesMasterIdLst>
  <p:handoutMasterIdLst>
    <p:handoutMasterId r:id="rId41"/>
  </p:handoutMasterIdLst>
  <p:sldIdLst>
    <p:sldId id="377" r:id="rId3"/>
    <p:sldId id="436" r:id="rId4"/>
    <p:sldId id="463" r:id="rId5"/>
    <p:sldId id="564" r:id="rId6"/>
    <p:sldId id="558" r:id="rId7"/>
    <p:sldId id="559" r:id="rId8"/>
    <p:sldId id="533" r:id="rId9"/>
    <p:sldId id="554" r:id="rId10"/>
    <p:sldId id="555" r:id="rId11"/>
    <p:sldId id="556" r:id="rId12"/>
    <p:sldId id="560" r:id="rId13"/>
    <p:sldId id="561" r:id="rId14"/>
    <p:sldId id="534" r:id="rId15"/>
    <p:sldId id="535" r:id="rId16"/>
    <p:sldId id="536" r:id="rId17"/>
    <p:sldId id="537" r:id="rId18"/>
    <p:sldId id="538" r:id="rId19"/>
    <p:sldId id="539" r:id="rId20"/>
    <p:sldId id="540" r:id="rId21"/>
    <p:sldId id="541" r:id="rId22"/>
    <p:sldId id="542" r:id="rId23"/>
    <p:sldId id="543" r:id="rId24"/>
    <p:sldId id="544" r:id="rId25"/>
    <p:sldId id="545" r:id="rId26"/>
    <p:sldId id="546" r:id="rId27"/>
    <p:sldId id="548" r:id="rId28"/>
    <p:sldId id="547" r:id="rId29"/>
    <p:sldId id="549" r:id="rId30"/>
    <p:sldId id="551" r:id="rId31"/>
    <p:sldId id="552" r:id="rId32"/>
    <p:sldId id="553" r:id="rId33"/>
    <p:sldId id="532" r:id="rId34"/>
    <p:sldId id="565" r:id="rId35"/>
    <p:sldId id="416" r:id="rId36"/>
    <p:sldId id="566" r:id="rId37"/>
    <p:sldId id="563" r:id="rId38"/>
    <p:sldId id="376" r:id="rId39"/>
  </p:sldIdLst>
  <p:sldSz cx="9144000" cy="6858000" type="screen4x3"/>
  <p:notesSz cx="6797675" cy="9929813"/>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anose="020B0300000000000000"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anose="020B0300000000000000"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anose="020B0300000000000000"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anose="020B0300000000000000" charset="-128"/>
        <a:cs typeface="+mn-cs"/>
      </a:defRPr>
    </a:lvl9pPr>
  </p:defaultTextStyle>
  <p:extLst>
    <p:ext uri="{EFAFB233-063F-42B5-8137-9DF3F51BA10A}">
      <p15:sldGuideLst xmlns:p15="http://schemas.microsoft.com/office/powerpoint/2012/main">
        <p15:guide id="1" orient="horz" pos="3939">
          <p15:clr>
            <a:srgbClr val="A4A3A4"/>
          </p15:clr>
        </p15:guide>
        <p15:guide id="2" pos="5653">
          <p15:clr>
            <a:srgbClr val="A4A3A4"/>
          </p15:clr>
        </p15:guide>
        <p15:guide id="3" pos="117">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13D"/>
    <a:srgbClr val="8FD3EC"/>
    <a:srgbClr val="1FA7DA"/>
    <a:srgbClr val="A3C13C"/>
    <a:srgbClr val="BB0505"/>
    <a:srgbClr val="138619"/>
    <a:srgbClr val="024A92"/>
    <a:srgbClr val="004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96445" autoAdjust="0"/>
  </p:normalViewPr>
  <p:slideViewPr>
    <p:cSldViewPr snapToGrid="0" snapToObjects="1">
      <p:cViewPr varScale="1">
        <p:scale>
          <a:sx n="112" d="100"/>
          <a:sy n="112" d="100"/>
        </p:scale>
        <p:origin x="1884" y="108"/>
      </p:cViewPr>
      <p:guideLst>
        <p:guide orient="horz" pos="3939"/>
        <p:guide pos="5653"/>
        <p:guide pos="11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3" d="100"/>
          <a:sy n="123" d="100"/>
        </p:scale>
        <p:origin x="-1056" y="-9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036" tIns="45517" rIns="91036" bIns="45517"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wrap="square" lIns="91036" tIns="45517" rIns="91036" bIns="45517" numCol="1" anchor="t" anchorCtr="0" compatLnSpc="1">
            <a:prstTxWarp prst="textNoShape">
              <a:avLst/>
            </a:prstTxWarp>
          </a:bodyPr>
          <a:lstStyle>
            <a:lvl1pPr algn="r" eaLnBrk="1" hangingPunct="1">
              <a:defRPr sz="1200">
                <a:latin typeface="Calibri" pitchFamily="-109" charset="0"/>
              </a:defRPr>
            </a:lvl1pPr>
          </a:lstStyle>
          <a:p>
            <a:pPr>
              <a:defRPr/>
            </a:pPr>
            <a:fld id="{33DE23EC-803C-4F25-87EB-24EB04085508}" type="datetime1">
              <a:rPr lang="de-DE"/>
              <a:pPr>
                <a:defRPr/>
              </a:pPr>
              <a:t>25.10.2019</a:t>
            </a:fld>
            <a:endParaRPr lang="de-DE"/>
          </a:p>
        </p:txBody>
      </p:sp>
      <p:sp>
        <p:nvSpPr>
          <p:cNvPr id="4" name="Fußzeilenplatzhalter 3"/>
          <p:cNvSpPr>
            <a:spLocks noGrp="1"/>
          </p:cNvSpPr>
          <p:nvPr>
            <p:ph type="ftr" sz="quarter" idx="2"/>
          </p:nvPr>
        </p:nvSpPr>
        <p:spPr>
          <a:xfrm>
            <a:off x="0" y="9431338"/>
            <a:ext cx="2946400" cy="496887"/>
          </a:xfrm>
          <a:prstGeom prst="rect">
            <a:avLst/>
          </a:prstGeom>
        </p:spPr>
        <p:txBody>
          <a:bodyPr vert="horz" lIns="91036" tIns="45517" rIns="91036" bIns="45517"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49688" y="9431338"/>
            <a:ext cx="2946400" cy="496887"/>
          </a:xfrm>
          <a:prstGeom prst="rect">
            <a:avLst/>
          </a:prstGeom>
        </p:spPr>
        <p:txBody>
          <a:bodyPr vert="horz" wrap="square" lIns="91036" tIns="45517" rIns="91036" bIns="4551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B7D6D4B-42E7-44D4-A24B-00736F24948C}"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036" tIns="45517" rIns="91036" bIns="45517"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wrap="square" lIns="91036" tIns="45517" rIns="91036" bIns="45517" numCol="1" anchor="t" anchorCtr="0" compatLnSpc="1">
            <a:prstTxWarp prst="textNoShape">
              <a:avLst/>
            </a:prstTxWarp>
          </a:bodyPr>
          <a:lstStyle>
            <a:lvl1pPr algn="r" eaLnBrk="1" hangingPunct="1">
              <a:defRPr sz="1200">
                <a:latin typeface="Calibri" pitchFamily="-109" charset="0"/>
              </a:defRPr>
            </a:lvl1pPr>
          </a:lstStyle>
          <a:p>
            <a:pPr>
              <a:defRPr/>
            </a:pPr>
            <a:fld id="{06E38C05-8636-4C46-806F-DE9157E523F2}" type="datetime1">
              <a:rPr lang="de-DE"/>
              <a:pPr>
                <a:defRPr/>
              </a:pPr>
              <a:t>25.10.2019</a:t>
            </a:fld>
            <a:endParaRPr lang="de-DE"/>
          </a:p>
        </p:txBody>
      </p:sp>
      <p:sp>
        <p:nvSpPr>
          <p:cNvPr id="4" name="Folienbildplatzhalter 3"/>
          <p:cNvSpPr>
            <a:spLocks noGrp="1" noRot="1" noChangeAspect="1"/>
          </p:cNvSpPr>
          <p:nvPr>
            <p:ph type="sldImg" idx="2"/>
          </p:nvPr>
        </p:nvSpPr>
        <p:spPr>
          <a:xfrm>
            <a:off x="920750" y="746125"/>
            <a:ext cx="4960938" cy="3722688"/>
          </a:xfrm>
          <a:prstGeom prst="rect">
            <a:avLst/>
          </a:prstGeom>
          <a:noFill/>
          <a:ln w="12700">
            <a:solidFill>
              <a:prstClr val="black"/>
            </a:solidFill>
          </a:ln>
        </p:spPr>
        <p:txBody>
          <a:bodyPr vert="horz" lIns="91036" tIns="45517" rIns="91036" bIns="45517" rtlCol="0" anchor="ctr"/>
          <a:lstStyle/>
          <a:p>
            <a:pPr lvl="0"/>
            <a:endParaRPr lang="de-DE" noProof="0" smtClean="0"/>
          </a:p>
        </p:txBody>
      </p:sp>
      <p:sp>
        <p:nvSpPr>
          <p:cNvPr id="5" name="Notizenplatzhalter 4"/>
          <p:cNvSpPr>
            <a:spLocks noGrp="1"/>
          </p:cNvSpPr>
          <p:nvPr>
            <p:ph type="body" sz="quarter" idx="3"/>
          </p:nvPr>
        </p:nvSpPr>
        <p:spPr>
          <a:xfrm>
            <a:off x="681038" y="4716463"/>
            <a:ext cx="5435600" cy="4468812"/>
          </a:xfrm>
          <a:prstGeom prst="rect">
            <a:avLst/>
          </a:prstGeom>
        </p:spPr>
        <p:txBody>
          <a:bodyPr vert="horz" wrap="square" lIns="91036" tIns="45517" rIns="91036" bIns="45517" numCol="1" anchor="t" anchorCtr="0" compatLnSpc="1">
            <a:prstTxWarp prst="textNoShape">
              <a:avLst/>
            </a:prstTxWarp>
            <a:norm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31338"/>
            <a:ext cx="2946400" cy="496887"/>
          </a:xfrm>
          <a:prstGeom prst="rect">
            <a:avLst/>
          </a:prstGeom>
        </p:spPr>
        <p:txBody>
          <a:bodyPr vert="horz" lIns="91036" tIns="45517" rIns="91036" bIns="45517"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49688" y="9431338"/>
            <a:ext cx="2946400" cy="496887"/>
          </a:xfrm>
          <a:prstGeom prst="rect">
            <a:avLst/>
          </a:prstGeom>
        </p:spPr>
        <p:txBody>
          <a:bodyPr vert="horz" wrap="square" lIns="91036" tIns="45517" rIns="91036" bIns="4551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5E258F3-520E-4AC3-A050-485C17FC8BF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128"/>
        <a:cs typeface="Geneva" charset="-128"/>
      </a:defRPr>
    </a:lvl3pPr>
    <a:lvl4pPr marL="1371600" algn="l" defTabSz="457200" rtl="0" eaLnBrk="0" fontAlgn="base" hangingPunct="0">
      <a:spcBef>
        <a:spcPct val="30000"/>
      </a:spcBef>
      <a:spcAft>
        <a:spcPct val="0"/>
      </a:spcAft>
      <a:defRPr sz="1200" kern="1200">
        <a:solidFill>
          <a:schemeClr val="tx1"/>
        </a:solidFill>
        <a:latin typeface="+mn-lt"/>
        <a:ea typeface="Geneva"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de-DE" altLang="de-DE" sz="1100" smtClean="0"/>
          </a:p>
        </p:txBody>
      </p:sp>
      <p:sp>
        <p:nvSpPr>
          <p:cNvPr id="10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C539C4BC-FAC3-4E6D-BAB6-0DC9552377A4}" type="slidenum">
              <a:rPr lang="de-DE" altLang="de-DE" smtClean="0">
                <a:latin typeface="Calibri" panose="020F0502020204030204" pitchFamily="34" charset="0"/>
              </a:rPr>
              <a:pPr/>
              <a:t>1</a:t>
            </a:fld>
            <a:endParaRPr lang="de-DE" altLang="de-DE" smtClean="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453EFE32-3413-4896-ADAE-907164090D69}" type="slidenum">
              <a:rPr lang="de-DE" altLang="de-DE" smtClean="0">
                <a:latin typeface="Calibri" panose="020F0502020204030204" pitchFamily="34" charset="0"/>
              </a:rPr>
              <a:pPr/>
              <a:t>10</a:t>
            </a:fld>
            <a:endParaRPr lang="de-DE" altLang="de-DE"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29F71350-4AF5-4976-B96E-EEA7AF55146B}" type="slidenum">
              <a:rPr lang="de-DE" altLang="de-DE" smtClean="0">
                <a:latin typeface="Calibri" panose="020F0502020204030204" pitchFamily="34" charset="0"/>
              </a:rPr>
              <a:pPr/>
              <a:t>11</a:t>
            </a:fld>
            <a:endParaRPr lang="de-DE" altLang="de-DE"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327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7BEEF2DF-C0EF-4F6F-8B0C-8C4376EDDBEB}" type="slidenum">
              <a:rPr lang="de-DE" altLang="de-DE" smtClean="0">
                <a:latin typeface="Calibri" panose="020F0502020204030204" pitchFamily="34" charset="0"/>
              </a:rPr>
              <a:pPr/>
              <a:t>12</a:t>
            </a:fld>
            <a:endParaRPr lang="de-DE" altLang="de-DE"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ECFB2B1F-8F2B-4710-8ECF-5B12999FB0AD}" type="slidenum">
              <a:rPr lang="de-DE" altLang="de-DE" smtClean="0">
                <a:latin typeface="Calibri" panose="020F0502020204030204" pitchFamily="34" charset="0"/>
              </a:rPr>
              <a:pPr/>
              <a:t>13</a:t>
            </a:fld>
            <a:endParaRPr lang="de-DE" altLang="de-DE"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A49DFDDE-6B06-4E42-B356-41BD152549F8}" type="slidenum">
              <a:rPr lang="de-DE" altLang="de-DE" smtClean="0">
                <a:latin typeface="Calibri" panose="020F0502020204030204" pitchFamily="34" charset="0"/>
              </a:rPr>
              <a:pPr/>
              <a:t>14</a:t>
            </a:fld>
            <a:endParaRPr lang="de-DE" altLang="de-DE" smtClean="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CA9DFDA0-78FF-4CE2-B4C1-2569910BCF9A}" type="slidenum">
              <a:rPr lang="de-DE" altLang="de-DE" smtClean="0">
                <a:latin typeface="Calibri" panose="020F0502020204030204" pitchFamily="34" charset="0"/>
              </a:rPr>
              <a:pPr/>
              <a:t>15</a:t>
            </a:fld>
            <a:endParaRPr lang="de-DE" altLang="de-DE" smtClean="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40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55CE3CB8-8BBC-4C4F-96B4-12DAE714F74F}" type="slidenum">
              <a:rPr lang="de-DE" altLang="de-DE" smtClean="0">
                <a:latin typeface="Calibri" panose="020F0502020204030204" pitchFamily="34" charset="0"/>
              </a:rPr>
              <a:pPr/>
              <a:t>16</a:t>
            </a:fld>
            <a:endParaRPr lang="de-DE" altLang="de-DE" smtClean="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43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408A6832-71CA-4E9E-841D-96AE8C81B7BA}" type="slidenum">
              <a:rPr lang="de-DE" altLang="de-DE" smtClean="0">
                <a:latin typeface="Calibri" panose="020F0502020204030204" pitchFamily="34" charset="0"/>
              </a:rPr>
              <a:pPr/>
              <a:t>17</a:t>
            </a:fld>
            <a:endParaRPr lang="de-DE" altLang="de-DE" smtClean="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45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0B91BB29-A654-428D-81AA-922AB0CF4563}" type="slidenum">
              <a:rPr lang="de-DE" altLang="de-DE" smtClean="0">
                <a:latin typeface="Calibri" panose="020F0502020204030204" pitchFamily="34" charset="0"/>
              </a:rPr>
              <a:pPr/>
              <a:t>18</a:t>
            </a:fld>
            <a:endParaRPr lang="de-DE" altLang="de-DE" smtClean="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47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0FB5993F-9BC0-4CD0-9F6E-B6649BA23189}" type="slidenum">
              <a:rPr lang="de-DE" altLang="de-DE" smtClean="0">
                <a:latin typeface="Calibri" panose="020F0502020204030204" pitchFamily="34" charset="0"/>
              </a:rPr>
              <a:pPr/>
              <a:t>19</a:t>
            </a:fld>
            <a:endParaRPr lang="de-DE" altLang="de-DE"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12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231A16C0-AF8A-4955-931A-6C3F5EC82F10}" type="slidenum">
              <a:rPr lang="de-DE" altLang="de-DE" smtClean="0">
                <a:latin typeface="Calibri" panose="020F0502020204030204" pitchFamily="34" charset="0"/>
              </a:rPr>
              <a:pPr/>
              <a:t>2</a:t>
            </a:fld>
            <a:endParaRPr lang="de-DE" altLang="de-DE"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491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222F05CF-8851-4E9E-8107-9CAF81971645}" type="slidenum">
              <a:rPr lang="de-DE" altLang="de-DE" smtClean="0">
                <a:latin typeface="Calibri" panose="020F0502020204030204" pitchFamily="34" charset="0"/>
              </a:rPr>
              <a:pPr/>
              <a:t>20</a:t>
            </a:fld>
            <a:endParaRPr lang="de-DE" altLang="de-DE" smtClean="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C18FB76C-79B5-454C-9430-B1BEB7C9CDE1}" type="slidenum">
              <a:rPr lang="de-DE" altLang="de-DE" smtClean="0">
                <a:latin typeface="Calibri" panose="020F0502020204030204" pitchFamily="34" charset="0"/>
              </a:rPr>
              <a:pPr/>
              <a:t>21</a:t>
            </a:fld>
            <a:endParaRPr lang="de-DE" altLang="de-DE"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DCF3D7CB-7166-4B11-A090-0EF4D5DBA3B6}" type="slidenum">
              <a:rPr lang="de-DE" altLang="de-DE" smtClean="0">
                <a:latin typeface="Calibri" panose="020F0502020204030204" pitchFamily="34" charset="0"/>
              </a:rPr>
              <a:pPr/>
              <a:t>22</a:t>
            </a:fld>
            <a:endParaRPr lang="de-DE" altLang="de-DE" smtClean="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553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E8BBA8B6-DF5F-4AAB-89A8-AC68879191D8}" type="slidenum">
              <a:rPr lang="de-DE" altLang="de-DE" smtClean="0">
                <a:latin typeface="Calibri" panose="020F0502020204030204" pitchFamily="34" charset="0"/>
              </a:rPr>
              <a:pPr/>
              <a:t>23</a:t>
            </a:fld>
            <a:endParaRPr lang="de-DE" altLang="de-DE" smtClean="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573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9070A952-4DDA-4182-ABE1-2D6259DCCB46}" type="slidenum">
              <a:rPr lang="de-DE" altLang="de-DE" smtClean="0">
                <a:latin typeface="Calibri" panose="020F0502020204030204" pitchFamily="34" charset="0"/>
              </a:rPr>
              <a:pPr/>
              <a:t>24</a:t>
            </a:fld>
            <a:endParaRPr lang="de-DE" altLang="de-DE" smtClean="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36A3BA97-A09B-4FBE-87B6-0F4FBA819C1F}" type="slidenum">
              <a:rPr lang="de-DE" altLang="de-DE" smtClean="0">
                <a:latin typeface="Calibri" panose="020F0502020204030204" pitchFamily="34" charset="0"/>
              </a:rPr>
              <a:pPr/>
              <a:t>25</a:t>
            </a:fld>
            <a:endParaRPr lang="de-DE" altLang="de-DE" smtClean="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14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269C65D1-C1AC-4C3C-815E-030C165DD039}" type="slidenum">
              <a:rPr lang="de-DE" altLang="de-DE" smtClean="0">
                <a:latin typeface="Calibri" panose="020F0502020204030204" pitchFamily="34" charset="0"/>
              </a:rPr>
              <a:pPr/>
              <a:t>26</a:t>
            </a:fld>
            <a:endParaRPr lang="de-DE" altLang="de-DE" smtClean="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634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0C4C2A38-B9BC-4518-9974-171B6AF2555F}" type="slidenum">
              <a:rPr lang="de-DE" altLang="de-DE" smtClean="0">
                <a:latin typeface="Calibri" panose="020F0502020204030204" pitchFamily="34" charset="0"/>
              </a:rPr>
              <a:pPr/>
              <a:t>27</a:t>
            </a:fld>
            <a:endParaRPr lang="de-DE" altLang="de-DE" smtClean="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655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1D391F22-F510-4190-9727-5C83F6CE9D2D}" type="slidenum">
              <a:rPr lang="de-DE" altLang="de-DE" smtClean="0">
                <a:latin typeface="Calibri" panose="020F0502020204030204" pitchFamily="34" charset="0"/>
              </a:rPr>
              <a:pPr/>
              <a:t>28</a:t>
            </a:fld>
            <a:endParaRPr lang="de-DE" altLang="de-DE" smtClean="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t>Es muss </a:t>
            </a:r>
            <a:r>
              <a:rPr lang="de-DE" altLang="de-DE" b="1" smtClean="0"/>
              <a:t>legal</a:t>
            </a:r>
            <a:r>
              <a:rPr lang="de-DE" altLang="de-DE" smtClean="0"/>
              <a:t> nutzbar sein. (Modul 1)</a:t>
            </a:r>
          </a:p>
          <a:p>
            <a:endParaRPr lang="de-DE" altLang="de-DE" smtClean="0"/>
          </a:p>
          <a:p>
            <a:r>
              <a:rPr lang="de-DE" altLang="de-DE" smtClean="0"/>
              <a:t>Schließlich muss sie </a:t>
            </a:r>
            <a:r>
              <a:rPr lang="de-DE" altLang="de-DE" b="1" smtClean="0"/>
              <a:t>auffindbar</a:t>
            </a:r>
            <a:r>
              <a:rPr lang="de-DE" altLang="de-DE" smtClean="0"/>
              <a:t> sein. Es gibt viele Stellen, an denen OER verteilt werden können. (Modul 2)</a:t>
            </a:r>
          </a:p>
          <a:p>
            <a:endParaRPr lang="de-DE" altLang="de-DE" smtClean="0"/>
          </a:p>
          <a:p>
            <a:r>
              <a:rPr lang="de-DE" altLang="de-DE" smtClean="0"/>
              <a:t>Das </a:t>
            </a:r>
            <a:r>
              <a:rPr lang="de-DE" altLang="de-DE" b="1" smtClean="0"/>
              <a:t>Format</a:t>
            </a:r>
            <a:r>
              <a:rPr lang="de-DE" altLang="de-DE" smtClean="0"/>
              <a:t> muss jedem zugänglich sein. Wenn ich eine OER erstelle, die zum Beispiel mit einer bestimmten Art von Software geöffnet werden muss, die Ihnen nicht zur Verfügung steht, dann ist diese OER nicht mehr zugänglich. </a:t>
            </a:r>
          </a:p>
          <a:p>
            <a:endParaRPr lang="de-DE" altLang="de-DE" smtClean="0"/>
          </a:p>
          <a:p>
            <a:r>
              <a:rPr lang="de-DE" altLang="de-DE" smtClean="0"/>
              <a:t>Sie muss auf eine Art und Weise gestaltet werden, die es anderen leicht macht, sie zu lesen oder mit ihr zu interagieren, vor allem wenn sie besondere Lernbedürfnisse oder Behinderungen haben. </a:t>
            </a:r>
          </a:p>
          <a:p>
            <a:r>
              <a:rPr lang="de-DE" altLang="de-DE" smtClean="0"/>
              <a:t> </a:t>
            </a:r>
          </a:p>
          <a:p>
            <a:endParaRPr lang="de-DE" altLang="de-DE" sz="1100" smtClean="0"/>
          </a:p>
        </p:txBody>
      </p:sp>
      <p:sp>
        <p:nvSpPr>
          <p:cNvPr id="675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CEFF6130-3EAD-4DDA-A804-494D19F3C60F}" type="slidenum">
              <a:rPr lang="de-DE" altLang="de-DE" smtClean="0">
                <a:latin typeface="Calibri" panose="020F0502020204030204" pitchFamily="34" charset="0"/>
              </a:rPr>
              <a:pPr/>
              <a:t>29</a:t>
            </a:fld>
            <a:endParaRPr lang="de-DE" altLang="de-DE" smtClean="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26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hape 265"/>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100" smtClean="0"/>
              <a:t>In welchem Format Sie Ihre OER veröffentlichen, hängt auch davon ab, für welche Lizenz Sie sich entschieden haben. Wenn Sie einen Text zwar frei zugänglich machen wollen, Veränderungen aber ausdrücklich untersagen, ist ein PDF eine gute Wahl. Möchten Sie anderen die Möglichkeit geben, Ihren Beitrag weiterzuentwickeln, bietet es sich an, ihn als bearbeitungsfähige Datei weiterzugeben.</a:t>
            </a:r>
          </a:p>
          <a:p>
            <a:endParaRPr lang="de-DE" altLang="de-DE" sz="1100" smtClean="0"/>
          </a:p>
        </p:txBody>
      </p:sp>
      <p:sp>
        <p:nvSpPr>
          <p:cNvPr id="696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ED8F27D4-FB76-4301-8E7E-2D149347516F}" type="slidenum">
              <a:rPr lang="de-DE" altLang="de-DE" smtClean="0">
                <a:latin typeface="Calibri" panose="020F0502020204030204" pitchFamily="34" charset="0"/>
              </a:rPr>
              <a:pPr/>
              <a:t>30</a:t>
            </a:fld>
            <a:endParaRPr lang="de-DE" altLang="de-DE" smtClean="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716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136A60F5-6582-4108-979F-B130F7714F22}" type="slidenum">
              <a:rPr lang="de-DE" altLang="de-DE" smtClean="0">
                <a:latin typeface="Calibri" panose="020F0502020204030204" pitchFamily="34" charset="0"/>
              </a:rPr>
              <a:pPr/>
              <a:t>31</a:t>
            </a:fld>
            <a:endParaRPr lang="de-DE" altLang="de-DE" smtClean="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37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CBF9F6CB-483C-41BF-A5A6-6261329C1D6B}" type="slidenum">
              <a:rPr lang="de-DE" altLang="de-DE" smtClean="0">
                <a:latin typeface="Calibri" panose="020F0502020204030204" pitchFamily="34" charset="0"/>
              </a:rPr>
              <a:pPr/>
              <a:t>32</a:t>
            </a:fld>
            <a:endParaRPr lang="de-DE" altLang="de-DE" smtClean="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B4920089-9BC9-4DF1-AED5-AF4B2509C50D}" type="slidenum">
              <a:rPr lang="de-DE" altLang="de-DE" smtClean="0">
                <a:latin typeface="Calibri" panose="020F0502020204030204" pitchFamily="34" charset="0"/>
              </a:rPr>
              <a:pPr/>
              <a:t>33</a:t>
            </a:fld>
            <a:endParaRPr lang="de-DE" altLang="de-DE" smtClean="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AF01DB46-5B86-4451-9C1B-57B9445685AA}" type="slidenum">
              <a:rPr lang="de-DE" altLang="de-DE" smtClean="0">
                <a:latin typeface="Calibri" panose="020F0502020204030204" pitchFamily="34" charset="0"/>
              </a:rPr>
              <a:pPr/>
              <a:t>34</a:t>
            </a:fld>
            <a:endParaRPr lang="de-DE" altLang="de-DE" smtClean="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798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BCAFC242-8FF7-4D83-9232-13C694E9A5A0}" type="slidenum">
              <a:rPr lang="de-DE" altLang="de-DE" smtClean="0">
                <a:latin typeface="Calibri" panose="020F0502020204030204" pitchFamily="34" charset="0"/>
              </a:rPr>
              <a:pPr/>
              <a:t>35</a:t>
            </a:fld>
            <a:endParaRPr lang="de-DE" altLang="de-DE" smtClean="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81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3D6A7611-6227-4235-B4CA-8ABF2B5933CA}" type="slidenum">
              <a:rPr lang="de-DE" altLang="de-DE" smtClean="0">
                <a:latin typeface="Calibri" panose="020F0502020204030204" pitchFamily="34" charset="0"/>
              </a:rPr>
              <a:pPr/>
              <a:t>36</a:t>
            </a:fld>
            <a:endParaRPr lang="de-DE" altLang="de-DE" smtClean="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39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686B2818-2F0B-4A52-8FB3-2983E29ECD97}" type="slidenum">
              <a:rPr lang="de-DE" altLang="de-DE" smtClean="0">
                <a:latin typeface="Calibri" panose="020F0502020204030204" pitchFamily="34" charset="0"/>
              </a:rPr>
              <a:pPr/>
              <a:t>37</a:t>
            </a:fld>
            <a:endParaRPr lang="de-DE" altLang="de-DE" smtClean="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63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4A8733C6-3B4C-4F84-961E-84C2EF09C517}" type="slidenum">
              <a:rPr lang="de-DE" altLang="de-DE" smtClean="0">
                <a:latin typeface="Calibri" panose="020F0502020204030204" pitchFamily="34" charset="0"/>
              </a:rPr>
              <a:pPr/>
              <a:t>4</a:t>
            </a:fld>
            <a:endParaRPr lang="de-DE" altLang="de-DE"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84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00CC0132-4D33-4D1F-9DFA-38030813A6E0}" type="slidenum">
              <a:rPr lang="de-DE" altLang="de-DE" smtClean="0">
                <a:latin typeface="Calibri" panose="020F0502020204030204" pitchFamily="34" charset="0"/>
              </a:rPr>
              <a:pPr/>
              <a:t>5</a:t>
            </a:fld>
            <a:endParaRPr lang="de-DE" altLang="de-DE" smtClean="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4BA6A5AA-18DE-4FCB-BBFA-4D8F02153114}" type="slidenum">
              <a:rPr lang="de-DE" altLang="de-DE" smtClean="0">
                <a:latin typeface="Calibri" panose="020F0502020204030204" pitchFamily="34" charset="0"/>
              </a:rPr>
              <a:pPr/>
              <a:t>6</a:t>
            </a:fld>
            <a:endParaRPr lang="de-DE" altLang="de-DE" smtClean="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e-DE" altLang="de-DE" sz="1100" b="1" dirty="0" smtClean="0"/>
              <a:t>Neues ausprobieren:</a:t>
            </a:r>
          </a:p>
          <a:p>
            <a:pPr>
              <a:defRPr/>
            </a:pPr>
            <a:r>
              <a:rPr lang="de-DE" altLang="de-DE" sz="1100" dirty="0" smtClean="0"/>
              <a:t>Neue Inhalte und Methoden der eigenen Lehrinhalte kennenlernen. Eigene Herangehensweise hinterfragen.</a:t>
            </a:r>
          </a:p>
          <a:p>
            <a:pPr>
              <a:defRPr/>
            </a:pPr>
            <a:endParaRPr lang="de-DE" altLang="de-DE" sz="1100" dirty="0" smtClean="0"/>
          </a:p>
          <a:p>
            <a:pPr>
              <a:defRPr/>
            </a:pPr>
            <a:r>
              <a:rPr lang="de-DE" altLang="de-DE" sz="1100" b="1" dirty="0" smtClean="0"/>
              <a:t>Material sammeln:</a:t>
            </a:r>
          </a:p>
          <a:p>
            <a:pPr>
              <a:defRPr/>
            </a:pPr>
            <a:r>
              <a:rPr lang="de-DE" altLang="de-DE" sz="1100" dirty="0" smtClean="0"/>
              <a:t>OER können ganz trivial dazu dienen, den eigenen Materialkoffer aufzufüllen.</a:t>
            </a:r>
          </a:p>
          <a:p>
            <a:pPr>
              <a:defRPr/>
            </a:pPr>
            <a:endParaRPr lang="de-DE" altLang="de-DE" sz="1100" dirty="0" smtClean="0"/>
          </a:p>
          <a:p>
            <a:pPr>
              <a:defRPr/>
            </a:pPr>
            <a:r>
              <a:rPr lang="de-DE" altLang="de-DE" sz="1100" dirty="0" smtClean="0"/>
              <a:t>Durch eine höhere Menge und Varianz der Inhalte können neue Einsatzgebiete und Lösungen für die eigene Lehre erschlossen werden.</a:t>
            </a:r>
          </a:p>
          <a:p>
            <a:pPr marL="228600" indent="-228600">
              <a:buFontTx/>
              <a:buAutoNum type="arabicPeriod"/>
              <a:defRPr/>
            </a:pPr>
            <a:r>
              <a:rPr lang="de-DE" altLang="de-DE" sz="1100" dirty="0" smtClean="0"/>
              <a:t>Geschickter Remix von Materialien, das in ein Thema einführt, kann dem heterogenen Vorwissen konstruktiv begegnet werden. </a:t>
            </a:r>
          </a:p>
          <a:p>
            <a:pPr marL="228600" indent="-228600">
              <a:buFontTx/>
              <a:buAutoNum type="arabicPeriod"/>
              <a:defRPr/>
            </a:pPr>
            <a:r>
              <a:rPr lang="de-DE" altLang="de-DE" sz="1100" dirty="0" smtClean="0"/>
              <a:t>Kompetenzniveaus und Kenntnisstufen können ermittelt werden. Es könnten verschiedene Aufgaben den unterschiedlichen Lerntypen gerecht werden.</a:t>
            </a:r>
          </a:p>
          <a:p>
            <a:pPr marL="228600" indent="-228600">
              <a:buFontTx/>
              <a:buAutoNum type="arabicPeriod"/>
              <a:defRPr/>
            </a:pPr>
            <a:r>
              <a:rPr lang="de-DE" altLang="de-DE" sz="1100" dirty="0" smtClean="0"/>
              <a:t>Mit Schülerinnen und Schülern zusammen an Material arbeiten und gemeinsam offen zur Verfügung stellen. Perspektivwechsel.</a:t>
            </a:r>
          </a:p>
          <a:p>
            <a:pPr>
              <a:defRPr/>
            </a:pPr>
            <a:endParaRPr lang="de-DE" altLang="de-DE" sz="1100" dirty="0" smtClean="0"/>
          </a:p>
          <a:p>
            <a:pPr>
              <a:defRPr/>
            </a:pPr>
            <a:r>
              <a:rPr lang="de-DE" altLang="de-DE" sz="1100" b="1" dirty="0" smtClean="0"/>
              <a:t>OER sind Publikationen:</a:t>
            </a:r>
          </a:p>
          <a:p>
            <a:pPr>
              <a:defRPr/>
            </a:pPr>
            <a:r>
              <a:rPr lang="de-DE" altLang="de-DE" sz="1100" dirty="0" smtClean="0"/>
              <a:t>OER sind ein Zeugnis neben anderen dafür, dass ein reflexiver und konstruktiver Prozess zur Verbesserung der eigenen Lehre stattfindet. Die bereitgestellten OER fassen den Zwischenstand dieses Prozesses zusammen. Darin ähneln sie in ihrer Charakteristik Publikationen, in denen ein Forschungsstand festgehalten wird. Das heißt, dass mithilfe von OER die Lehre mehr Gewicht in der eigenen Laufbahn bekommen kann.</a:t>
            </a:r>
          </a:p>
          <a:p>
            <a:pPr>
              <a:defRPr/>
            </a:pPr>
            <a:endParaRPr lang="de-DE" altLang="de-DE" sz="1100" dirty="0" smtClean="0"/>
          </a:p>
        </p:txBody>
      </p:sp>
      <p:sp>
        <p:nvSpPr>
          <p:cNvPr id="22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743227FA-A3B2-4CAE-A80E-DA0BC7F6F40A}" type="slidenum">
              <a:rPr lang="de-DE" altLang="de-DE" smtClean="0">
                <a:latin typeface="Calibri" panose="020F0502020204030204" pitchFamily="34" charset="0"/>
              </a:rPr>
              <a:pPr/>
              <a:t>7</a:t>
            </a:fld>
            <a:endParaRPr lang="de-DE" altLang="de-DE" smtClean="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a:defRPr/>
            </a:pPr>
            <a:r>
              <a:rPr lang="de-DE" b="1" dirty="0" smtClean="0"/>
              <a:t>Erstellen:</a:t>
            </a:r>
            <a:r>
              <a:rPr lang="de-DE" dirty="0" smtClean="0"/>
              <a:t> </a:t>
            </a:r>
          </a:p>
          <a:p>
            <a:pPr marL="171450" indent="-171450">
              <a:buFont typeface="Arial" panose="020B0604020202020204" pitchFamily="34" charset="0"/>
              <a:buChar char="•"/>
              <a:defRPr/>
            </a:pPr>
            <a:r>
              <a:rPr lang="de-DE" dirty="0" smtClean="0"/>
              <a:t>Eigener hoher Kenntnisstand  </a:t>
            </a:r>
          </a:p>
          <a:p>
            <a:pPr marL="171450" indent="-171450">
              <a:buFont typeface="Arial" panose="020B0604020202020204" pitchFamily="34" charset="0"/>
              <a:buChar char="•"/>
              <a:defRPr/>
            </a:pPr>
            <a:r>
              <a:rPr lang="de-DE" dirty="0" smtClean="0"/>
              <a:t>Sie finden keine anderen geeigneten Materialien. </a:t>
            </a:r>
          </a:p>
          <a:p>
            <a:pPr>
              <a:buFont typeface="Arial" panose="020B0604020202020204" pitchFamily="34" charset="0"/>
              <a:buNone/>
              <a:defRPr/>
            </a:pPr>
            <a:r>
              <a:rPr lang="de-DE" dirty="0" smtClean="0"/>
              <a:t>Fragen: </a:t>
            </a:r>
          </a:p>
          <a:p>
            <a:pPr marL="171450" indent="-171450">
              <a:buFont typeface="Arial" panose="020B0604020202020204" pitchFamily="34" charset="0"/>
              <a:buChar char="•"/>
              <a:defRPr/>
            </a:pPr>
            <a:r>
              <a:rPr lang="de-DE" dirty="0" smtClean="0"/>
              <a:t>Bin ich kreativ genug? </a:t>
            </a:r>
          </a:p>
          <a:p>
            <a:pPr marL="171450" indent="-171450">
              <a:buFont typeface="Arial" panose="020B0604020202020204" pitchFamily="34" charset="0"/>
              <a:buChar char="•"/>
              <a:defRPr/>
            </a:pPr>
            <a:r>
              <a:rPr lang="de-DE" dirty="0" smtClean="0"/>
              <a:t>Verfüge ich über die richtigen Tools? </a:t>
            </a:r>
          </a:p>
          <a:p>
            <a:pPr marL="171450" indent="-171450">
              <a:buFont typeface="Arial" panose="020B0604020202020204" pitchFamily="34" charset="0"/>
              <a:buChar char="•"/>
              <a:defRPr/>
            </a:pPr>
            <a:r>
              <a:rPr lang="de-DE" dirty="0" smtClean="0"/>
              <a:t>Brauche ich Hilfe (von wem? Kann ich sie mir leisten)? </a:t>
            </a:r>
          </a:p>
          <a:p>
            <a:pPr>
              <a:defRPr/>
            </a:pPr>
            <a:r>
              <a:rPr lang="de-DE" b="1" dirty="0" smtClean="0"/>
              <a:t> </a:t>
            </a:r>
            <a:endParaRPr lang="de-DE" dirty="0" smtClean="0"/>
          </a:p>
          <a:p>
            <a:pPr>
              <a:defRPr/>
            </a:pPr>
            <a:r>
              <a:rPr lang="de-DE" b="1" dirty="0" smtClean="0"/>
              <a:t>Zusammenfassen: </a:t>
            </a:r>
          </a:p>
          <a:p>
            <a:pPr marL="171450" indent="-171450">
              <a:buFont typeface="Arial" panose="020B0604020202020204" pitchFamily="34" charset="0"/>
              <a:buChar char="•"/>
              <a:defRPr/>
            </a:pPr>
            <a:r>
              <a:rPr lang="de-DE" dirty="0" smtClean="0"/>
              <a:t>Materialien kombinieren </a:t>
            </a:r>
          </a:p>
          <a:p>
            <a:pPr marL="171450" indent="-171450">
              <a:buFont typeface="Arial" panose="020B0604020202020204" pitchFamily="34" charset="0"/>
              <a:buChar char="•"/>
              <a:defRPr/>
            </a:pPr>
            <a:r>
              <a:rPr lang="de-DE" dirty="0" smtClean="0"/>
              <a:t>Es gibt Vieles, passt aber nicht 100%ig </a:t>
            </a:r>
          </a:p>
          <a:p>
            <a:pPr>
              <a:buFont typeface="Arial" panose="020B0604020202020204" pitchFamily="34" charset="0"/>
              <a:buNone/>
              <a:defRPr/>
            </a:pPr>
            <a:r>
              <a:rPr lang="de-DE" dirty="0" smtClean="0"/>
              <a:t>Fragen: </a:t>
            </a:r>
          </a:p>
          <a:p>
            <a:pPr marL="171450" indent="-171450">
              <a:buFont typeface="Arial" panose="020B0604020202020204" pitchFamily="34" charset="0"/>
              <a:buChar char="•"/>
              <a:defRPr/>
            </a:pPr>
            <a:r>
              <a:rPr lang="de-DE" dirty="0" smtClean="0"/>
              <a:t>Habe ich genügend Inhalte, um dies zu tun? </a:t>
            </a:r>
          </a:p>
          <a:p>
            <a:pPr marL="171450" indent="-171450">
              <a:buFont typeface="Arial" panose="020B0604020202020204" pitchFamily="34" charset="0"/>
              <a:buChar char="•"/>
              <a:defRPr/>
            </a:pPr>
            <a:r>
              <a:rPr lang="de-DE" dirty="0" smtClean="0"/>
              <a:t>Sind alle OER, die ich verwenden will, zur Bearbeitung zugelassen? </a:t>
            </a:r>
          </a:p>
          <a:p>
            <a:pPr>
              <a:defRPr/>
            </a:pPr>
            <a:r>
              <a:rPr lang="de-DE" b="1" dirty="0" smtClean="0"/>
              <a:t> </a:t>
            </a:r>
            <a:endParaRPr lang="de-DE" dirty="0" smtClean="0"/>
          </a:p>
          <a:p>
            <a:pPr>
              <a:defRPr/>
            </a:pPr>
            <a:r>
              <a:rPr lang="de-DE" b="1" dirty="0" smtClean="0"/>
              <a:t>Umfunktionieren: </a:t>
            </a:r>
          </a:p>
          <a:p>
            <a:pPr marL="171450" indent="-171450">
              <a:buFont typeface="Arial" panose="020B0604020202020204" pitchFamily="34" charset="0"/>
              <a:buChar char="•"/>
              <a:defRPr/>
            </a:pPr>
            <a:r>
              <a:rPr lang="de-DE" dirty="0" smtClean="0"/>
              <a:t>Bestehende Ressource in eine andere Form bringen. </a:t>
            </a:r>
          </a:p>
          <a:p>
            <a:pPr>
              <a:buFont typeface="Arial" panose="020B0604020202020204" pitchFamily="34" charset="0"/>
              <a:buNone/>
              <a:defRPr/>
            </a:pPr>
            <a:r>
              <a:rPr lang="de-DE" dirty="0" smtClean="0"/>
              <a:t>Fragen:</a:t>
            </a:r>
          </a:p>
          <a:p>
            <a:pPr marL="171450" indent="-171450">
              <a:buFont typeface="Arial" panose="020B0604020202020204" pitchFamily="34" charset="0"/>
              <a:buChar char="•"/>
              <a:defRPr/>
            </a:pPr>
            <a:r>
              <a:rPr lang="de-DE" dirty="0" smtClean="0"/>
              <a:t>Habe ich die Fähigkeiten, die hierzu benötigt werden?  </a:t>
            </a:r>
          </a:p>
          <a:p>
            <a:pPr marL="171450" indent="-171450">
              <a:buFont typeface="Arial" panose="020B0604020202020204" pitchFamily="34" charset="0"/>
              <a:buChar char="•"/>
              <a:defRPr/>
            </a:pPr>
            <a:r>
              <a:rPr lang="de-DE" dirty="0" smtClean="0"/>
              <a:t>Ist die originale OER zur Bearbeitung zugelassen? </a:t>
            </a:r>
          </a:p>
          <a:p>
            <a:pPr>
              <a:defRPr/>
            </a:pPr>
            <a:r>
              <a:rPr lang="de-DE" b="1" dirty="0" smtClean="0"/>
              <a:t> </a:t>
            </a:r>
            <a:endParaRPr lang="de-DE" dirty="0" smtClean="0"/>
          </a:p>
          <a:p>
            <a:pPr>
              <a:defRPr/>
            </a:pPr>
            <a:r>
              <a:rPr lang="de-DE" b="1" dirty="0" smtClean="0"/>
              <a:t>Zusammenarbeiten: </a:t>
            </a:r>
          </a:p>
          <a:p>
            <a:pPr marL="171450" indent="-171450">
              <a:buFont typeface="Arial" panose="020B0604020202020204" pitchFamily="34" charset="0"/>
              <a:buChar char="•"/>
              <a:defRPr/>
            </a:pPr>
            <a:r>
              <a:rPr lang="de-DE" dirty="0" err="1" smtClean="0"/>
              <a:t>Kollaboratives</a:t>
            </a:r>
            <a:r>
              <a:rPr lang="de-DE" dirty="0" smtClean="0"/>
              <a:t> Erstellen von OER (Beispiel: Wikipedia) </a:t>
            </a:r>
          </a:p>
          <a:p>
            <a:pPr>
              <a:buFont typeface="Arial" panose="020B0604020202020204" pitchFamily="34" charset="0"/>
              <a:buNone/>
              <a:defRPr/>
            </a:pPr>
            <a:r>
              <a:rPr lang="de-DE" dirty="0" smtClean="0"/>
              <a:t>Fragen:</a:t>
            </a:r>
          </a:p>
          <a:p>
            <a:pPr marL="171450" indent="-171450">
              <a:buFont typeface="Arial" panose="020B0604020202020204" pitchFamily="34" charset="0"/>
              <a:buChar char="•"/>
              <a:defRPr/>
            </a:pPr>
            <a:r>
              <a:rPr lang="de-DE" dirty="0" smtClean="0"/>
              <a:t>Welche Tools werden mich hierbei unterstützen? </a:t>
            </a:r>
          </a:p>
          <a:p>
            <a:pPr marL="171450" indent="-171450">
              <a:buFont typeface="Arial" panose="020B0604020202020204" pitchFamily="34" charset="0"/>
              <a:buChar char="•"/>
              <a:defRPr/>
            </a:pPr>
            <a:r>
              <a:rPr lang="de-DE" dirty="0" smtClean="0"/>
              <a:t>Will jeder, mit dem ich zusammenarbeite, dieselbe Qualität für das Ergebnis?  </a:t>
            </a:r>
          </a:p>
          <a:p>
            <a:pPr>
              <a:defRPr/>
            </a:pPr>
            <a:endParaRPr lang="de-DE" altLang="de-DE" sz="1100" dirty="0" smtClean="0"/>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975508AF-99BB-4F77-8EDF-3CE405FF2D75}" type="slidenum">
              <a:rPr lang="de-DE" altLang="de-DE" smtClean="0">
                <a:latin typeface="Calibri" panose="020F0502020204030204" pitchFamily="34" charset="0"/>
              </a:rPr>
              <a:pPr/>
              <a:t>8</a:t>
            </a:fld>
            <a:endParaRPr lang="de-DE" altLang="de-DE"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charset="-128"/>
              </a:defRPr>
            </a:lvl1pPr>
            <a:lvl2pPr marL="741363" indent="-284163">
              <a:defRPr>
                <a:solidFill>
                  <a:schemeClr val="tx1"/>
                </a:solidFill>
                <a:latin typeface="Arial" panose="020B0604020202020204" pitchFamily="34" charset="0"/>
                <a:ea typeface="ヒラギノ角ゴ Pro W3" panose="020B0300000000000000" charset="-128"/>
              </a:defRPr>
            </a:lvl2pPr>
            <a:lvl3pPr marL="1141413" indent="-227013">
              <a:defRPr>
                <a:solidFill>
                  <a:schemeClr val="tx1"/>
                </a:solidFill>
                <a:latin typeface="Arial" panose="020B0604020202020204" pitchFamily="34" charset="0"/>
                <a:ea typeface="ヒラギノ角ゴ Pro W3" panose="020B0300000000000000" charset="-128"/>
              </a:defRPr>
            </a:lvl3pPr>
            <a:lvl4pPr marL="1598613" indent="-227013">
              <a:defRPr>
                <a:solidFill>
                  <a:schemeClr val="tx1"/>
                </a:solidFill>
                <a:latin typeface="Arial" panose="020B0604020202020204" pitchFamily="34" charset="0"/>
                <a:ea typeface="ヒラギノ角ゴ Pro W3" panose="020B0300000000000000" charset="-128"/>
              </a:defRPr>
            </a:lvl4pPr>
            <a:lvl5pPr marL="2055813" indent="-227013">
              <a:defRPr>
                <a:solidFill>
                  <a:schemeClr val="tx1"/>
                </a:solidFill>
                <a:latin typeface="Arial" panose="020B0604020202020204" pitchFamily="34" charset="0"/>
                <a:ea typeface="ヒラギノ角ゴ Pro W3" panose="020B0300000000000000"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charset="-128"/>
              </a:defRPr>
            </a:lvl9pPr>
          </a:lstStyle>
          <a:p>
            <a:fld id="{7EFC23E0-E182-4907-9A13-EEFD1D721177}" type="slidenum">
              <a:rPr lang="de-DE" altLang="de-DE" smtClean="0">
                <a:latin typeface="Calibri" panose="020F0502020204030204" pitchFamily="34" charset="0"/>
              </a:rPr>
              <a:pPr/>
              <a:t>9</a:t>
            </a:fld>
            <a:endParaRPr lang="de-DE" altLang="de-DE"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hteck 4"/>
          <p:cNvSpPr/>
          <p:nvPr userDrawn="1"/>
        </p:nvSpPr>
        <p:spPr>
          <a:xfrm>
            <a:off x="179388" y="4478338"/>
            <a:ext cx="6554787" cy="2200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dirty="0"/>
          </a:p>
        </p:txBody>
      </p:sp>
      <p:pic>
        <p:nvPicPr>
          <p:cNvPr id="6" name="Grafik 8" descr="Bil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179388"/>
            <a:ext cx="87852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ildplatzhalter 8"/>
          <p:cNvSpPr>
            <a:spLocks noGrp="1"/>
          </p:cNvSpPr>
          <p:nvPr>
            <p:ph type="pic" sz="quarter" idx="10"/>
          </p:nvPr>
        </p:nvSpPr>
        <p:spPr>
          <a:xfrm>
            <a:off x="6915600" y="4478399"/>
            <a:ext cx="2048400" cy="2199600"/>
          </a:xfrm>
          <a:ln>
            <a:noFill/>
          </a:ln>
        </p:spPr>
        <p:txBody>
          <a:bodyPr/>
          <a:lstStyle>
            <a:lvl1pPr>
              <a:defRPr sz="1400">
                <a:solidFill>
                  <a:schemeClr val="tx1"/>
                </a:solidFill>
              </a:defRPr>
            </a:lvl1pPr>
          </a:lstStyle>
          <a:p>
            <a:pPr lvl="0"/>
            <a:r>
              <a:rPr lang="de-DE" noProof="0" dirty="0" smtClean="0"/>
              <a:t>Bild durch Klicken auf Symbol hinzufügen</a:t>
            </a:r>
            <a:endParaRPr lang="de-DE" noProof="0" dirty="0"/>
          </a:p>
        </p:txBody>
      </p:sp>
      <p:sp>
        <p:nvSpPr>
          <p:cNvPr id="10" name="Textplatzhalter 10"/>
          <p:cNvSpPr>
            <a:spLocks noGrp="1"/>
          </p:cNvSpPr>
          <p:nvPr>
            <p:ph type="body" sz="quarter" idx="11"/>
          </p:nvPr>
        </p:nvSpPr>
        <p:spPr>
          <a:xfrm>
            <a:off x="360000" y="4860000"/>
            <a:ext cx="5969000" cy="900000"/>
          </a:xfrm>
          <a:ln>
            <a:noFill/>
          </a:ln>
        </p:spPr>
        <p:txBody>
          <a:bodyPr lIns="0" tIns="0" bIns="0"/>
          <a:lstStyle>
            <a:lvl1pPr marL="0" marR="0" indent="0" algn="l" defTabSz="457200" rtl="0" eaLnBrk="0" fontAlgn="base" latinLnBrk="0" hangingPunct="0">
              <a:lnSpc>
                <a:spcPct val="100000"/>
              </a:lnSpc>
              <a:spcBef>
                <a:spcPct val="20000"/>
              </a:spcBef>
              <a:spcAft>
                <a:spcPts val="500"/>
              </a:spcAft>
              <a:buClrTx/>
              <a:buSzTx/>
              <a:buFont typeface="Arial" charset="0"/>
              <a:buNone/>
              <a:tabLst/>
              <a:defRPr sz="3200" b="1" i="1"/>
            </a:lvl1pPr>
          </a:lstStyle>
          <a:p>
            <a:pPr lvl="0"/>
            <a:r>
              <a:rPr lang="de-DE" dirty="0" smtClean="0"/>
              <a:t>Mastertextformat bearbeiten</a:t>
            </a:r>
          </a:p>
        </p:txBody>
      </p:sp>
      <p:sp>
        <p:nvSpPr>
          <p:cNvPr id="12" name="Textplatzhalter 14"/>
          <p:cNvSpPr>
            <a:spLocks noGrp="1"/>
          </p:cNvSpPr>
          <p:nvPr>
            <p:ph type="body" sz="quarter" idx="12"/>
          </p:nvPr>
        </p:nvSpPr>
        <p:spPr>
          <a:xfrm>
            <a:off x="360000" y="5940000"/>
            <a:ext cx="5969000" cy="360000"/>
          </a:xfrm>
          <a:ln>
            <a:noFill/>
          </a:ln>
        </p:spPr>
        <p:txBody>
          <a:bodyPr lIns="0" tIns="0" bIns="0"/>
          <a:lstStyle>
            <a:lvl1pPr>
              <a:defRPr sz="1800" b="0"/>
            </a:lvl1pPr>
          </a:lstStyle>
          <a:p>
            <a:pPr lvl="0"/>
            <a:r>
              <a:rPr lang="de-DE" dirty="0" smtClean="0"/>
              <a:t>Mastertextformat bearbeiten</a:t>
            </a:r>
            <a:endParaRPr lang="de-DE" dirty="0"/>
          </a:p>
        </p:txBody>
      </p:sp>
    </p:spTree>
    <p:extLst>
      <p:ext uri="{BB962C8B-B14F-4D97-AF65-F5344CB8AC3E}">
        <p14:creationId xmlns:p14="http://schemas.microsoft.com/office/powerpoint/2010/main" val="98953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95D3E45B-B476-439D-AE8C-6A4781DAB5A7}"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E389065-2AFD-43B7-B2EB-8A0DCD558779}" type="slidenum">
              <a:rPr lang="de-DE"/>
              <a:pPr>
                <a:defRPr/>
              </a:pPr>
              <a:t>‹Nr.›</a:t>
            </a:fld>
            <a:endParaRPr lang="de-DE"/>
          </a:p>
        </p:txBody>
      </p:sp>
    </p:spTree>
    <p:extLst>
      <p:ext uri="{BB962C8B-B14F-4D97-AF65-F5344CB8AC3E}">
        <p14:creationId xmlns:p14="http://schemas.microsoft.com/office/powerpoint/2010/main" val="187574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lvl1pPr>
              <a:defRPr/>
            </a:lvl1pPr>
          </a:lstStyle>
          <a:p>
            <a:pPr>
              <a:defRPr/>
            </a:pPr>
            <a:fld id="{B74C8FEC-12D2-4CB8-BA0A-38E6223114D5}"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05BCC2A-06E1-413F-BBAA-2D319A9EE222}" type="slidenum">
              <a:rPr lang="de-DE"/>
              <a:pPr>
                <a:defRPr/>
              </a:pPr>
              <a:t>‹Nr.›</a:t>
            </a:fld>
            <a:endParaRPr lang="de-DE"/>
          </a:p>
        </p:txBody>
      </p:sp>
    </p:spTree>
    <p:extLst>
      <p:ext uri="{BB962C8B-B14F-4D97-AF65-F5344CB8AC3E}">
        <p14:creationId xmlns:p14="http://schemas.microsoft.com/office/powerpoint/2010/main" val="3398531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A5CD6CF0-623F-43AE-AE40-41CEFCCDD99E}" type="datetimeFigureOut">
              <a:rPr lang="de-DE"/>
              <a:pPr>
                <a:defRPr/>
              </a:pPr>
              <a:t>25.10.2019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5BEFE12-7AE6-4134-8F29-0BDDE975610A}" type="slidenum">
              <a:rPr lang="de-DE"/>
              <a:pPr>
                <a:defRPr/>
              </a:pPr>
              <a:t>‹Nr.›</a:t>
            </a:fld>
            <a:endParaRPr lang="de-DE"/>
          </a:p>
        </p:txBody>
      </p:sp>
    </p:spTree>
    <p:extLst>
      <p:ext uri="{BB962C8B-B14F-4D97-AF65-F5344CB8AC3E}">
        <p14:creationId xmlns:p14="http://schemas.microsoft.com/office/powerpoint/2010/main" val="224301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BA8DB4C6-BF85-4ECB-BDB4-A65D1E966136}" type="datetimeFigureOut">
              <a:rPr lang="de-DE"/>
              <a:pPr>
                <a:defRPr/>
              </a:pPr>
              <a:t>25.10.2019</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0945485B-C692-4E51-A0D3-35CE5569D761}" type="slidenum">
              <a:rPr lang="de-DE"/>
              <a:pPr>
                <a:defRPr/>
              </a:pPr>
              <a:t>‹Nr.›</a:t>
            </a:fld>
            <a:endParaRPr lang="de-DE"/>
          </a:p>
        </p:txBody>
      </p:sp>
    </p:spTree>
    <p:extLst>
      <p:ext uri="{BB962C8B-B14F-4D97-AF65-F5344CB8AC3E}">
        <p14:creationId xmlns:p14="http://schemas.microsoft.com/office/powerpoint/2010/main" val="401462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C217261B-DADA-4E97-9681-CA885611E4BC}" type="datetimeFigureOut">
              <a:rPr lang="de-DE"/>
              <a:pPr>
                <a:defRPr/>
              </a:pPr>
              <a:t>25.10.2019</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318471B8-4503-4134-9934-D3A48E9E3C2D}" type="slidenum">
              <a:rPr lang="de-DE"/>
              <a:pPr>
                <a:defRPr/>
              </a:pPr>
              <a:t>‹Nr.›</a:t>
            </a:fld>
            <a:endParaRPr lang="de-DE"/>
          </a:p>
        </p:txBody>
      </p:sp>
    </p:spTree>
    <p:extLst>
      <p:ext uri="{BB962C8B-B14F-4D97-AF65-F5344CB8AC3E}">
        <p14:creationId xmlns:p14="http://schemas.microsoft.com/office/powerpoint/2010/main" val="227815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A4EDEDB-674B-44CB-BA45-DFFE3897E1A1}" type="datetimeFigureOut">
              <a:rPr lang="de-DE"/>
              <a:pPr>
                <a:defRPr/>
              </a:pPr>
              <a:t>25.10.2019</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E1EA1CBA-924E-49C4-8E7B-EA4D6858F316}" type="slidenum">
              <a:rPr lang="de-DE"/>
              <a:pPr>
                <a:defRPr/>
              </a:pPr>
              <a:t>‹Nr.›</a:t>
            </a:fld>
            <a:endParaRPr lang="de-DE"/>
          </a:p>
        </p:txBody>
      </p:sp>
    </p:spTree>
    <p:extLst>
      <p:ext uri="{BB962C8B-B14F-4D97-AF65-F5344CB8AC3E}">
        <p14:creationId xmlns:p14="http://schemas.microsoft.com/office/powerpoint/2010/main" val="4046160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3"/>
          <p:cNvSpPr>
            <a:spLocks noGrp="1"/>
          </p:cNvSpPr>
          <p:nvPr>
            <p:ph type="dt" sz="half" idx="10"/>
          </p:nvPr>
        </p:nvSpPr>
        <p:spPr/>
        <p:txBody>
          <a:bodyPr/>
          <a:lstStyle>
            <a:lvl1pPr>
              <a:defRPr/>
            </a:lvl1pPr>
          </a:lstStyle>
          <a:p>
            <a:pPr>
              <a:defRPr/>
            </a:pPr>
            <a:fld id="{47EFB6C2-FCDF-4E42-832D-987C83F6FA70}" type="datetimeFigureOut">
              <a:rPr lang="de-DE"/>
              <a:pPr>
                <a:defRPr/>
              </a:pPr>
              <a:t>25.10.2019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51C988BC-EA9D-40F3-BE73-D4E7F67BC5D3}" type="slidenum">
              <a:rPr lang="de-DE"/>
              <a:pPr>
                <a:defRPr/>
              </a:pPr>
              <a:t>‹Nr.›</a:t>
            </a:fld>
            <a:endParaRPr lang="de-DE"/>
          </a:p>
        </p:txBody>
      </p:sp>
    </p:spTree>
    <p:extLst>
      <p:ext uri="{BB962C8B-B14F-4D97-AF65-F5344CB8AC3E}">
        <p14:creationId xmlns:p14="http://schemas.microsoft.com/office/powerpoint/2010/main" val="1167242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3"/>
          <p:cNvSpPr>
            <a:spLocks noGrp="1"/>
          </p:cNvSpPr>
          <p:nvPr>
            <p:ph type="dt" sz="half" idx="10"/>
          </p:nvPr>
        </p:nvSpPr>
        <p:spPr/>
        <p:txBody>
          <a:bodyPr/>
          <a:lstStyle>
            <a:lvl1pPr>
              <a:defRPr/>
            </a:lvl1pPr>
          </a:lstStyle>
          <a:p>
            <a:pPr>
              <a:defRPr/>
            </a:pPr>
            <a:fld id="{0F80ABA1-3059-4CB9-B708-24AB78E109B3}" type="datetimeFigureOut">
              <a:rPr lang="de-DE"/>
              <a:pPr>
                <a:defRPr/>
              </a:pPr>
              <a:t>25.10.2019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FDFD613-8377-49EE-94F3-8D0A82ADFBD4}" type="slidenum">
              <a:rPr lang="de-DE"/>
              <a:pPr>
                <a:defRPr/>
              </a:pPr>
              <a:t>‹Nr.›</a:t>
            </a:fld>
            <a:endParaRPr lang="de-DE"/>
          </a:p>
        </p:txBody>
      </p:sp>
    </p:spTree>
    <p:extLst>
      <p:ext uri="{BB962C8B-B14F-4D97-AF65-F5344CB8AC3E}">
        <p14:creationId xmlns:p14="http://schemas.microsoft.com/office/powerpoint/2010/main" val="3817755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4820031A-2AE1-496A-8BC4-4B9951541CAF}"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1630EED-F052-4BC5-8C40-042141C78A3C}" type="slidenum">
              <a:rPr lang="de-DE"/>
              <a:pPr>
                <a:defRPr/>
              </a:pPr>
              <a:t>‹Nr.›</a:t>
            </a:fld>
            <a:endParaRPr lang="de-DE"/>
          </a:p>
        </p:txBody>
      </p:sp>
    </p:spTree>
    <p:extLst>
      <p:ext uri="{BB962C8B-B14F-4D97-AF65-F5344CB8AC3E}">
        <p14:creationId xmlns:p14="http://schemas.microsoft.com/office/powerpoint/2010/main" val="228700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6E98AD0-656C-4AD3-8B57-4098C1C58F55}"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EF133C8-3D0C-4A93-A77B-BE89B3AA8CE5}" type="slidenum">
              <a:rPr lang="de-DE"/>
              <a:pPr>
                <a:defRPr/>
              </a:pPr>
              <a:t>‹Nr.›</a:t>
            </a:fld>
            <a:endParaRPr lang="de-DE"/>
          </a:p>
        </p:txBody>
      </p:sp>
    </p:spTree>
    <p:extLst>
      <p:ext uri="{BB962C8B-B14F-4D97-AF65-F5344CB8AC3E}">
        <p14:creationId xmlns:p14="http://schemas.microsoft.com/office/powerpoint/2010/main" val="350679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80000" y="180000"/>
            <a:ext cx="6840000" cy="864000"/>
          </a:xfrm>
        </p:spPr>
        <p:txBody>
          <a:bodyPr/>
          <a:lstStyle/>
          <a:p>
            <a:r>
              <a:rPr lang="de-DE" smtClean="0"/>
              <a:t>Mastertitelformat bearbeiten</a:t>
            </a:r>
            <a:endParaRPr lang="de-DE"/>
          </a:p>
        </p:txBody>
      </p:sp>
      <p:sp>
        <p:nvSpPr>
          <p:cNvPr id="3" name="Inhaltsplatzhalter 2"/>
          <p:cNvSpPr>
            <a:spLocks noGrp="1"/>
          </p:cNvSpPr>
          <p:nvPr>
            <p:ph idx="1"/>
          </p:nvPr>
        </p:nvSpPr>
        <p:spPr>
          <a:xfrm>
            <a:off x="180000" y="1224000"/>
            <a:ext cx="8784000" cy="5040000"/>
          </a:xfrm>
        </p:spPr>
        <p:txBody>
          <a:bodyPr/>
          <a:lstStyle>
            <a:lvl1pPr>
              <a:defRPr sz="2800"/>
            </a:lvl1pPr>
            <a:lvl2pPr marL="0" marR="0" indent="0" algn="l" defTabSz="457200" rtl="0" eaLnBrk="1" fontAlgn="base" latinLnBrk="0" hangingPunct="1">
              <a:lnSpc>
                <a:spcPct val="100000"/>
              </a:lnSpc>
              <a:spcBef>
                <a:spcPct val="20000"/>
              </a:spcBef>
              <a:spcAft>
                <a:spcPts val="600"/>
              </a:spcAft>
              <a:buClrTx/>
              <a:buSzTx/>
              <a:buFont typeface="Arial" charset="0"/>
              <a:buNone/>
              <a:tabLst/>
              <a:defRPr b="0">
                <a:solidFill>
                  <a:schemeClr val="tx1"/>
                </a:solidFill>
              </a:defRPr>
            </a:lvl2pPr>
            <a:lvl3pPr marL="0" indent="179388">
              <a:buClr>
                <a:schemeClr val="tx2"/>
              </a:buClr>
              <a:buSzPct val="85000"/>
              <a:buFont typeface="Lucida Grande"/>
              <a:buChar char="￭"/>
              <a:defRPr baseline="0"/>
            </a:lvl3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4" name="Datumsplatzhalter 3"/>
          <p:cNvSpPr>
            <a:spLocks noGrp="1"/>
          </p:cNvSpPr>
          <p:nvPr>
            <p:ph type="dt" sz="half" idx="10"/>
          </p:nvPr>
        </p:nvSpPr>
        <p:spPr/>
        <p:txBody>
          <a:bodyPr/>
          <a:lstStyle>
            <a:lvl1pPr>
              <a:defRPr/>
            </a:lvl1pPr>
          </a:lstStyle>
          <a:p>
            <a:pPr>
              <a:defRPr/>
            </a:pPr>
            <a:r>
              <a:rPr lang="de-DE"/>
              <a:t>15.02.2017</a:t>
            </a:r>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29088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80000" y="1224000"/>
            <a:ext cx="3184727" cy="5040000"/>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46000" y="1224000"/>
            <a:ext cx="5418000" cy="5040000"/>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5" name="Datumsplatzhalter 3"/>
          <p:cNvSpPr>
            <a:spLocks noGrp="1"/>
          </p:cNvSpPr>
          <p:nvPr>
            <p:ph type="dt" sz="half" idx="10"/>
          </p:nvPr>
        </p:nvSpPr>
        <p:spPr/>
        <p:txBody>
          <a:bodyPr/>
          <a:lstStyle>
            <a:lvl1pPr>
              <a:defRPr/>
            </a:lvl1pPr>
          </a:lstStyle>
          <a:p>
            <a:pPr>
              <a:defRPr/>
            </a:pPr>
            <a:r>
              <a:rPr lang="de-DE"/>
              <a:t>15.02.2017</a:t>
            </a:r>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404568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a:xfrm>
            <a:off x="180000" y="1224000"/>
            <a:ext cx="8784000" cy="4320000"/>
          </a:xfrm>
        </p:spPr>
        <p:txBody>
          <a:bodyPr/>
          <a:lstStyle>
            <a:lvl2pPr marL="0" marR="0" indent="0" algn="l" defTabSz="457200" rtl="0" eaLnBrk="1" fontAlgn="base" latinLnBrk="0" hangingPunct="1">
              <a:lnSpc>
                <a:spcPct val="100000"/>
              </a:lnSpc>
              <a:spcBef>
                <a:spcPct val="20000"/>
              </a:spcBef>
              <a:spcAft>
                <a:spcPts val="0"/>
              </a:spcAft>
              <a:buClrTx/>
              <a:buSzTx/>
              <a:buFont typeface="Arial" charset="0"/>
              <a:buNone/>
              <a:tabLst/>
              <a:defRPr b="0">
                <a:solidFill>
                  <a:srgbClr val="000000"/>
                </a:solidFill>
              </a:defRPr>
            </a:lvl2pPr>
            <a:lvl3pPr marL="0" indent="179388">
              <a:buClr>
                <a:schemeClr val="tx2"/>
              </a:buClr>
              <a:buSzPct val="85000"/>
              <a:buFont typeface="Lucida Grande"/>
              <a:buChar char="￭"/>
              <a:defRPr baseline="0"/>
            </a:lvl3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dirty="0" smtClean="0"/>
              <a:t>Bild durch Klicken auf Symbol hinzufügen</a:t>
            </a:r>
            <a:endParaRPr lang="de-DE" noProof="0" dirty="0"/>
          </a:p>
        </p:txBody>
      </p:sp>
      <p:sp>
        <p:nvSpPr>
          <p:cNvPr id="5" name="Datumsplatzhalter 3"/>
          <p:cNvSpPr>
            <a:spLocks noGrp="1"/>
          </p:cNvSpPr>
          <p:nvPr>
            <p:ph type="dt" sz="half" idx="13"/>
          </p:nvPr>
        </p:nvSpPr>
        <p:spPr/>
        <p:txBody>
          <a:bodyPr/>
          <a:lstStyle>
            <a:lvl1pPr>
              <a:defRPr/>
            </a:lvl1pPr>
          </a:lstStyle>
          <a:p>
            <a:pPr>
              <a:defRPr/>
            </a:pPr>
            <a:r>
              <a:rPr lang="de-DE"/>
              <a:t>15.02.2017</a:t>
            </a:r>
            <a:endParaRPr lang="de-DE" dirty="0"/>
          </a:p>
        </p:txBody>
      </p:sp>
      <p:sp>
        <p:nvSpPr>
          <p:cNvPr id="6" name="Fußzeilenplatzhalter 4"/>
          <p:cNvSpPr>
            <a:spLocks noGrp="1"/>
          </p:cNvSpPr>
          <p:nvPr>
            <p:ph type="ftr" sz="quarter" idx="14"/>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575057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180000" y="1224000"/>
            <a:ext cx="3184727" cy="4412675"/>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56800" y="1224000"/>
            <a:ext cx="5418000" cy="4412675"/>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smtClean="0"/>
              <a:t>Bild durch Klicken auf Symbol hinzufügen</a:t>
            </a:r>
            <a:endParaRPr lang="de-DE" noProof="0" dirty="0"/>
          </a:p>
        </p:txBody>
      </p:sp>
      <p:sp>
        <p:nvSpPr>
          <p:cNvPr id="6" name="Datumsplatzhalter 3"/>
          <p:cNvSpPr>
            <a:spLocks noGrp="1"/>
          </p:cNvSpPr>
          <p:nvPr>
            <p:ph type="dt" sz="half" idx="13"/>
          </p:nvPr>
        </p:nvSpPr>
        <p:spPr/>
        <p:txBody>
          <a:bodyPr/>
          <a:lstStyle>
            <a:lvl1pPr>
              <a:defRPr/>
            </a:lvl1pPr>
          </a:lstStyle>
          <a:p>
            <a:pPr>
              <a:defRPr/>
            </a:pPr>
            <a:r>
              <a:rPr lang="de-DE"/>
              <a:t>15.02.2017</a:t>
            </a:r>
            <a:endParaRPr lang="de-DE" dirty="0"/>
          </a:p>
        </p:txBody>
      </p:sp>
      <p:sp>
        <p:nvSpPr>
          <p:cNvPr id="8" name="Fußzeilenplatzhalter 4"/>
          <p:cNvSpPr>
            <a:spLocks noGrp="1"/>
          </p:cNvSpPr>
          <p:nvPr>
            <p:ph type="ftr" sz="quarter" idx="14"/>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3348776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pic>
        <p:nvPicPr>
          <p:cNvPr id="3" name="Grafik 7" descr="Bild2.jpg"/>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179388"/>
            <a:ext cx="878522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8" descr="Logo+Claim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61150" y="474663"/>
            <a:ext cx="22971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1"/>
          </p:nvPr>
        </p:nvSpPr>
        <p:spPr>
          <a:xfrm>
            <a:off x="330201" y="2520000"/>
            <a:ext cx="8489949" cy="2032000"/>
          </a:xfrm>
          <a:ln>
            <a:noFill/>
          </a:ln>
        </p:spPr>
        <p:txBody>
          <a:bodyPr/>
          <a:lstStyle>
            <a:lvl1pPr>
              <a:defRPr sz="3500">
                <a:solidFill>
                  <a:srgbClr val="FFFFFF"/>
                </a:solidFill>
              </a:defRPr>
            </a:lvl1pPr>
          </a:lstStyle>
          <a:p>
            <a:pPr lvl="0"/>
            <a:r>
              <a:rPr lang="de-DE" smtClean="0"/>
              <a:t>Textmasterformate durch Klicken bearbeiten</a:t>
            </a:r>
          </a:p>
        </p:txBody>
      </p:sp>
    </p:spTree>
    <p:extLst>
      <p:ext uri="{BB962C8B-B14F-4D97-AF65-F5344CB8AC3E}">
        <p14:creationId xmlns:p14="http://schemas.microsoft.com/office/powerpoint/2010/main" val="236230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Default - Titel und Inhalt">
    <p:bg>
      <p:bgPr>
        <a:solidFill>
          <a:srgbClr val="FFFFFF"/>
        </a:solidFill>
        <a:effectLst/>
      </p:bgPr>
    </p:bg>
    <p:spTree>
      <p:nvGrpSpPr>
        <p:cNvPr id="1" name=""/>
        <p:cNvGrpSpPr/>
        <p:nvPr/>
      </p:nvGrpSpPr>
      <p:grpSpPr>
        <a:xfrm>
          <a:off x="0" y="0"/>
          <a:ext cx="0" cy="0"/>
          <a:chOff x="0" y="0"/>
          <a:chExt cx="0" cy="0"/>
        </a:xfrm>
      </p:grpSpPr>
      <p:sp>
        <p:nvSpPr>
          <p:cNvPr id="124" name="Titeltext"/>
          <p:cNvSpPr txBox="1">
            <a:spLocks noGrp="1"/>
          </p:cNvSpPr>
          <p:nvPr>
            <p:ph type="title"/>
          </p:nvPr>
        </p:nvSpPr>
        <p:spPr>
          <a:xfrm>
            <a:off x="457200" y="274637"/>
            <a:ext cx="8229601" cy="1323976"/>
          </a:xfrm>
          <a:prstGeom prst="rect">
            <a:avLst/>
          </a:prstGeom>
        </p:spPr>
        <p:txBody>
          <a:bodyPr lIns="54186" tIns="54186" rIns="54186" bIns="54186" anchor="t">
            <a:noAutofit/>
          </a:bodyPr>
          <a:lstStyle>
            <a:lvl1pPr defTabSz="914367">
              <a:defRPr sz="4359">
                <a:solidFill>
                  <a:srgbClr val="000000"/>
                </a:solidFill>
                <a:uFill>
                  <a:solidFill>
                    <a:srgbClr val="000000"/>
                  </a:solidFill>
                </a:uFill>
                <a:latin typeface="Lucida Grande"/>
                <a:ea typeface="Lucida Grande"/>
                <a:cs typeface="Lucida Grande"/>
                <a:sym typeface="Lucida Grande"/>
              </a:defRPr>
            </a:lvl1pPr>
          </a:lstStyle>
          <a:p>
            <a:r>
              <a:t>Titeltext</a:t>
            </a:r>
          </a:p>
        </p:txBody>
      </p:sp>
      <p:sp>
        <p:nvSpPr>
          <p:cNvPr id="125" name="Textebene 1…"/>
          <p:cNvSpPr txBox="1">
            <a:spLocks noGrp="1"/>
          </p:cNvSpPr>
          <p:nvPr>
            <p:ph type="body" idx="1"/>
          </p:nvPr>
        </p:nvSpPr>
        <p:spPr>
          <a:xfrm>
            <a:off x="457200" y="1598612"/>
            <a:ext cx="8229601" cy="5259388"/>
          </a:xfrm>
          <a:prstGeom prst="rect">
            <a:avLst/>
          </a:prstGeom>
        </p:spPr>
        <p:txBody>
          <a:bodyPr lIns="54186" tIns="54186" rIns="54186" bIns="54186">
            <a:noAutofit/>
          </a:bodyPr>
          <a:lstStyle>
            <a:lvl1pPr marL="332619" indent="-331503" defTabSz="914367">
              <a:spcBef>
                <a:spcPts val="773"/>
              </a:spcBef>
              <a:buClr>
                <a:srgbClr val="000000"/>
              </a:buClr>
              <a:buSzPct val="100000"/>
              <a:buFont typeface="Arial"/>
              <a:defRPr sz="3094">
                <a:solidFill>
                  <a:srgbClr val="000000"/>
                </a:solidFill>
                <a:uFill>
                  <a:solidFill>
                    <a:srgbClr val="000000"/>
                  </a:solidFill>
                </a:uFill>
                <a:latin typeface="Lucida Grande"/>
                <a:ea typeface="Lucida Grande"/>
                <a:cs typeface="Lucida Grande"/>
                <a:sym typeface="Lucida Grande"/>
              </a:defRPr>
            </a:lvl1pPr>
            <a:lvl2pPr marL="568450" indent="-272664" defTabSz="914367">
              <a:spcBef>
                <a:spcPts val="633"/>
              </a:spcBef>
              <a:buClr>
                <a:srgbClr val="000000"/>
              </a:buClr>
              <a:buSzPct val="100000"/>
              <a:buFont typeface="Arial"/>
              <a:buChar char="–"/>
              <a:defRPr sz="2672">
                <a:solidFill>
                  <a:srgbClr val="000000"/>
                </a:solidFill>
                <a:uFill>
                  <a:solidFill>
                    <a:srgbClr val="000000"/>
                  </a:solidFill>
                </a:uFill>
                <a:latin typeface="Lucida Grande"/>
                <a:ea typeface="Lucida Grande"/>
                <a:cs typeface="Lucida Grande"/>
                <a:sym typeface="Lucida Grande"/>
              </a:defRPr>
            </a:lvl2pPr>
            <a:lvl3pPr marL="844941" indent="-227699" defTabSz="914367">
              <a:spcBef>
                <a:spcPts val="562"/>
              </a:spcBef>
              <a:buClr>
                <a:srgbClr val="000000"/>
              </a:buClr>
              <a:buSzPct val="100000"/>
              <a:buFont typeface="Arial"/>
              <a:defRPr sz="2391">
                <a:solidFill>
                  <a:srgbClr val="000000"/>
                </a:solidFill>
                <a:uFill>
                  <a:solidFill>
                    <a:srgbClr val="000000"/>
                  </a:solidFill>
                </a:uFill>
                <a:latin typeface="Lucida Grande"/>
                <a:ea typeface="Lucida Grande"/>
                <a:cs typeface="Lucida Grande"/>
                <a:sym typeface="Lucida Grande"/>
              </a:defRPr>
            </a:lvl3pPr>
            <a:lvl4pPr marL="1163720" indent="-225019" defTabSz="914367">
              <a:spcBef>
                <a:spcPts val="492"/>
              </a:spcBef>
              <a:buClr>
                <a:srgbClr val="000000"/>
              </a:buClr>
              <a:buSzPct val="100000"/>
              <a:buFont typeface="Arial"/>
              <a:buChar char="–"/>
              <a:defRPr sz="1969">
                <a:solidFill>
                  <a:srgbClr val="000000"/>
                </a:solidFill>
                <a:uFill>
                  <a:solidFill>
                    <a:srgbClr val="000000"/>
                  </a:solidFill>
                </a:uFill>
                <a:latin typeface="Lucida Grande"/>
                <a:ea typeface="Lucida Grande"/>
                <a:cs typeface="Lucida Grande"/>
                <a:sym typeface="Lucida Grande"/>
              </a:defRPr>
            </a:lvl4pPr>
            <a:lvl5pPr marL="1485177" indent="-225019" defTabSz="914367">
              <a:spcBef>
                <a:spcPts val="492"/>
              </a:spcBef>
              <a:buClr>
                <a:srgbClr val="000000"/>
              </a:buClr>
              <a:buSzPct val="100000"/>
              <a:buFont typeface="Arial"/>
              <a:buChar char="»"/>
              <a:defRPr sz="1969">
                <a:solidFill>
                  <a:srgbClr val="000000"/>
                </a:solidFill>
                <a:uFill>
                  <a:solidFill>
                    <a:srgbClr val="000000"/>
                  </a:solidFill>
                </a:uFill>
                <a:latin typeface="Lucida Grande"/>
                <a:ea typeface="Lucida Grande"/>
                <a:cs typeface="Lucida Grande"/>
                <a:sym typeface="Lucida Grande"/>
              </a:defRPr>
            </a:lvl5p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10"/>
          </p:nvPr>
        </p:nvSpPr>
        <p:spPr>
          <a:xfrm>
            <a:off x="4257675" y="6388100"/>
            <a:ext cx="628650" cy="690563"/>
          </a:xfrm>
          <a:prstGeom prst="rect">
            <a:avLst/>
          </a:prstGeom>
        </p:spPr>
        <p:txBody>
          <a:bodyPr lIns="72248" tIns="72248" rIns="72248" bIns="72248"/>
          <a:lstStyle>
            <a:lvl1pPr defTabSz="584179">
              <a:defRPr sz="4078">
                <a:solidFill>
                  <a:srgbClr val="000000"/>
                </a:solidFill>
                <a:uFill>
                  <a:solidFill>
                    <a:srgbClr val="000000"/>
                  </a:solidFill>
                </a:uFill>
                <a:latin typeface="Gill Sans"/>
                <a:ea typeface="Gill Sans"/>
                <a:cs typeface="Gill Sans"/>
                <a:sym typeface="Gill Sans"/>
              </a:defRPr>
            </a:lvl1pPr>
          </a:lstStyle>
          <a:p>
            <a:pPr>
              <a:defRPr/>
            </a:pPr>
            <a:fld id="{B46FCF25-4F5B-47A3-867E-7C8DB55928FB}" type="slidenum">
              <a:rPr/>
              <a:pPr>
                <a:defRPr/>
              </a:pPr>
              <a:t>‹Nr.›</a:t>
            </a:fld>
            <a:endParaRPr/>
          </a:p>
        </p:txBody>
      </p:sp>
    </p:spTree>
    <p:extLst>
      <p:ext uri="{BB962C8B-B14F-4D97-AF65-F5344CB8AC3E}">
        <p14:creationId xmlns:p14="http://schemas.microsoft.com/office/powerpoint/2010/main" val="19498485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27556CAA-2B48-49DF-B982-4DCD3C5433AD}"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0" y="0"/>
            <a:ext cx="0" cy="0"/>
          </a:xfrm>
        </p:spPr>
        <p:txBody>
          <a:bodyPr/>
          <a:lstStyle>
            <a:lvl1pPr>
              <a:defRPr/>
            </a:lvl1pPr>
          </a:lstStyle>
          <a:p>
            <a:pPr>
              <a:defRPr/>
            </a:pPr>
            <a:fld id="{94324A18-A358-4FE1-8E2D-03968EEAFFD7}" type="slidenum">
              <a:rPr lang="de-DE"/>
              <a:pPr>
                <a:defRPr/>
              </a:pPr>
              <a:t>‹Nr.›</a:t>
            </a:fld>
            <a:endParaRPr lang="de-DE"/>
          </a:p>
        </p:txBody>
      </p:sp>
    </p:spTree>
    <p:extLst>
      <p:ext uri="{BB962C8B-B14F-4D97-AF65-F5344CB8AC3E}">
        <p14:creationId xmlns:p14="http://schemas.microsoft.com/office/powerpoint/2010/main" val="218044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EE9C71E1-8321-4246-8FE2-BE4599357543}" type="datetimeFigureOut">
              <a:rPr lang="de-DE"/>
              <a:pPr>
                <a:defRPr/>
              </a:pPr>
              <a:t>25.10.2019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D436055-37F4-4CD6-A91B-5EFF94B5AEEB}" type="slidenum">
              <a:rPr lang="de-DE"/>
              <a:pPr>
                <a:defRPr/>
              </a:pPr>
              <a:t>‹Nr.›</a:t>
            </a:fld>
            <a:endParaRPr lang="de-DE"/>
          </a:p>
        </p:txBody>
      </p:sp>
    </p:spTree>
    <p:extLst>
      <p:ext uri="{BB962C8B-B14F-4D97-AF65-F5344CB8AC3E}">
        <p14:creationId xmlns:p14="http://schemas.microsoft.com/office/powerpoint/2010/main" val="160815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 8" descr="header_master.jpg"/>
          <p:cNvPicPr>
            <a:picLocks noChangeAspect="1"/>
          </p:cNvPicPr>
          <p:nvPr userDrawn="1"/>
        </p:nvPicPr>
        <p:blipFill>
          <a:blip r:embed="rId10">
            <a:extLst>
              <a:ext uri="{28A0092B-C50C-407E-A947-70E740481C1C}">
                <a14:useLocalDpi xmlns:a14="http://schemas.microsoft.com/office/drawing/2010/main" val="0"/>
              </a:ext>
            </a:extLst>
          </a:blip>
          <a:srcRect r="20148"/>
          <a:stretch>
            <a:fillRect/>
          </a:stretch>
        </p:blipFill>
        <p:spPr bwMode="auto">
          <a:xfrm>
            <a:off x="179388" y="179388"/>
            <a:ext cx="87836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platzhalter 2"/>
          <p:cNvSpPr>
            <a:spLocks noGrp="1"/>
          </p:cNvSpPr>
          <p:nvPr>
            <p:ph type="body" idx="1"/>
          </p:nvPr>
        </p:nvSpPr>
        <p:spPr bwMode="auto">
          <a:xfrm>
            <a:off x="179388" y="1223963"/>
            <a:ext cx="8783637" cy="50403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80000" tIns="180000" rIns="180000" bIns="18000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1"/>
            <a:r>
              <a:rPr lang="de-DE" altLang="de-DE" smtClean="0"/>
              <a:t>Dritte Ebene</a:t>
            </a:r>
          </a:p>
          <a:p>
            <a:pPr lvl="2"/>
            <a:r>
              <a:rPr lang="de-DE" altLang="de-DE" smtClean="0"/>
              <a:t>Vierte Ebene</a:t>
            </a:r>
          </a:p>
        </p:txBody>
      </p:sp>
      <p:sp>
        <p:nvSpPr>
          <p:cNvPr id="4" name="Datumsplatzhalter 3"/>
          <p:cNvSpPr>
            <a:spLocks noGrp="1"/>
          </p:cNvSpPr>
          <p:nvPr>
            <p:ph type="dt" sz="half" idx="2"/>
          </p:nvPr>
        </p:nvSpPr>
        <p:spPr>
          <a:xfrm>
            <a:off x="3495675" y="648176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solidFill>
                  <a:srgbClr val="004C93"/>
                </a:solidFill>
                <a:latin typeface="Calibri" pitchFamily="-109" charset="0"/>
              </a:defRPr>
            </a:lvl1pPr>
          </a:lstStyle>
          <a:p>
            <a:pPr>
              <a:defRPr/>
            </a:pPr>
            <a:r>
              <a:rPr lang="de-DE"/>
              <a:t>15.02.2017</a:t>
            </a:r>
            <a:endParaRPr lang="de-DE" dirty="0"/>
          </a:p>
        </p:txBody>
      </p:sp>
      <p:sp>
        <p:nvSpPr>
          <p:cNvPr id="5" name="Fußzeilenplatzhalter 4"/>
          <p:cNvSpPr>
            <a:spLocks noGrp="1"/>
          </p:cNvSpPr>
          <p:nvPr>
            <p:ph type="ftr" sz="quarter" idx="3"/>
          </p:nvPr>
        </p:nvSpPr>
        <p:spPr>
          <a:xfrm>
            <a:off x="111125" y="6491288"/>
            <a:ext cx="1423988" cy="365125"/>
          </a:xfrm>
          <a:prstGeom prst="rect">
            <a:avLst/>
          </a:prstGeom>
        </p:spPr>
        <p:txBody>
          <a:bodyPr vert="horz" lIns="91440" tIns="45720" rIns="91440" bIns="45720" rtlCol="0" anchor="t" anchorCtr="0"/>
          <a:lstStyle>
            <a:lvl1pPr algn="l" eaLnBrk="1" fontAlgn="auto" hangingPunct="1">
              <a:spcBef>
                <a:spcPts val="0"/>
              </a:spcBef>
              <a:spcAft>
                <a:spcPts val="0"/>
              </a:spcAft>
              <a:defRPr sz="1200">
                <a:solidFill>
                  <a:schemeClr val="tx2"/>
                </a:solidFill>
                <a:latin typeface="+mn-lt"/>
                <a:ea typeface="+mn-ea"/>
                <a:cs typeface="+mn-cs"/>
              </a:defRPr>
            </a:lvl1pPr>
          </a:lstStyle>
          <a:p>
            <a:pPr>
              <a:defRPr/>
            </a:pPr>
            <a:r>
              <a:rPr lang="de-DE"/>
              <a:t>Dr. Bettina Waffner      Carolin Runte LearningLab – Universität Duisburg-Essen   Eduversum GmbH/Lehrer-Online</a:t>
            </a:r>
          </a:p>
        </p:txBody>
      </p:sp>
      <p:sp>
        <p:nvSpPr>
          <p:cNvPr id="1030" name="Titelplatzhalter 1"/>
          <p:cNvSpPr>
            <a:spLocks noGrp="1"/>
          </p:cNvSpPr>
          <p:nvPr>
            <p:ph type="title"/>
          </p:nvPr>
        </p:nvSpPr>
        <p:spPr bwMode="auto">
          <a:xfrm>
            <a:off x="277813" y="163513"/>
            <a:ext cx="68405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ctr" anchorCtr="0" compatLnSpc="1">
            <a:prstTxWarp prst="textNoShape">
              <a:avLst/>
            </a:prstTxWarp>
          </a:bodyPr>
          <a:lstStyle/>
          <a:p>
            <a:pPr lvl="0"/>
            <a:r>
              <a:rPr lang="de-DE" altLang="de-DE" smtClean="0"/>
              <a:t>Hier steht der Titel der Seite</a:t>
            </a:r>
          </a:p>
        </p:txBody>
      </p:sp>
    </p:spTree>
  </p:cSld>
  <p:clrMap bg1="lt1" tx1="dk1" bg2="lt2" tx2="dk2" accent1="accent1" accent2="accent2" accent3="accent3" accent4="accent4" accent5="accent5" accent6="accent6" hlink="hlink" folHlink="folHlink"/>
  <p:sldLayoutIdLst>
    <p:sldLayoutId id="2147485545" r:id="rId1"/>
    <p:sldLayoutId id="2147485530" r:id="rId2"/>
    <p:sldLayoutId id="2147485531" r:id="rId3"/>
    <p:sldLayoutId id="2147485532" r:id="rId4"/>
    <p:sldLayoutId id="2147485533" r:id="rId5"/>
    <p:sldLayoutId id="2147485546" r:id="rId6"/>
    <p:sldLayoutId id="2147485547" r:id="rId7"/>
    <p:sldLayoutId id="2147485548" r:id="rId8"/>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defRPr sz="20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2pPr>
      <a:lvl3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3pPr>
      <a:lvl4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4pPr>
      <a:lvl5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5pPr>
      <a:lvl6pPr marL="457200" algn="l" defTabSz="457200" rtl="0" fontAlgn="base">
        <a:spcBef>
          <a:spcPct val="0"/>
        </a:spcBef>
        <a:spcAft>
          <a:spcPct val="0"/>
        </a:spcAft>
        <a:defRPr sz="2000" b="1">
          <a:solidFill>
            <a:schemeClr val="bg1"/>
          </a:solidFill>
          <a:latin typeface="Arial" charset="0"/>
          <a:ea typeface="ヒラギノ角ゴ Pro W3" charset="-128"/>
        </a:defRPr>
      </a:lvl6pPr>
      <a:lvl7pPr marL="914400" algn="l" defTabSz="457200" rtl="0" fontAlgn="base">
        <a:spcBef>
          <a:spcPct val="0"/>
        </a:spcBef>
        <a:spcAft>
          <a:spcPct val="0"/>
        </a:spcAft>
        <a:defRPr sz="2000" b="1">
          <a:solidFill>
            <a:schemeClr val="bg1"/>
          </a:solidFill>
          <a:latin typeface="Arial" charset="0"/>
          <a:ea typeface="ヒラギノ角ゴ Pro W3" charset="-128"/>
        </a:defRPr>
      </a:lvl7pPr>
      <a:lvl8pPr marL="1371600" algn="l" defTabSz="457200" rtl="0" fontAlgn="base">
        <a:spcBef>
          <a:spcPct val="0"/>
        </a:spcBef>
        <a:spcAft>
          <a:spcPct val="0"/>
        </a:spcAft>
        <a:defRPr sz="2000" b="1">
          <a:solidFill>
            <a:schemeClr val="bg1"/>
          </a:solidFill>
          <a:latin typeface="Arial" charset="0"/>
          <a:ea typeface="ヒラギノ角ゴ Pro W3" charset="-128"/>
        </a:defRPr>
      </a:lvl8pPr>
      <a:lvl9pPr marL="1828800" algn="l" defTabSz="457200" rtl="0" fontAlgn="base">
        <a:spcBef>
          <a:spcPct val="0"/>
        </a:spcBef>
        <a:spcAft>
          <a:spcPct val="0"/>
        </a:spcAft>
        <a:defRPr sz="2000" b="1">
          <a:solidFill>
            <a:schemeClr val="bg1"/>
          </a:solidFill>
          <a:latin typeface="Arial" charset="0"/>
          <a:ea typeface="ヒラギノ角ゴ Pro W3" charset="-128"/>
        </a:defRPr>
      </a:lvl9pPr>
    </p:titleStyle>
    <p:bodyStyle>
      <a:lvl1pPr marL="342900" indent="-342900" algn="l" defTabSz="457200" rtl="0" eaLnBrk="0" fontAlgn="base" hangingPunct="0">
        <a:spcBef>
          <a:spcPct val="20000"/>
        </a:spcBef>
        <a:spcAft>
          <a:spcPts val="600"/>
        </a:spcAft>
        <a:buFont typeface="Arial" panose="020B0604020202020204" pitchFamily="34" charset="0"/>
        <a:buChar char="•"/>
        <a:defRPr sz="2800" b="1" kern="1200">
          <a:solidFill>
            <a:srgbClr val="004C93"/>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Arial"/>
          <a:ea typeface="ヒラギノ角ゴ Pro W3" charset="-128"/>
          <a:cs typeface="Arial"/>
        </a:defRPr>
      </a:lvl2pPr>
      <a:lvl3pPr marL="1143000" indent="-965200" algn="l" defTabSz="457200" rtl="0" eaLnBrk="0" fontAlgn="base" hangingPunct="0">
        <a:spcBef>
          <a:spcPct val="20000"/>
        </a:spcBef>
        <a:spcAft>
          <a:spcPts val="600"/>
        </a:spcAft>
        <a:buClr>
          <a:schemeClr val="tx2"/>
        </a:buClr>
        <a:buFont typeface="Lucida Grande"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Formatvorlagen des Textmasters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E0B1518-0541-4816-96AB-8A34A3075789}" type="datetimeFigureOut">
              <a:rPr lang="de-DE"/>
              <a:pPr>
                <a:defRPr/>
              </a:pPr>
              <a:t>25.10.2019</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6862E22-FB69-436C-9C84-068DFF7340A9}"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creativecommons.org/licenses/by-sa/4.0/" TargetMode="External"/><Relationship Id="rId5" Type="http://schemas.openxmlformats.org/officeDocument/2006/relationships/hyperlink" Target="http://hd.uni-siegen.de/oerhd/oerhdpostkarte2.html?lang=de" TargetMode="External"/><Relationship Id="rId4" Type="http://schemas.openxmlformats.org/officeDocument/2006/relationships/hyperlink" Target="https://creativecommons.org/licenses/by-sa/4.0/legalcode.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creativecommons.org/licenses/by-sa/4.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hd.uni-siegen.de/oerhd/oerhdpostkarte2.html?lang=de" TargetMode="External"/><Relationship Id="rId5" Type="http://schemas.openxmlformats.org/officeDocument/2006/relationships/image" Target="../media/image16.png"/><Relationship Id="rId4" Type="http://schemas.openxmlformats.org/officeDocument/2006/relationships/hyperlink" Target="https://creativecommons.org/licenses/by-sa/4.0/legalcode.d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hyperlink" Target="https://creativecommons.org/licenses/by-sa/4.0/legalcode.d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image" Target="../media/image22.png"/><Relationship Id="rId12"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https://creativecommons.org/licenses/by/4.0/" TargetMode="External"/><Relationship Id="rId11" Type="http://schemas.openxmlformats.org/officeDocument/2006/relationships/image" Target="../media/image24.jpeg"/><Relationship Id="rId5" Type="http://schemas.openxmlformats.org/officeDocument/2006/relationships/hyperlink" Target="https://creativecommons.org/licenses/by-sa/4.0/legalcode.de" TargetMode="External"/><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5.xml"/><Relationship Id="rId7" Type="http://schemas.openxmlformats.org/officeDocument/2006/relationships/image" Target="../media/image22.png"/><Relationship Id="rId12"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hyperlink" Target="https://creativecommons.org/licenses/by/4.0/" TargetMode="External"/><Relationship Id="rId11" Type="http://schemas.openxmlformats.org/officeDocument/2006/relationships/image" Target="../media/image24.jpeg"/><Relationship Id="rId5" Type="http://schemas.openxmlformats.org/officeDocument/2006/relationships/hyperlink" Target="https://creativecommons.org/licenses/by-sa/4.0/legalcode.de" TargetMode="External"/><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creativecommons.org/licenses/by/4.0/" TargetMode="External"/><Relationship Id="rId10" Type="http://schemas.openxmlformats.org/officeDocument/2006/relationships/image" Target="../media/image9.png"/><Relationship Id="rId4" Type="http://schemas.openxmlformats.org/officeDocument/2006/relationships/hyperlink" Target="https://creativecommons.org/licenses/by-sa/4.0/legalcode.de" TargetMode="External"/><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creativecommons.org/choose/" TargetMode="External"/><Relationship Id="rId4" Type="http://schemas.openxmlformats.org/officeDocument/2006/relationships/hyperlink" Target="https://creativecommons.org/licenses/by-sa/4.0/legalcode.de"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hyperlink" Target="https://creativecommons.org/licenses/by/4.0/" TargetMode="External"/><Relationship Id="rId10" Type="http://schemas.openxmlformats.org/officeDocument/2006/relationships/hyperlink" Target="http://creativecommons.org/licenses/by/4.0/" TargetMode="External"/><Relationship Id="rId4" Type="http://schemas.openxmlformats.org/officeDocument/2006/relationships/hyperlink" Target="https://creativecommons.org/licenses/by-sa/4.0/legalcode.de" TargetMode="External"/><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hyperlink" Target="https://creativecommons.org/licenses/by-sa/4.0/legalcode.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hyperlink" Target="https://creativecommons.org/licenses/by-sa/4.0/legalcode.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hyperlink" Target="https://creativecommons.org/licenses/by-sa/4.0/legalcode.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hyperlink" Target="https://creativecommons.org/licenses/by-sa/4.0/legalcode.d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hyperlink" Target="https://creativecommons.org/licenses/by-sa/4.0/legalcode.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hyperlink" Target="https://creativecommons.org/licenses/by-sa/4.0/legalcode.d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creativecommons.org/licenses/by-sa/4.0/legalcode.de"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creativecommons.org/licenses/by-sa/4.0/legalcode.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creativecommons.org/licenses/by-sa/4.0/legalcode.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sa/4.0/legalcode.de"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hyperlink" Target="https://de.wordpress.org/" TargetMode="External"/><Relationship Id="rId13" Type="http://schemas.openxmlformats.org/officeDocument/2006/relationships/hyperlink" Target="http://www.clipgenerator.com/de" TargetMode="External"/><Relationship Id="rId3" Type="http://schemas.openxmlformats.org/officeDocument/2006/relationships/image" Target="../media/image8.png"/><Relationship Id="rId7" Type="http://schemas.openxmlformats.org/officeDocument/2006/relationships/hyperlink" Target="https://www.microsoft.com/de-de/store/p/audioboo/9wzdncrfj869" TargetMode="External"/><Relationship Id="rId12" Type="http://schemas.openxmlformats.org/officeDocument/2006/relationships/hyperlink" Target="https://store.wondershare.com/shop/buy/buy-video-editor.html" TargetMode="External"/><Relationship Id="rId17" Type="http://schemas.openxmlformats.org/officeDocument/2006/relationships/image" Target="../media/image9.png"/><Relationship Id="rId2" Type="http://schemas.openxmlformats.org/officeDocument/2006/relationships/notesSlide" Target="../notesSlides/notesSlide30.xml"/><Relationship Id="rId16" Type="http://schemas.openxmlformats.org/officeDocument/2006/relationships/hyperlink" Target="https://creativecommons.org/licenses/by-sa/4.0/legalcode.de" TargetMode="External"/><Relationship Id="rId1" Type="http://schemas.openxmlformats.org/officeDocument/2006/relationships/slideLayout" Target="../slideLayouts/slideLayout3.xml"/><Relationship Id="rId6" Type="http://schemas.openxmlformats.org/officeDocument/2006/relationships/hyperlink" Target="https://soundcloud.com/" TargetMode="External"/><Relationship Id="rId11" Type="http://schemas.openxmlformats.org/officeDocument/2006/relationships/hyperlink" Target="https://www.microsoftstore.com/DE/Office" TargetMode="External"/><Relationship Id="rId5" Type="http://schemas.openxmlformats.org/officeDocument/2006/relationships/hyperlink" Target="https://www.google.de/intl/de/docs/about/" TargetMode="External"/><Relationship Id="rId15" Type="http://schemas.openxmlformats.org/officeDocument/2006/relationships/hyperlink" Target="https://www.microsoftstore.com/Visio_2016" TargetMode="External"/><Relationship Id="rId10" Type="http://schemas.openxmlformats.org/officeDocument/2006/relationships/hyperlink" Target="https://de.libreoffice.org/" TargetMode="External"/><Relationship Id="rId4" Type="http://schemas.openxmlformats.org/officeDocument/2006/relationships/hyperlink" Target="http://etherpad.org/" TargetMode="External"/><Relationship Id="rId9" Type="http://schemas.openxmlformats.org/officeDocument/2006/relationships/hyperlink" Target="https://webmaker.org/#/?_k=c6ah7s" TargetMode="External"/><Relationship Id="rId14" Type="http://schemas.openxmlformats.org/officeDocument/2006/relationships/hyperlink" Target="https://www.easel.l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creativecommons.org/licenses/by-sa/4.0/legalcode.d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creativecommons.org/licenses/by-sa/3.0/deed.d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www.wb-web.de/" TargetMode="External"/><Relationship Id="rId5" Type="http://schemas.openxmlformats.org/officeDocument/2006/relationships/image" Target="../media/image42.jpe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creativecommons.org/licenses/by-sa/4.0/"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hd.uni-siegen.de/oerhd/oerhdpostkarte2.html?lang=de" TargetMode="External"/><Relationship Id="rId5" Type="http://schemas.openxmlformats.org/officeDocument/2006/relationships/image" Target="../media/image16.png"/><Relationship Id="rId4" Type="http://schemas.openxmlformats.org/officeDocument/2006/relationships/hyperlink" Target="https://creativecommons.org/licenses/by-sa/4.0/legalcode.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creativecommons.org/licenses/by-sa/4.0/" TargetMode="Externa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creativecommons.org/licenses/by-sa/4.0/"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hd.uni-siegen.de/oerhd/oerhdpostkarte2.html?lang=de" TargetMode="External"/><Relationship Id="rId5" Type="http://schemas.openxmlformats.org/officeDocument/2006/relationships/image" Target="../media/image16.png"/><Relationship Id="rId4" Type="http://schemas.openxmlformats.org/officeDocument/2006/relationships/hyperlink" Target="https://creativecommons.org/licenses/by-sa/4.0/legalcode.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creativecommons.org/licenses/by-sa/4.0/legalcode.d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https://creativecommons.org/licenses/by/4.0/legalcode.de"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legalcode.de" TargetMode="External"/><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creativecommons.org/licenses/by-sa/4.0/"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creativecommons.org/licenses/by-sa/4.0/legalcode.d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hyperlink" Target="http://creativecommons.org/licenses/by-sa/4.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hd.uni-siegen.de/oerhd/oerhdpostkarte2.html?lang=de" TargetMode="External"/><Relationship Id="rId5" Type="http://schemas.openxmlformats.org/officeDocument/2006/relationships/image" Target="../media/image16.png"/><Relationship Id="rId4" Type="http://schemas.openxmlformats.org/officeDocument/2006/relationships/hyperlink" Target="https://creativecommons.org/licenses/by-sa/4.0/legalcode.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creativecommons.org/licenses/by-sa/4.0/legalcode.d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hyperlink" Target="http://creativecommons.org/licenses/by-sa/4.0/"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hd.uni-siegen.de/oerhd/oerhdpostkarte2.html?lang=de" TargetMode="External"/><Relationship Id="rId5" Type="http://schemas.openxmlformats.org/officeDocument/2006/relationships/image" Target="../media/image17.png"/><Relationship Id="rId4" Type="http://schemas.openxmlformats.org/officeDocument/2006/relationships/hyperlink" Target="https://creativecommons.org/licenses/by-sa/4.0/legalcode.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platzhalter 11"/>
          <p:cNvSpPr>
            <a:spLocks noGrp="1"/>
          </p:cNvSpPr>
          <p:nvPr>
            <p:ph type="body" sz="quarter" idx="11"/>
          </p:nvPr>
        </p:nvSpPr>
        <p:spPr>
          <a:xfrm>
            <a:off x="171450" y="2519363"/>
            <a:ext cx="8826500" cy="1479550"/>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lgn="ctr" eaLnBrk="1" hangingPunct="1">
              <a:buFont typeface="Arial" panose="020B0604020202020204" pitchFamily="34" charset="0"/>
              <a:buNone/>
            </a:pPr>
            <a:r>
              <a:rPr lang="de-DE" altLang="de-DE" smtClean="0">
                <a:latin typeface="Arial" panose="020B0604020202020204" pitchFamily="34" charset="0"/>
                <a:cs typeface="Arial" panose="020B0604020202020204" pitchFamily="34" charset="0"/>
              </a:rPr>
              <a:t>Open Educational Resources (OER)</a:t>
            </a:r>
          </a:p>
          <a:p>
            <a:pPr marL="0" indent="0" algn="ctr" eaLnBrk="1" hangingPunct="1">
              <a:buFont typeface="Arial" panose="020B0604020202020204" pitchFamily="34" charset="0"/>
              <a:buNone/>
            </a:pPr>
            <a:r>
              <a:rPr lang="de-DE" altLang="de-DE" sz="2000" smtClean="0">
                <a:latin typeface="Arial" panose="020B0604020202020204" pitchFamily="34" charset="0"/>
                <a:cs typeface="Arial" panose="020B0604020202020204" pitchFamily="34" charset="0"/>
              </a:rPr>
              <a:t>Offene Lehr- und Lernmaterialien zusammenstellen und teilen</a:t>
            </a:r>
          </a:p>
        </p:txBody>
      </p:sp>
      <p:pic>
        <p:nvPicPr>
          <p:cNvPr id="9219" name="image25.png" descr="http://mediendidaktik.uni-due.de/sites/default/files/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88938"/>
            <a:ext cx="914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0" name="claim_learninglab_transpare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6413"/>
            <a:ext cx="251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221" name="Textplatzhalter 11"/>
          <p:cNvSpPr txBox="1">
            <a:spLocks/>
          </p:cNvSpPr>
          <p:nvPr/>
        </p:nvSpPr>
        <p:spPr bwMode="auto">
          <a:xfrm>
            <a:off x="171450" y="3798888"/>
            <a:ext cx="8826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9652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eaLnBrk="1" hangingPunct="1">
              <a:buFont typeface="Arial" panose="020B0604020202020204" pitchFamily="34" charset="0"/>
              <a:buNone/>
            </a:pPr>
            <a:r>
              <a:rPr lang="de-DE" altLang="de-DE" sz="2000">
                <a:solidFill>
                  <a:srgbClr val="FFFFFF"/>
                </a:solidFill>
              </a:rPr>
              <a:t>Qualifizierungsworkshop Modul 3</a:t>
            </a:r>
          </a:p>
        </p:txBody>
      </p:sp>
      <p:sp>
        <p:nvSpPr>
          <p:cNvPr id="9222" name="Textfeld 12"/>
          <p:cNvSpPr txBox="1">
            <a:spLocks noChangeArrowheads="1"/>
          </p:cNvSpPr>
          <p:nvPr/>
        </p:nvSpPr>
        <p:spPr bwMode="auto">
          <a:xfrm>
            <a:off x="171450" y="5938838"/>
            <a:ext cx="8736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800" b="0">
                <a:solidFill>
                  <a:schemeClr val="bg1"/>
                </a:solidFill>
              </a:rPr>
              <a:t>Dr. Bettina Waffner</a:t>
            </a:r>
          </a:p>
          <a:p>
            <a:pPr algn="ctr">
              <a:spcBef>
                <a:spcPct val="0"/>
              </a:spcBef>
              <a:spcAft>
                <a:spcPct val="0"/>
              </a:spcAft>
              <a:buFontTx/>
              <a:buNone/>
            </a:pPr>
            <a:r>
              <a:rPr lang="de-DE" altLang="de-DE" sz="1800" b="0">
                <a:solidFill>
                  <a:schemeClr val="bg1"/>
                </a:solidFill>
              </a:rPr>
              <a:t>Learning Lab, Universität Duisburg-Essen </a:t>
            </a:r>
          </a:p>
        </p:txBody>
      </p:sp>
      <p:pic>
        <p:nvPicPr>
          <p:cNvPr id="9223"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7513" y="452438"/>
            <a:ext cx="228758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2765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feld 11"/>
          <p:cNvSpPr txBox="1">
            <a:spLocks noChangeArrowheads="1"/>
          </p:cNvSpPr>
          <p:nvPr/>
        </p:nvSpPr>
        <p:spPr bwMode="auto">
          <a:xfrm>
            <a:off x="509588" y="2636838"/>
            <a:ext cx="3367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OER Szenario 2</a:t>
            </a:r>
          </a:p>
          <a:p>
            <a:pPr algn="ctr">
              <a:spcBef>
                <a:spcPct val="0"/>
              </a:spcBef>
              <a:spcAft>
                <a:spcPct val="0"/>
              </a:spcAft>
              <a:buFontTx/>
              <a:buNone/>
            </a:pPr>
            <a:r>
              <a:rPr lang="de-DE" altLang="de-DE" sz="2000" b="0" i="1">
                <a:solidFill>
                  <a:srgbClr val="A3C13C"/>
                </a:solidFill>
              </a:rPr>
              <a:t>Prozesse gestalten</a:t>
            </a: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0"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12" name="Rechteck 11"/>
          <p:cNvSpPr/>
          <p:nvPr/>
        </p:nvSpPr>
        <p:spPr>
          <a:xfrm>
            <a:off x="4538663" y="5921375"/>
            <a:ext cx="4572000" cy="339725"/>
          </a:xfrm>
          <a:prstGeom prst="rect">
            <a:avLst/>
          </a:prstGeom>
        </p:spPr>
        <p:txBody>
          <a:bodyPr>
            <a:spAutoFit/>
          </a:bodyPr>
          <a:lstStyle/>
          <a:p>
            <a:pPr>
              <a:defRPr/>
            </a:pPr>
            <a:r>
              <a:rPr lang="de-DE" sz="800" dirty="0">
                <a:solidFill>
                  <a:srgbClr val="000000"/>
                </a:solidFill>
                <a:latin typeface="+mn-lt"/>
                <a:ea typeface="+mn-ea"/>
                <a:cs typeface="Arial" panose="020B0604020202020204" pitchFamily="34" charset="0"/>
              </a:rPr>
              <a:t>Making OER von </a:t>
            </a:r>
            <a:r>
              <a:rPr lang="de-DE" sz="800" dirty="0">
                <a:solidFill>
                  <a:srgbClr val="000000"/>
                </a:solidFill>
                <a:latin typeface="+mn-lt"/>
                <a:ea typeface="+mn-ea"/>
                <a:cs typeface="Arial" panose="020B0604020202020204" pitchFamily="34" charset="0"/>
                <a:hlinkClick r:id="rId5"/>
              </a:rPr>
              <a:t>Alexander </a:t>
            </a:r>
            <a:r>
              <a:rPr lang="de-DE" sz="800" dirty="0" err="1">
                <a:solidFill>
                  <a:srgbClr val="000000"/>
                </a:solidFill>
                <a:latin typeface="+mn-lt"/>
                <a:ea typeface="+mn-ea"/>
                <a:cs typeface="Arial" panose="020B0604020202020204" pitchFamily="34" charset="0"/>
                <a:hlinkClick r:id="rId5"/>
              </a:rPr>
              <a:t>Schnücker</a:t>
            </a:r>
            <a:r>
              <a:rPr lang="de-DE" sz="800" dirty="0">
                <a:solidFill>
                  <a:srgbClr val="000000"/>
                </a:solidFill>
                <a:latin typeface="+mn-lt"/>
                <a:ea typeface="+mn-ea"/>
                <a:cs typeface="Arial" panose="020B0604020202020204" pitchFamily="34" charset="0"/>
                <a:hlinkClick r:id="rId5"/>
              </a:rPr>
              <a:t> für Hochschuldidaktik Uni Siegen</a:t>
            </a:r>
            <a:r>
              <a:rPr lang="de-DE" sz="800" dirty="0">
                <a:solidFill>
                  <a:srgbClr val="000000"/>
                </a:solidFill>
                <a:latin typeface="+mn-lt"/>
                <a:ea typeface="+mn-ea"/>
                <a:cs typeface="Arial" panose="020B0604020202020204" pitchFamily="34" charset="0"/>
              </a:rPr>
              <a:t> ist lizenziert unter einer </a:t>
            </a:r>
            <a:r>
              <a:rPr lang="de-DE" sz="800" dirty="0">
                <a:solidFill>
                  <a:srgbClr val="000000"/>
                </a:solidFill>
                <a:latin typeface="+mn-lt"/>
                <a:ea typeface="+mn-ea"/>
                <a:cs typeface="Arial" panose="020B0604020202020204" pitchFamily="34" charset="0"/>
                <a:hlinkClick r:id="rId6"/>
              </a:rPr>
              <a:t>Creative </a:t>
            </a:r>
            <a:r>
              <a:rPr lang="de-DE" sz="800" dirty="0" err="1">
                <a:solidFill>
                  <a:srgbClr val="000000"/>
                </a:solidFill>
                <a:latin typeface="+mn-lt"/>
                <a:ea typeface="+mn-ea"/>
                <a:cs typeface="Arial" panose="020B0604020202020204" pitchFamily="34" charset="0"/>
                <a:hlinkClick r:id="rId6"/>
              </a:rPr>
              <a:t>Commons</a:t>
            </a:r>
            <a:r>
              <a:rPr lang="de-DE" sz="800" dirty="0">
                <a:solidFill>
                  <a:srgbClr val="000000"/>
                </a:solidFill>
                <a:latin typeface="+mn-lt"/>
                <a:ea typeface="+mn-ea"/>
                <a:cs typeface="Arial" panose="020B0604020202020204" pitchFamily="34" charset="0"/>
                <a:hlinkClick r:id="rId6"/>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pic>
        <p:nvPicPr>
          <p:cNvPr id="27656"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4863" y="1222375"/>
            <a:ext cx="376555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ll-logo-transpartent.tiff" descr="ll-logo-transpartent.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2969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29702" name="Grafik 16"/>
          <p:cNvPicPr>
            <a:picLocks noChangeAspect="1" noChangeArrowheads="1"/>
          </p:cNvPicPr>
          <p:nvPr/>
        </p:nvPicPr>
        <p:blipFill>
          <a:blip r:embed="rId5">
            <a:extLst>
              <a:ext uri="{28A0092B-C50C-407E-A947-70E740481C1C}">
                <a14:useLocalDpi xmlns:a14="http://schemas.microsoft.com/office/drawing/2010/main" val="0"/>
              </a:ext>
            </a:extLst>
          </a:blip>
          <a:srcRect l="32944" t="11465" r="35426" b="10477"/>
          <a:stretch>
            <a:fillRect/>
          </a:stretch>
        </p:blipFill>
        <p:spPr bwMode="auto">
          <a:xfrm>
            <a:off x="0" y="-6127750"/>
            <a:ext cx="9358313" cy="129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597400" y="6523038"/>
            <a:ext cx="4572000" cy="339725"/>
          </a:xfrm>
          <a:prstGeom prst="rect">
            <a:avLst/>
          </a:prstGeom>
        </p:spPr>
        <p:txBody>
          <a:bodyPr>
            <a:spAutoFit/>
          </a:bodyPr>
          <a:lstStyle/>
          <a:p>
            <a:pPr>
              <a:defRPr/>
            </a:pPr>
            <a:r>
              <a:rPr lang="de-DE" sz="800" dirty="0">
                <a:solidFill>
                  <a:schemeClr val="bg1"/>
                </a:solidFill>
                <a:latin typeface="+mn-lt"/>
                <a:ea typeface="+mn-ea"/>
                <a:cs typeface="Arial" panose="020B0604020202020204" pitchFamily="34" charset="0"/>
              </a:rPr>
              <a:t>Making OER von </a:t>
            </a:r>
            <a:r>
              <a:rPr lang="de-DE" sz="800" dirty="0">
                <a:solidFill>
                  <a:schemeClr val="bg1"/>
                </a:solidFill>
                <a:latin typeface="+mn-lt"/>
                <a:ea typeface="+mn-ea"/>
                <a:cs typeface="Arial" panose="020B0604020202020204" pitchFamily="34" charset="0"/>
                <a:hlinkClick r:id="rId6"/>
              </a:rPr>
              <a:t>Alexander </a:t>
            </a:r>
            <a:r>
              <a:rPr lang="de-DE" sz="800" dirty="0" err="1">
                <a:solidFill>
                  <a:schemeClr val="bg1"/>
                </a:solidFill>
                <a:latin typeface="+mn-lt"/>
                <a:ea typeface="+mn-ea"/>
                <a:cs typeface="Arial" panose="020B0604020202020204" pitchFamily="34" charset="0"/>
                <a:hlinkClick r:id="rId6"/>
              </a:rPr>
              <a:t>Schnücker</a:t>
            </a:r>
            <a:r>
              <a:rPr lang="de-DE" sz="800" dirty="0">
                <a:solidFill>
                  <a:schemeClr val="bg1"/>
                </a:solidFill>
                <a:latin typeface="+mn-lt"/>
                <a:ea typeface="+mn-ea"/>
                <a:cs typeface="Arial" panose="020B0604020202020204" pitchFamily="34" charset="0"/>
                <a:hlinkClick r:id="rId6"/>
              </a:rPr>
              <a:t> für Hochschuldidaktik Uni Siegen</a:t>
            </a:r>
            <a:r>
              <a:rPr lang="de-DE" sz="800" dirty="0">
                <a:solidFill>
                  <a:schemeClr val="bg1"/>
                </a:solidFill>
                <a:latin typeface="+mn-lt"/>
                <a:ea typeface="+mn-ea"/>
                <a:cs typeface="Arial" panose="020B0604020202020204" pitchFamily="34" charset="0"/>
              </a:rPr>
              <a:t> ist lizenziert unter einer </a:t>
            </a:r>
            <a:r>
              <a:rPr lang="de-DE" sz="800" dirty="0">
                <a:solidFill>
                  <a:schemeClr val="bg1"/>
                </a:solidFill>
                <a:latin typeface="+mn-lt"/>
                <a:ea typeface="+mn-ea"/>
                <a:cs typeface="Arial" panose="020B0604020202020204" pitchFamily="34" charset="0"/>
                <a:hlinkClick r:id="rId7"/>
              </a:rPr>
              <a:t>Creative </a:t>
            </a:r>
            <a:r>
              <a:rPr lang="de-DE" sz="800" dirty="0" err="1">
                <a:solidFill>
                  <a:schemeClr val="bg1"/>
                </a:solidFill>
                <a:latin typeface="+mn-lt"/>
                <a:ea typeface="+mn-ea"/>
                <a:cs typeface="Arial" panose="020B0604020202020204" pitchFamily="34" charset="0"/>
                <a:hlinkClick r:id="rId7"/>
              </a:rPr>
              <a:t>Commons</a:t>
            </a:r>
            <a:r>
              <a:rPr lang="de-DE" sz="800" dirty="0">
                <a:solidFill>
                  <a:schemeClr val="bg1"/>
                </a:solidFill>
                <a:latin typeface="+mn-lt"/>
                <a:ea typeface="+mn-ea"/>
                <a:cs typeface="Arial" panose="020B0604020202020204" pitchFamily="34" charset="0"/>
                <a:hlinkClick r:id="rId7"/>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sp>
        <p:nvSpPr>
          <p:cNvPr id="29704" name="Textfeld 11"/>
          <p:cNvSpPr txBox="1">
            <a:spLocks noChangeArrowheads="1"/>
          </p:cNvSpPr>
          <p:nvPr/>
        </p:nvSpPr>
        <p:spPr bwMode="auto">
          <a:xfrm>
            <a:off x="0" y="452438"/>
            <a:ext cx="9358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4000">
                <a:solidFill>
                  <a:srgbClr val="A3C13C"/>
                </a:solidFill>
              </a:rPr>
              <a:t>Ein eigenes OER-Projekt</a:t>
            </a:r>
            <a:endParaRPr lang="de-DE" altLang="de-DE" sz="4000" i="1">
              <a:solidFill>
                <a:srgbClr val="A3C13C"/>
              </a:solidFill>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feld 11"/>
          <p:cNvSpPr txBox="1">
            <a:spLocks noChangeArrowheads="1"/>
          </p:cNvSpPr>
          <p:nvPr/>
        </p:nvSpPr>
        <p:spPr bwMode="auto">
          <a:xfrm>
            <a:off x="2187575" y="1141413"/>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Platzhalter</a:t>
            </a:r>
            <a:endParaRPr lang="de-DE" altLang="de-DE" sz="2000" b="0" i="1">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pic>
        <p:nvPicPr>
          <p:cNvPr id="31748" name="Grafik 3"/>
          <p:cNvPicPr>
            <a:picLocks noChangeAspect="1"/>
          </p:cNvPicPr>
          <p:nvPr/>
        </p:nvPicPr>
        <p:blipFill>
          <a:blip r:embed="rId3">
            <a:extLst>
              <a:ext uri="{28A0092B-C50C-407E-A947-70E740481C1C}">
                <a14:useLocalDpi xmlns:a14="http://schemas.microsoft.com/office/drawing/2010/main" val="0"/>
              </a:ext>
            </a:extLst>
          </a:blip>
          <a:srcRect l="27280" t="13268" r="29117" b="10001"/>
          <a:stretch>
            <a:fillRect/>
          </a:stretch>
        </p:blipFill>
        <p:spPr bwMode="auto">
          <a:xfrm>
            <a:off x="2362200" y="0"/>
            <a:ext cx="6710363"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ll-logo-transpartent.tiff" descr="ll-logo-transpartent.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33795"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feld 11"/>
          <p:cNvSpPr txBox="1">
            <a:spLocks noChangeArrowheads="1"/>
          </p:cNvSpPr>
          <p:nvPr/>
        </p:nvSpPr>
        <p:spPr bwMode="auto">
          <a:xfrm>
            <a:off x="2027238" y="409575"/>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Creative Commons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11" name="Textfeld 8"/>
          <p:cNvSpPr txBox="1">
            <a:spLocks noChangeArrowheads="1"/>
          </p:cNvSpPr>
          <p:nvPr/>
        </p:nvSpPr>
        <p:spPr bwMode="auto">
          <a:xfrm>
            <a:off x="368300" y="2001838"/>
            <a:ext cx="86153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endParaRPr lang="de-DE" altLang="de-DE" sz="1800" dirty="0" smtClean="0">
              <a:solidFill>
                <a:schemeClr val="tx1"/>
              </a:solidFill>
            </a:endParaRPr>
          </a:p>
          <a:p>
            <a:pPr marL="0" indent="0">
              <a:lnSpc>
                <a:spcPct val="150000"/>
              </a:lnSpc>
              <a:spcBef>
                <a:spcPct val="0"/>
              </a:spcBef>
              <a:spcAft>
                <a:spcPct val="0"/>
              </a:spcAft>
              <a:buFont typeface="Arial" panose="020B0604020202020204" pitchFamily="34" charset="0"/>
              <a:buNone/>
              <a:defRPr/>
            </a:pPr>
            <a:r>
              <a:rPr lang="de-DE" altLang="de-DE" sz="1800" dirty="0" smtClean="0">
                <a:solidFill>
                  <a:schemeClr val="tx1"/>
                </a:solidFill>
              </a:rPr>
              <a:t>Lizenzen sind identisch</a:t>
            </a:r>
          </a:p>
          <a:p>
            <a:pPr>
              <a:lnSpc>
                <a:spcPct val="150000"/>
              </a:lnSpc>
              <a:spcBef>
                <a:spcPct val="0"/>
              </a:spcBef>
              <a:spcAft>
                <a:spcPct val="0"/>
              </a:spcAft>
              <a:buFont typeface="Wingdings" panose="05000000000000000000" pitchFamily="2" charset="2"/>
              <a:buChar char="Ø"/>
              <a:defRPr/>
            </a:pPr>
            <a:r>
              <a:rPr lang="de-DE" altLang="de-DE" sz="1800" dirty="0">
                <a:solidFill>
                  <a:schemeClr val="tx1"/>
                </a:solidFill>
              </a:rPr>
              <a:t>	</a:t>
            </a:r>
            <a:r>
              <a:rPr lang="de-DE" altLang="de-DE" sz="1800" dirty="0" smtClean="0">
                <a:solidFill>
                  <a:schemeClr val="tx1"/>
                </a:solidFill>
              </a:rPr>
              <a:t>einfach zu kombinieren</a:t>
            </a:r>
          </a:p>
          <a:p>
            <a:pPr>
              <a:lnSpc>
                <a:spcPct val="150000"/>
              </a:lnSpc>
              <a:spcBef>
                <a:spcPct val="0"/>
              </a:spcBef>
              <a:spcAft>
                <a:spcPct val="0"/>
              </a:spcAft>
              <a:buFont typeface="Wingdings" panose="05000000000000000000" pitchFamily="2" charset="2"/>
              <a:buChar char="Ø"/>
              <a:defRPr/>
            </a:pPr>
            <a:r>
              <a:rPr lang="de-DE" altLang="de-DE" sz="1800" dirty="0" smtClean="0">
                <a:solidFill>
                  <a:schemeClr val="tx1"/>
                </a:solidFill>
              </a:rPr>
              <a:t>	wenige Restriktionen</a:t>
            </a:r>
          </a:p>
        </p:txBody>
      </p:sp>
      <p:pic>
        <p:nvPicPr>
          <p:cNvPr id="33800"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2705100"/>
            <a:ext cx="3784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4325938" y="5313363"/>
            <a:ext cx="4572000" cy="338137"/>
          </a:xfrm>
          <a:prstGeom prst="rect">
            <a:avLst/>
          </a:prstGeom>
        </p:spPr>
        <p:txBody>
          <a:bodyPr>
            <a:spAutoFit/>
          </a:bodyPr>
          <a:lstStyle/>
          <a:p>
            <a:pPr>
              <a:defRPr/>
            </a:pPr>
            <a:r>
              <a:rPr lang="en-US" sz="800" dirty="0">
                <a:solidFill>
                  <a:srgbClr val="000000"/>
                </a:solidFill>
                <a:latin typeface="+mn-lt"/>
                <a:ea typeface="+mn-ea"/>
                <a:cs typeface="Arial" panose="020B0604020202020204" pitchFamily="34" charset="0"/>
              </a:rPr>
              <a:t>By Kristina Alexanderson [CC BY 2.0 (http://creativecommons.org/licenses/by/2.0)], via Wikimedia Commons </a:t>
            </a:r>
            <a:r>
              <a:rPr lang="en-US" sz="800" dirty="0" err="1">
                <a:solidFill>
                  <a:srgbClr val="000000"/>
                </a:solidFill>
                <a:latin typeface="+mn-lt"/>
                <a:ea typeface="+mn-ea"/>
                <a:cs typeface="Arial" panose="020B0604020202020204" pitchFamily="34" charset="0"/>
              </a:rPr>
              <a:t>Quelle:https</a:t>
            </a:r>
            <a:r>
              <a:rPr lang="en-US" sz="800" dirty="0">
                <a:solidFill>
                  <a:srgbClr val="000000"/>
                </a:solidFill>
                <a:latin typeface="+mn-lt"/>
                <a:ea typeface="+mn-ea"/>
                <a:cs typeface="Arial" panose="020B0604020202020204" pitchFamily="34" charset="0"/>
              </a:rPr>
              <a:t>://commons.wikimedia.org/wiki/File%3ACreative_Commons_-_cc_stickers.jpg</a:t>
            </a:r>
            <a:endParaRPr lang="de-DE" sz="800" dirty="0">
              <a:solidFill>
                <a:srgbClr val="000000"/>
              </a:solidFill>
              <a:latin typeface="+mn-lt"/>
              <a:ea typeface="+mn-ea"/>
              <a:cs typeface="Arial" panose="020B0604020202020204" pitchFamily="34" charset="0"/>
            </a:endParaRPr>
          </a:p>
        </p:txBody>
      </p:sp>
      <p:pic>
        <p:nvPicPr>
          <p:cNvPr id="33802"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35843"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feld 11"/>
          <p:cNvSpPr txBox="1">
            <a:spLocks noChangeArrowheads="1"/>
          </p:cNvSpPr>
          <p:nvPr/>
        </p:nvSpPr>
        <p:spPr bwMode="auto">
          <a:xfrm>
            <a:off x="1865313" y="119063"/>
            <a:ext cx="6956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Sammlung von OER Materialien und Prüfung ihrer Lizenz</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5"/>
              </a:rPr>
              <a:t>creativecommons.org/licenses/by-sa/4.0/legalcode.de</a:t>
            </a:r>
            <a:r>
              <a:rPr sz="800" dirty="0">
                <a:solidFill>
                  <a:srgbClr val="000000"/>
                </a:solidFill>
                <a:latin typeface="+mn-lt"/>
                <a:ea typeface="+mn-ea"/>
                <a:cs typeface="Arial" panose="020B0604020202020204" pitchFamily="34" charset="0"/>
                <a:sym typeface="Calibri"/>
              </a:rPr>
              <a:t> </a:t>
            </a:r>
          </a:p>
        </p:txBody>
      </p:sp>
      <p:grpSp>
        <p:nvGrpSpPr>
          <p:cNvPr id="35847" name="Gruppieren 11"/>
          <p:cNvGrpSpPr>
            <a:grpSpLocks/>
          </p:cNvGrpSpPr>
          <p:nvPr/>
        </p:nvGrpSpPr>
        <p:grpSpPr bwMode="auto">
          <a:xfrm>
            <a:off x="201613" y="2165350"/>
            <a:ext cx="2160587" cy="2603500"/>
            <a:chOff x="1199986" y="2951459"/>
            <a:chExt cx="2377646" cy="2875252"/>
          </a:xfrm>
        </p:grpSpPr>
        <p:sp>
          <p:nvSpPr>
            <p:cNvPr id="35857" name="Textfeld 13"/>
            <p:cNvSpPr txBox="1">
              <a:spLocks noChangeArrowheads="1"/>
            </p:cNvSpPr>
            <p:nvPr/>
          </p:nvSpPr>
          <p:spPr bwMode="auto">
            <a:xfrm>
              <a:off x="1318197" y="5132236"/>
              <a:ext cx="2141221" cy="6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200" b="0">
                  <a:solidFill>
                    <a:schemeClr val="tx1"/>
                  </a:solidFill>
                </a:rPr>
                <a:t>Tabelle unter CC BY</a:t>
              </a:r>
            </a:p>
          </p:txBody>
        </p:sp>
        <p:pic>
          <p:nvPicPr>
            <p:cNvPr id="35858"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398" y="4450492"/>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Grafik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99986" y="2951459"/>
              <a:ext cx="2377646" cy="112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8" name="Gruppieren 16"/>
          <p:cNvGrpSpPr>
            <a:grpSpLocks/>
          </p:cNvGrpSpPr>
          <p:nvPr/>
        </p:nvGrpSpPr>
        <p:grpSpPr bwMode="auto">
          <a:xfrm>
            <a:off x="2260600" y="3630613"/>
            <a:ext cx="4200525" cy="2073275"/>
            <a:chOff x="4201315" y="2911773"/>
            <a:chExt cx="4200526" cy="2072986"/>
          </a:xfrm>
        </p:grpSpPr>
        <p:graphicFrame>
          <p:nvGraphicFramePr>
            <p:cNvPr id="35854" name="Diagramm 17"/>
            <p:cNvGraphicFramePr>
              <a:graphicFrameLocks/>
            </p:cNvGraphicFramePr>
            <p:nvPr/>
          </p:nvGraphicFramePr>
          <p:xfrm>
            <a:off x="4150515" y="2860973"/>
            <a:ext cx="4302126" cy="1602241"/>
          </p:xfrm>
          <a:graphic>
            <a:graphicData uri="http://schemas.openxmlformats.org/presentationml/2006/ole">
              <mc:AlternateContent xmlns:mc="http://schemas.openxmlformats.org/markup-compatibility/2006">
                <mc:Choice xmlns:v="urn:schemas-microsoft-com:vml" Requires="v">
                  <p:oleObj spid="_x0000_s35860" name="Diagramm" r:id="rId9" imgW="4310246" imgH="1609483" progId="Excel.Chart.8">
                    <p:embed/>
                  </p:oleObj>
                </mc:Choice>
                <mc:Fallback>
                  <p:oleObj name="Diagramm" r:id="rId9" imgW="4310246" imgH="1609483" progId="Excel.Chart.8">
                    <p:embed/>
                    <p:pic>
                      <p:nvPicPr>
                        <p:cNvPr id="0" name="Diagramm 1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0515" y="2860973"/>
                          <a:ext cx="4302126" cy="160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55" name="Textfeld 18"/>
            <p:cNvSpPr txBox="1">
              <a:spLocks noChangeArrowheads="1"/>
            </p:cNvSpPr>
            <p:nvPr/>
          </p:nvSpPr>
          <p:spPr bwMode="auto">
            <a:xfrm>
              <a:off x="4853778" y="4707760"/>
              <a:ext cx="2895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200" b="0">
                  <a:solidFill>
                    <a:schemeClr val="tx1"/>
                  </a:solidFill>
                </a:rPr>
                <a:t>Diagramm unter CC BY</a:t>
              </a:r>
            </a:p>
          </p:txBody>
        </p:sp>
        <p:pic>
          <p:nvPicPr>
            <p:cNvPr id="35856"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989" y="4461644"/>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9" name="Gruppieren 20"/>
          <p:cNvGrpSpPr>
            <a:grpSpLocks/>
          </p:cNvGrpSpPr>
          <p:nvPr/>
        </p:nvGrpSpPr>
        <p:grpSpPr bwMode="auto">
          <a:xfrm>
            <a:off x="6118225" y="2165350"/>
            <a:ext cx="2703513" cy="2103438"/>
            <a:chOff x="9022536" y="2880971"/>
            <a:chExt cx="2703494" cy="2103788"/>
          </a:xfrm>
        </p:grpSpPr>
        <p:sp>
          <p:nvSpPr>
            <p:cNvPr id="35851" name="Textfeld 21"/>
            <p:cNvSpPr txBox="1">
              <a:spLocks noChangeArrowheads="1"/>
            </p:cNvSpPr>
            <p:nvPr/>
          </p:nvSpPr>
          <p:spPr bwMode="auto">
            <a:xfrm>
              <a:off x="9022536" y="4707760"/>
              <a:ext cx="270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200" b="0">
                  <a:solidFill>
                    <a:schemeClr val="tx1"/>
                  </a:solidFill>
                </a:rPr>
                <a:t>Bild unter CC BY</a:t>
              </a:r>
            </a:p>
          </p:txBody>
        </p:sp>
        <p:pic>
          <p:nvPicPr>
            <p:cNvPr id="35852"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0769" y="4461644"/>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Grafik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61229" y="2880971"/>
              <a:ext cx="2226106" cy="145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50" name="ll-logo-transpartent.tiff" descr="ll-logo-transpartent.tif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37891"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feld 11"/>
          <p:cNvSpPr txBox="1">
            <a:spLocks noChangeArrowheads="1"/>
          </p:cNvSpPr>
          <p:nvPr/>
        </p:nvSpPr>
        <p:spPr bwMode="auto">
          <a:xfrm>
            <a:off x="1820863" y="122238"/>
            <a:ext cx="6956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Materialien anpassen, wenn nötig und erlaubt</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5"/>
              </a:rPr>
              <a:t>creativecommons.org/licenses/by-sa/4.0/legalcode.de</a:t>
            </a:r>
            <a:r>
              <a:rPr sz="800" dirty="0">
                <a:solidFill>
                  <a:srgbClr val="000000"/>
                </a:solidFill>
                <a:latin typeface="+mn-lt"/>
                <a:ea typeface="+mn-ea"/>
                <a:cs typeface="Arial" panose="020B0604020202020204" pitchFamily="34" charset="0"/>
                <a:sym typeface="Calibri"/>
              </a:rPr>
              <a:t> </a:t>
            </a:r>
          </a:p>
        </p:txBody>
      </p:sp>
      <p:grpSp>
        <p:nvGrpSpPr>
          <p:cNvPr id="37895" name="Gruppieren 24"/>
          <p:cNvGrpSpPr>
            <a:grpSpLocks/>
          </p:cNvGrpSpPr>
          <p:nvPr/>
        </p:nvGrpSpPr>
        <p:grpSpPr bwMode="auto">
          <a:xfrm>
            <a:off x="503238" y="2284413"/>
            <a:ext cx="1808162" cy="3154362"/>
            <a:chOff x="1354449" y="2326682"/>
            <a:chExt cx="2359356" cy="3551219"/>
          </a:xfrm>
        </p:grpSpPr>
        <p:sp>
          <p:nvSpPr>
            <p:cNvPr id="37905" name="Textfeld 25"/>
            <p:cNvSpPr txBox="1">
              <a:spLocks noChangeArrowheads="1"/>
            </p:cNvSpPr>
            <p:nvPr/>
          </p:nvSpPr>
          <p:spPr bwMode="auto">
            <a:xfrm>
              <a:off x="1463518" y="4838363"/>
              <a:ext cx="2141220" cy="103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800" b="0">
                  <a:solidFill>
                    <a:schemeClr val="tx1"/>
                  </a:solidFill>
                </a:rPr>
                <a:t>Tabelle CC BY</a:t>
              </a:r>
            </a:p>
            <a:p>
              <a:pPr algn="ctr">
                <a:spcBef>
                  <a:spcPct val="0"/>
                </a:spcBef>
                <a:spcAft>
                  <a:spcPct val="0"/>
                </a:spcAft>
                <a:buFontTx/>
                <a:buNone/>
              </a:pPr>
              <a:r>
                <a:rPr lang="de-DE" altLang="de-DE" sz="1800" b="0" i="1">
                  <a:solidFill>
                    <a:srgbClr val="A4C13D"/>
                  </a:solidFill>
                </a:rPr>
                <a:t>Farbe</a:t>
              </a:r>
            </a:p>
          </p:txBody>
        </p:sp>
        <p:pic>
          <p:nvPicPr>
            <p:cNvPr id="37906"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0614" y="4176483"/>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Grafik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54449" y="2326682"/>
              <a:ext cx="2359356" cy="159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6" name="Gruppieren 28"/>
          <p:cNvGrpSpPr>
            <a:grpSpLocks/>
          </p:cNvGrpSpPr>
          <p:nvPr/>
        </p:nvGrpSpPr>
        <p:grpSpPr bwMode="auto">
          <a:xfrm>
            <a:off x="2439988" y="2930525"/>
            <a:ext cx="3979862" cy="3084513"/>
            <a:chOff x="4217357" y="2542805"/>
            <a:chExt cx="4200526" cy="3045070"/>
          </a:xfrm>
        </p:grpSpPr>
        <p:graphicFrame>
          <p:nvGraphicFramePr>
            <p:cNvPr id="37902" name="Diagramm 29"/>
            <p:cNvGraphicFramePr>
              <a:graphicFrameLocks/>
            </p:cNvGraphicFramePr>
            <p:nvPr/>
          </p:nvGraphicFramePr>
          <p:xfrm>
            <a:off x="4163734" y="2492644"/>
            <a:ext cx="4307772" cy="1600964"/>
          </p:xfrm>
          <a:graphic>
            <a:graphicData uri="http://schemas.openxmlformats.org/presentationml/2006/ole">
              <mc:AlternateContent xmlns:mc="http://schemas.openxmlformats.org/markup-compatibility/2006">
                <mc:Choice xmlns:v="urn:schemas-microsoft-com:vml" Requires="v">
                  <p:oleObj spid="_x0000_s37908" name="Diagramm" r:id="rId9" imgW="4090771" imgH="1627773" progId="Excel.Chart.8">
                    <p:embed/>
                  </p:oleObj>
                </mc:Choice>
                <mc:Fallback>
                  <p:oleObj name="Diagramm" r:id="rId9" imgW="4090771" imgH="1627773" progId="Excel.Chart.8">
                    <p:embed/>
                    <p:pic>
                      <p:nvPicPr>
                        <p:cNvPr id="0" name="Diagramm 2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3734" y="2492644"/>
                          <a:ext cx="4307772" cy="160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3" name="Textfeld 30"/>
            <p:cNvSpPr txBox="1">
              <a:spLocks noChangeArrowheads="1"/>
            </p:cNvSpPr>
            <p:nvPr/>
          </p:nvSpPr>
          <p:spPr bwMode="auto">
            <a:xfrm>
              <a:off x="4869820" y="4840774"/>
              <a:ext cx="2895600" cy="74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800" b="0">
                  <a:solidFill>
                    <a:schemeClr val="tx1"/>
                  </a:solidFill>
                </a:rPr>
                <a:t>Diagramm CC BY </a:t>
              </a:r>
            </a:p>
            <a:p>
              <a:pPr algn="ctr">
                <a:spcBef>
                  <a:spcPct val="0"/>
                </a:spcBef>
                <a:spcAft>
                  <a:spcPct val="0"/>
                </a:spcAft>
                <a:buFontTx/>
                <a:buNone/>
              </a:pPr>
              <a:r>
                <a:rPr lang="de-DE" altLang="de-DE" sz="1800" b="0" i="1">
                  <a:solidFill>
                    <a:srgbClr val="A4C13D"/>
                  </a:solidFill>
                </a:rPr>
                <a:t>Titel</a:t>
              </a:r>
            </a:p>
          </p:txBody>
        </p:sp>
        <p:pic>
          <p:nvPicPr>
            <p:cNvPr id="37904"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106" y="4176483"/>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7" name="Gruppieren 32"/>
          <p:cNvGrpSpPr>
            <a:grpSpLocks/>
          </p:cNvGrpSpPr>
          <p:nvPr/>
        </p:nvGrpSpPr>
        <p:grpSpPr bwMode="auto">
          <a:xfrm>
            <a:off x="6613525" y="2284413"/>
            <a:ext cx="2163763" cy="2725737"/>
            <a:chOff x="8623731" y="2186897"/>
            <a:chExt cx="2703494" cy="3476107"/>
          </a:xfrm>
        </p:grpSpPr>
        <p:sp>
          <p:nvSpPr>
            <p:cNvPr id="37899" name="Textfeld 33"/>
            <p:cNvSpPr txBox="1">
              <a:spLocks noChangeArrowheads="1"/>
            </p:cNvSpPr>
            <p:nvPr/>
          </p:nvSpPr>
          <p:spPr bwMode="auto">
            <a:xfrm>
              <a:off x="8623731" y="4838364"/>
              <a:ext cx="2703494" cy="82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800" b="0">
                  <a:solidFill>
                    <a:schemeClr val="tx1"/>
                  </a:solidFill>
                </a:rPr>
                <a:t>Bild CC BY</a:t>
              </a:r>
            </a:p>
            <a:p>
              <a:pPr algn="ctr">
                <a:spcBef>
                  <a:spcPct val="0"/>
                </a:spcBef>
                <a:spcAft>
                  <a:spcPct val="0"/>
                </a:spcAft>
                <a:buFontTx/>
                <a:buNone/>
              </a:pPr>
              <a:r>
                <a:rPr lang="de-DE" altLang="de-DE" sz="1800" b="0" i="1">
                  <a:solidFill>
                    <a:srgbClr val="A4C13D"/>
                  </a:solidFill>
                </a:rPr>
                <a:t>Größe</a:t>
              </a:r>
            </a:p>
          </p:txBody>
        </p:sp>
        <p:pic>
          <p:nvPicPr>
            <p:cNvPr id="37900" name="Picture 4" descr="https://upload.wikimedia.org/wikipedia/commons/thumb/1/16/CC-BY_icon.svg/1280px-CC-BY_icon.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6341" y="4624481"/>
              <a:ext cx="607027" cy="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Grafik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64218" y="2186897"/>
              <a:ext cx="1851271" cy="220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8" name="ll-logo-transpartent.tiff" descr="ll-logo-transpartent.tif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3993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feld 11"/>
          <p:cNvSpPr txBox="1">
            <a:spLocks noChangeArrowheads="1"/>
          </p:cNvSpPr>
          <p:nvPr/>
        </p:nvSpPr>
        <p:spPr bwMode="auto">
          <a:xfrm>
            <a:off x="1965325" y="173038"/>
            <a:ext cx="6956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Eigenes Material mit OER Materialien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grpSp>
        <p:nvGrpSpPr>
          <p:cNvPr id="39943" name="Gruppieren 22"/>
          <p:cNvGrpSpPr>
            <a:grpSpLocks/>
          </p:cNvGrpSpPr>
          <p:nvPr/>
        </p:nvGrpSpPr>
        <p:grpSpPr bwMode="auto">
          <a:xfrm>
            <a:off x="776288" y="2703513"/>
            <a:ext cx="7662862" cy="2773362"/>
            <a:chOff x="1140178" y="2331773"/>
            <a:chExt cx="10767570" cy="3665777"/>
          </a:xfrm>
        </p:grpSpPr>
        <p:sp>
          <p:nvSpPr>
            <p:cNvPr id="24" name="Abgerundetes Rechteck 23"/>
            <p:cNvSpPr/>
            <p:nvPr/>
          </p:nvSpPr>
          <p:spPr>
            <a:xfrm>
              <a:off x="1140178" y="2382133"/>
              <a:ext cx="2021011" cy="3487420"/>
            </a:xfrm>
            <a:prstGeom prst="roundRect">
              <a:avLst/>
            </a:prstGeom>
            <a:solidFill>
              <a:srgbClr val="A4C1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Eigenes Material </a:t>
              </a:r>
            </a:p>
          </p:txBody>
        </p:sp>
        <p:sp>
          <p:nvSpPr>
            <p:cNvPr id="37" name="Plus 36"/>
            <p:cNvSpPr/>
            <p:nvPr/>
          </p:nvSpPr>
          <p:spPr>
            <a:xfrm>
              <a:off x="3968701" y="3252938"/>
              <a:ext cx="2141468" cy="1852824"/>
            </a:xfrm>
            <a:prstGeom prst="mathPlus">
              <a:avLst/>
            </a:prstGeom>
            <a:solidFill>
              <a:srgbClr val="A4C1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38" name="Geschweifte Klammer links/rechts 37"/>
            <p:cNvSpPr/>
            <p:nvPr/>
          </p:nvSpPr>
          <p:spPr>
            <a:xfrm>
              <a:off x="6634382" y="2382133"/>
              <a:ext cx="5273366" cy="3594434"/>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dirty="0"/>
            </a:p>
          </p:txBody>
        </p:sp>
        <p:sp>
          <p:nvSpPr>
            <p:cNvPr id="39948" name="Textfeld 38"/>
            <p:cNvSpPr txBox="1">
              <a:spLocks noChangeArrowheads="1"/>
            </p:cNvSpPr>
            <p:nvPr/>
          </p:nvSpPr>
          <p:spPr bwMode="auto">
            <a:xfrm>
              <a:off x="10382901" y="3009446"/>
              <a:ext cx="107436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 Max Meyer</a:t>
              </a:r>
            </a:p>
          </p:txBody>
        </p:sp>
        <p:pic>
          <p:nvPicPr>
            <p:cNvPr id="39949"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2781695"/>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50"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4097886"/>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51"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5135815"/>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52" name="Textfeld 42"/>
            <p:cNvSpPr txBox="1">
              <a:spLocks noChangeArrowheads="1"/>
            </p:cNvSpPr>
            <p:nvPr/>
          </p:nvSpPr>
          <p:spPr bwMode="auto">
            <a:xfrm>
              <a:off x="10382901" y="4311344"/>
              <a:ext cx="1013274" cy="7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Autorin: Sarah Scholl</a:t>
              </a:r>
            </a:p>
          </p:txBody>
        </p:sp>
        <p:sp>
          <p:nvSpPr>
            <p:cNvPr id="39953" name="Textfeld 43"/>
            <p:cNvSpPr txBox="1">
              <a:spLocks noChangeArrowheads="1"/>
            </p:cNvSpPr>
            <p:nvPr/>
          </p:nvSpPr>
          <p:spPr bwMode="auto">
            <a:xfrm>
              <a:off x="10301828" y="5399784"/>
              <a:ext cx="11924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 Hans Glück</a:t>
              </a:r>
            </a:p>
          </p:txBody>
        </p:sp>
        <p:pic>
          <p:nvPicPr>
            <p:cNvPr id="39954" name="Grafik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26866" y="2331773"/>
              <a:ext cx="1789125" cy="12112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55" name="Grafik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7947" y="3674869"/>
              <a:ext cx="2949041" cy="10513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56" name="Grafik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28305" y="4877305"/>
              <a:ext cx="941188" cy="11202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39944" name="ll-logo-transpartent.tiff" descr="ll-logo-transpartent.tif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41987"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feld 11"/>
          <p:cNvSpPr txBox="1">
            <a:spLocks noChangeArrowheads="1"/>
          </p:cNvSpPr>
          <p:nvPr/>
        </p:nvSpPr>
        <p:spPr bwMode="auto">
          <a:xfrm>
            <a:off x="1941513" y="185738"/>
            <a:ext cx="6956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CC Lizenz für das neu erstellte Dokument auswählen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grpSp>
        <p:nvGrpSpPr>
          <p:cNvPr id="41991" name="Gruppieren 20"/>
          <p:cNvGrpSpPr>
            <a:grpSpLocks/>
          </p:cNvGrpSpPr>
          <p:nvPr/>
        </p:nvGrpSpPr>
        <p:grpSpPr bwMode="auto">
          <a:xfrm>
            <a:off x="2838450" y="2138363"/>
            <a:ext cx="5654675" cy="4175125"/>
            <a:chOff x="3476624" y="1621790"/>
            <a:chExt cx="5654024" cy="4175597"/>
          </a:xfrm>
        </p:grpSpPr>
        <p:sp>
          <p:nvSpPr>
            <p:cNvPr id="41993" name="Textfeld 21"/>
            <p:cNvSpPr txBox="1">
              <a:spLocks noChangeArrowheads="1"/>
            </p:cNvSpPr>
            <p:nvPr/>
          </p:nvSpPr>
          <p:spPr bwMode="auto">
            <a:xfrm>
              <a:off x="3476624" y="5535777"/>
              <a:ext cx="56540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1100" b="0">
                  <a:solidFill>
                    <a:schemeClr val="tx1"/>
                  </a:solidFill>
                </a:rPr>
                <a:t>Quelle: </a:t>
              </a:r>
              <a:r>
                <a:rPr lang="de-DE" altLang="de-DE" sz="1100" b="0">
                  <a:solidFill>
                    <a:schemeClr val="tx1"/>
                  </a:solidFill>
                  <a:hlinkClick r:id="rId5"/>
                </a:rPr>
                <a:t>creativecommons.org</a:t>
              </a:r>
              <a:r>
                <a:rPr lang="de-DE" altLang="de-DE" sz="1100" b="0">
                  <a:solidFill>
                    <a:schemeClr val="tx1"/>
                  </a:solidFill>
                </a:rPr>
                <a:t>, Screenshot vom 18.05.2017</a:t>
              </a:r>
            </a:p>
          </p:txBody>
        </p:sp>
        <p:pic>
          <p:nvPicPr>
            <p:cNvPr id="41994" name="Grafik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6625" y="1621790"/>
              <a:ext cx="5654023" cy="392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2" name="ll-logo-transpartent.tiff" descr="ll-logo-transpartent.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79438" y="2573338"/>
            <a:ext cx="8148637" cy="3108325"/>
          </a:xfrm>
          <a:prstGeom prst="rect">
            <a:avLst/>
          </a:prstGeom>
          <a:solidFill>
            <a:schemeClr val="accent2">
              <a:lumMod val="20000"/>
              <a:lumOff val="80000"/>
            </a:schemeClr>
          </a:solidFill>
          <a:ln>
            <a:noFill/>
          </a:ln>
        </p:spPr>
        <p:txBody>
          <a:bodyPr>
            <a:spAutoFit/>
          </a:bodyPr>
          <a:lstStyle/>
          <a:p>
            <a:pPr>
              <a:defRPr/>
            </a:pPr>
            <a:endParaRPr lang="de-DE" dirty="0"/>
          </a:p>
        </p:txBody>
      </p:sp>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44036"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feld 11"/>
          <p:cNvSpPr txBox="1">
            <a:spLocks noChangeArrowheads="1"/>
          </p:cNvSpPr>
          <p:nvPr/>
        </p:nvSpPr>
        <p:spPr bwMode="auto">
          <a:xfrm>
            <a:off x="1941513" y="161925"/>
            <a:ext cx="6956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Eigenes Material mit OER Materialien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grpSp>
        <p:nvGrpSpPr>
          <p:cNvPr id="44040" name="Gruppieren 22"/>
          <p:cNvGrpSpPr>
            <a:grpSpLocks/>
          </p:cNvGrpSpPr>
          <p:nvPr/>
        </p:nvGrpSpPr>
        <p:grpSpPr bwMode="auto">
          <a:xfrm>
            <a:off x="776288" y="2703513"/>
            <a:ext cx="7662862" cy="2773362"/>
            <a:chOff x="1140178" y="2331773"/>
            <a:chExt cx="10767570" cy="3665777"/>
          </a:xfrm>
        </p:grpSpPr>
        <p:sp>
          <p:nvSpPr>
            <p:cNvPr id="24" name="Abgerundetes Rechteck 23"/>
            <p:cNvSpPr/>
            <p:nvPr/>
          </p:nvSpPr>
          <p:spPr>
            <a:xfrm>
              <a:off x="1140178" y="2382133"/>
              <a:ext cx="2021011" cy="3487420"/>
            </a:xfrm>
            <a:prstGeom prst="roundRect">
              <a:avLst/>
            </a:prstGeom>
            <a:solidFill>
              <a:srgbClr val="A4C1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Eigenes Material </a:t>
              </a:r>
            </a:p>
          </p:txBody>
        </p:sp>
        <p:sp>
          <p:nvSpPr>
            <p:cNvPr id="37" name="Plus 36"/>
            <p:cNvSpPr/>
            <p:nvPr/>
          </p:nvSpPr>
          <p:spPr>
            <a:xfrm>
              <a:off x="3968701" y="3252938"/>
              <a:ext cx="2141468" cy="1852824"/>
            </a:xfrm>
            <a:prstGeom prst="mathPlus">
              <a:avLst/>
            </a:prstGeom>
            <a:solidFill>
              <a:srgbClr val="A4C1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38" name="Geschweifte Klammer links/rechts 37"/>
            <p:cNvSpPr/>
            <p:nvPr/>
          </p:nvSpPr>
          <p:spPr>
            <a:xfrm>
              <a:off x="6634382" y="2382133"/>
              <a:ext cx="5273366" cy="3594434"/>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dirty="0"/>
            </a:p>
          </p:txBody>
        </p:sp>
        <p:sp>
          <p:nvSpPr>
            <p:cNvPr id="44047" name="Textfeld 38"/>
            <p:cNvSpPr txBox="1">
              <a:spLocks noChangeArrowheads="1"/>
            </p:cNvSpPr>
            <p:nvPr/>
          </p:nvSpPr>
          <p:spPr bwMode="auto">
            <a:xfrm>
              <a:off x="10382901" y="3009446"/>
              <a:ext cx="107436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 Max Meyer</a:t>
              </a:r>
            </a:p>
          </p:txBody>
        </p:sp>
        <p:pic>
          <p:nvPicPr>
            <p:cNvPr id="44048"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2781695"/>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9"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4097886"/>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50" name="Picture 4" descr="https://upload.wikimedia.org/wikipedia/commons/thumb/1/16/CC-BY_icon.svg/1280px-CC-BY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618" y="5135815"/>
              <a:ext cx="635840" cy="224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51" name="Textfeld 42"/>
            <p:cNvSpPr txBox="1">
              <a:spLocks noChangeArrowheads="1"/>
            </p:cNvSpPr>
            <p:nvPr/>
          </p:nvSpPr>
          <p:spPr bwMode="auto">
            <a:xfrm>
              <a:off x="10382901" y="4311344"/>
              <a:ext cx="1013274" cy="7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Autorin: Sarah Scholl</a:t>
              </a:r>
            </a:p>
          </p:txBody>
        </p:sp>
        <p:sp>
          <p:nvSpPr>
            <p:cNvPr id="44052" name="Textfeld 43"/>
            <p:cNvSpPr txBox="1">
              <a:spLocks noChangeArrowheads="1"/>
            </p:cNvSpPr>
            <p:nvPr/>
          </p:nvSpPr>
          <p:spPr bwMode="auto">
            <a:xfrm>
              <a:off x="10301828" y="5399784"/>
              <a:ext cx="11924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1100" b="0">
                  <a:solidFill>
                    <a:schemeClr val="tx1"/>
                  </a:solidFill>
                </a:rPr>
                <a:t>Autor: Hans Glück</a:t>
              </a:r>
            </a:p>
          </p:txBody>
        </p:sp>
        <p:pic>
          <p:nvPicPr>
            <p:cNvPr id="44053" name="Grafik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26866" y="2331773"/>
              <a:ext cx="1789125" cy="12112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54" name="Grafik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7947" y="3674869"/>
              <a:ext cx="2949041" cy="10513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55" name="Grafik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28305" y="4877305"/>
              <a:ext cx="941188" cy="11202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44041" name="Picture 6" descr="Creative Commons Lizenzvertra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5450" y="6153150"/>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5"/>
          <p:cNvSpPr>
            <a:spLocks noChangeArrowheads="1"/>
          </p:cNvSpPr>
          <p:nvPr/>
        </p:nvSpPr>
        <p:spPr bwMode="auto">
          <a:xfrm>
            <a:off x="693738" y="5776913"/>
            <a:ext cx="799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9652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defTabSz="914400">
              <a:spcBef>
                <a:spcPct val="0"/>
              </a:spcBef>
              <a:spcAft>
                <a:spcPct val="0"/>
              </a:spcAft>
              <a:buFontTx/>
              <a:buNone/>
            </a:pPr>
            <a:r>
              <a:rPr lang="de-DE" altLang="de-DE" sz="1400" b="0">
                <a:solidFill>
                  <a:srgbClr val="464646"/>
                </a:solidFill>
                <a:latin typeface="Source Sans Pro"/>
              </a:rPr>
              <a:t>Dieses Werk ist lizenziert unter einer </a:t>
            </a:r>
            <a:r>
              <a:rPr lang="de-DE" altLang="de-DE" sz="1400" b="0">
                <a:solidFill>
                  <a:srgbClr val="049CCF"/>
                </a:solidFill>
                <a:latin typeface="Source Sans Pro"/>
                <a:hlinkClick r:id="rId10"/>
              </a:rPr>
              <a:t>Creative Commons Namensnennung 4.0 International Lizenz</a:t>
            </a:r>
            <a:r>
              <a:rPr lang="de-DE" altLang="de-DE" sz="1400" b="0">
                <a:solidFill>
                  <a:srgbClr val="464646"/>
                </a:solidFill>
                <a:latin typeface="Source Sans Pro"/>
              </a:rPr>
              <a:t>.</a:t>
            </a:r>
            <a:r>
              <a:rPr lang="de-DE" altLang="de-DE" sz="800" b="0">
                <a:solidFill>
                  <a:schemeClr val="tx1"/>
                </a:solidFill>
              </a:rPr>
              <a:t> </a:t>
            </a:r>
            <a:endParaRPr lang="de-DE" altLang="de-DE" sz="1400" b="0">
              <a:solidFill>
                <a:srgbClr val="049CCF"/>
              </a:solidFill>
              <a:latin typeface="Source Sans Pro"/>
            </a:endParaRPr>
          </a:p>
        </p:txBody>
      </p:sp>
      <p:pic>
        <p:nvPicPr>
          <p:cNvPr id="44043" name="ll-logo-transpartent.tiff" descr="ll-logo-transpartent.tif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4608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feld 11"/>
          <p:cNvSpPr txBox="1">
            <a:spLocks noChangeArrowheads="1"/>
          </p:cNvSpPr>
          <p:nvPr/>
        </p:nvSpPr>
        <p:spPr bwMode="auto">
          <a:xfrm>
            <a:off x="1941513" y="320675"/>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Creative Commons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11" name="Textfeld 8"/>
          <p:cNvSpPr txBox="1">
            <a:spLocks noChangeArrowheads="1"/>
          </p:cNvSpPr>
          <p:nvPr/>
        </p:nvSpPr>
        <p:spPr bwMode="auto">
          <a:xfrm>
            <a:off x="368300" y="2001838"/>
            <a:ext cx="86153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endParaRPr lang="de-DE" altLang="de-DE" sz="1800" dirty="0" smtClean="0">
              <a:solidFill>
                <a:schemeClr val="tx1"/>
              </a:solidFill>
            </a:endParaRPr>
          </a:p>
          <a:p>
            <a:pPr marL="0" indent="0">
              <a:lnSpc>
                <a:spcPct val="150000"/>
              </a:lnSpc>
              <a:spcBef>
                <a:spcPct val="0"/>
              </a:spcBef>
              <a:spcAft>
                <a:spcPct val="0"/>
              </a:spcAft>
              <a:buFont typeface="Arial" panose="020B0604020202020204" pitchFamily="34" charset="0"/>
              <a:buNone/>
              <a:defRPr/>
            </a:pPr>
            <a:r>
              <a:rPr lang="de-DE" altLang="de-DE" sz="1800" b="0" dirty="0" smtClean="0">
                <a:solidFill>
                  <a:schemeClr val="tx1"/>
                </a:solidFill>
              </a:rPr>
              <a:t>Lizenzen sind identisch</a:t>
            </a:r>
          </a:p>
          <a:p>
            <a:pPr>
              <a:lnSpc>
                <a:spcPct val="150000"/>
              </a:lnSpc>
              <a:spcBef>
                <a:spcPct val="0"/>
              </a:spcBef>
              <a:spcAft>
                <a:spcPct val="0"/>
              </a:spcAft>
              <a:buFont typeface="Wingdings" panose="05000000000000000000" pitchFamily="2" charset="2"/>
              <a:buChar char="Ø"/>
              <a:defRPr/>
            </a:pPr>
            <a:r>
              <a:rPr lang="de-DE" altLang="de-DE" sz="1800" b="0" dirty="0">
                <a:solidFill>
                  <a:schemeClr val="tx1"/>
                </a:solidFill>
              </a:rPr>
              <a:t>	</a:t>
            </a:r>
            <a:r>
              <a:rPr lang="de-DE" altLang="de-DE" sz="1800" b="0" dirty="0" smtClean="0">
                <a:solidFill>
                  <a:schemeClr val="tx1"/>
                </a:solidFill>
              </a:rPr>
              <a:t>einfach zu kombinieren</a:t>
            </a:r>
          </a:p>
          <a:p>
            <a:pPr>
              <a:lnSpc>
                <a:spcPct val="150000"/>
              </a:lnSpc>
              <a:spcBef>
                <a:spcPct val="0"/>
              </a:spcBef>
              <a:spcAft>
                <a:spcPct val="0"/>
              </a:spcAft>
              <a:buFont typeface="Wingdings" panose="05000000000000000000" pitchFamily="2" charset="2"/>
              <a:buChar char="Ø"/>
              <a:defRPr/>
            </a:pPr>
            <a:r>
              <a:rPr lang="de-DE" altLang="de-DE" sz="1800" b="0" dirty="0" smtClean="0">
                <a:solidFill>
                  <a:schemeClr val="tx1"/>
                </a:solidFill>
              </a:rPr>
              <a:t>	wenige Restriktionen</a:t>
            </a:r>
          </a:p>
        </p:txBody>
      </p:sp>
      <p:sp>
        <p:nvSpPr>
          <p:cNvPr id="12" name="Textfeld 8"/>
          <p:cNvSpPr txBox="1">
            <a:spLocks noChangeArrowheads="1"/>
          </p:cNvSpPr>
          <p:nvPr/>
        </p:nvSpPr>
        <p:spPr bwMode="auto">
          <a:xfrm>
            <a:off x="368300" y="4275138"/>
            <a:ext cx="86153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r>
              <a:rPr lang="de-DE" altLang="de-DE" sz="1800" dirty="0" smtClean="0">
                <a:solidFill>
                  <a:schemeClr val="tx1"/>
                </a:solidFill>
              </a:rPr>
              <a:t>Lizenzen sind nicht identisch</a:t>
            </a:r>
          </a:p>
          <a:p>
            <a:pPr>
              <a:lnSpc>
                <a:spcPct val="150000"/>
              </a:lnSpc>
              <a:spcBef>
                <a:spcPct val="0"/>
              </a:spcBef>
              <a:buFont typeface="Wingdings" panose="05000000000000000000" pitchFamily="2" charset="2"/>
              <a:buChar char="Ø"/>
              <a:defRPr/>
            </a:pPr>
            <a:r>
              <a:rPr lang="de-DE" altLang="de-DE" sz="1800" dirty="0">
                <a:solidFill>
                  <a:schemeClr val="tx1"/>
                </a:solidFill>
              </a:rPr>
              <a:t>	</a:t>
            </a:r>
            <a:r>
              <a:rPr lang="de-DE" altLang="de-DE" sz="1800" dirty="0" smtClean="0">
                <a:solidFill>
                  <a:schemeClr val="tx1"/>
                </a:solidFill>
              </a:rPr>
              <a:t>restriktiver und komplizierter</a:t>
            </a:r>
          </a:p>
          <a:p>
            <a:pPr>
              <a:lnSpc>
                <a:spcPct val="150000"/>
              </a:lnSpc>
              <a:spcBef>
                <a:spcPct val="0"/>
              </a:spcBef>
              <a:buFont typeface="Wingdings" panose="05000000000000000000" pitchFamily="2" charset="2"/>
              <a:buChar char="Ø"/>
              <a:defRPr/>
            </a:pPr>
            <a:r>
              <a:rPr lang="de-DE" altLang="de-DE" sz="1800" dirty="0" smtClean="0">
                <a:solidFill>
                  <a:schemeClr val="tx1"/>
                </a:solidFill>
              </a:rPr>
              <a:t>	Regeln beachten</a:t>
            </a:r>
          </a:p>
        </p:txBody>
      </p:sp>
      <p:pic>
        <p:nvPicPr>
          <p:cNvPr id="46089"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2705100"/>
            <a:ext cx="3784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4325938" y="5313363"/>
            <a:ext cx="4572000" cy="338137"/>
          </a:xfrm>
          <a:prstGeom prst="rect">
            <a:avLst/>
          </a:prstGeom>
        </p:spPr>
        <p:txBody>
          <a:bodyPr>
            <a:spAutoFit/>
          </a:bodyPr>
          <a:lstStyle/>
          <a:p>
            <a:pPr>
              <a:defRPr/>
            </a:pPr>
            <a:r>
              <a:rPr lang="en-US" sz="800" dirty="0">
                <a:solidFill>
                  <a:srgbClr val="000000"/>
                </a:solidFill>
                <a:latin typeface="+mn-lt"/>
                <a:ea typeface="+mn-ea"/>
                <a:cs typeface="Arial" panose="020B0604020202020204" pitchFamily="34" charset="0"/>
              </a:rPr>
              <a:t>By Kristina Alexanderson [CC BY 2.0 (http://creativecommons.org/licenses/by/2.0)], via Wikimedia Commons </a:t>
            </a:r>
            <a:r>
              <a:rPr lang="en-US" sz="800" dirty="0" err="1">
                <a:solidFill>
                  <a:srgbClr val="000000"/>
                </a:solidFill>
                <a:latin typeface="+mn-lt"/>
                <a:ea typeface="+mn-ea"/>
                <a:cs typeface="Arial" panose="020B0604020202020204" pitchFamily="34" charset="0"/>
              </a:rPr>
              <a:t>Quelle:https</a:t>
            </a:r>
            <a:r>
              <a:rPr lang="en-US" sz="800" dirty="0">
                <a:solidFill>
                  <a:srgbClr val="000000"/>
                </a:solidFill>
                <a:latin typeface="+mn-lt"/>
                <a:ea typeface="+mn-ea"/>
                <a:cs typeface="Arial" panose="020B0604020202020204" pitchFamily="34" charset="0"/>
              </a:rPr>
              <a:t>://commons.wikimedia.org/wiki/File%3ACreative_Commons_-_cc_stickers.jpg</a:t>
            </a:r>
            <a:endParaRPr lang="de-DE" sz="800" dirty="0">
              <a:solidFill>
                <a:srgbClr val="000000"/>
              </a:solidFill>
              <a:latin typeface="+mn-lt"/>
              <a:ea typeface="+mn-ea"/>
              <a:cs typeface="Arial" panose="020B0604020202020204" pitchFamily="34" charset="0"/>
            </a:endParaRPr>
          </a:p>
        </p:txBody>
      </p:sp>
      <p:pic>
        <p:nvPicPr>
          <p:cNvPr id="46091"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platzhalter 11"/>
          <p:cNvSpPr>
            <a:spLocks noGrp="1"/>
          </p:cNvSpPr>
          <p:nvPr>
            <p:ph type="body" sz="quarter" idx="11"/>
          </p:nvPr>
        </p:nvSpPr>
        <p:spPr>
          <a:xfrm>
            <a:off x="368300" y="1616075"/>
            <a:ext cx="8826500" cy="4437063"/>
          </a:xfrm>
          <a:extLst>
            <a:ext uri="{91240B29-F687-4F45-9708-019B960494DF}">
              <a14:hiddenLine xmlns:a14="http://schemas.microsoft.com/office/drawing/2010/main" w="9525">
                <a:solidFill>
                  <a:schemeClr val="tx2"/>
                </a:solidFill>
                <a:miter lim="800000"/>
                <a:headEnd/>
                <a:tailEnd/>
              </a14:hiddenLine>
            </a:ext>
          </a:extLst>
        </p:spPr>
        <p:txBody>
          <a:bodyPr lIns="91440" tIns="45720" rIns="91440" bIns="45720"/>
          <a:lstStyle/>
          <a:p>
            <a:pPr>
              <a:lnSpc>
                <a:spcPct val="150000"/>
              </a:lnSpc>
              <a:buFont typeface="Calibri" panose="020F0502020204030204" pitchFamily="34" charset="0"/>
              <a:buAutoNum type="arabicPeriod"/>
              <a:defRPr/>
            </a:pPr>
            <a:r>
              <a:rPr lang="de-DE" altLang="de-DE" sz="1600" dirty="0" smtClean="0">
                <a:cs typeface="Arial" panose="020B0604020202020204" pitchFamily="34" charset="0"/>
              </a:rPr>
              <a:t>Potenziale und Herausforderungen von OER</a:t>
            </a:r>
          </a:p>
          <a:p>
            <a:pPr>
              <a:lnSpc>
                <a:spcPct val="150000"/>
              </a:lnSpc>
              <a:buFont typeface="Calibri" panose="020F0502020204030204" pitchFamily="34" charset="0"/>
              <a:buAutoNum type="arabicPeriod"/>
              <a:defRPr/>
            </a:pPr>
            <a:r>
              <a:rPr lang="de-DE" altLang="de-DE" sz="1600" dirty="0" smtClean="0">
                <a:cs typeface="Arial" panose="020B0604020202020204" pitchFamily="34" charset="0"/>
              </a:rPr>
              <a:t>Das eigene OER-Projekt I: Entwicklung</a:t>
            </a:r>
          </a:p>
          <a:p>
            <a:pPr>
              <a:lnSpc>
                <a:spcPct val="150000"/>
              </a:lnSpc>
              <a:buFont typeface="Calibri" panose="020F0502020204030204" pitchFamily="34" charset="0"/>
              <a:buAutoNum type="arabicPeriod"/>
              <a:defRPr/>
            </a:pPr>
            <a:r>
              <a:rPr lang="de-DE" altLang="de-DE" sz="1600" dirty="0" smtClean="0">
                <a:cs typeface="Arial" panose="020B0604020202020204" pitchFamily="34" charset="0"/>
              </a:rPr>
              <a:t>Creative </a:t>
            </a:r>
            <a:r>
              <a:rPr lang="de-DE" altLang="de-DE" sz="1600" dirty="0" err="1" smtClean="0">
                <a:cs typeface="Arial" panose="020B0604020202020204" pitchFamily="34" charset="0"/>
              </a:rPr>
              <a:t>Commons</a:t>
            </a:r>
            <a:r>
              <a:rPr lang="de-DE" altLang="de-DE" sz="1600" dirty="0" smtClean="0">
                <a:cs typeface="Arial" panose="020B0604020202020204" pitchFamily="34" charset="0"/>
              </a:rPr>
              <a:t> Lizenzen miteinander kombinieren</a:t>
            </a:r>
            <a:endParaRPr lang="de-DE" altLang="de-DE" sz="1600" dirty="0">
              <a:cs typeface="Arial" panose="020B0604020202020204" pitchFamily="34" charset="0"/>
            </a:endParaRPr>
          </a:p>
          <a:p>
            <a:pPr>
              <a:lnSpc>
                <a:spcPct val="150000"/>
              </a:lnSpc>
              <a:buFont typeface="Calibri" panose="020F0502020204030204" pitchFamily="34" charset="0"/>
              <a:buAutoNum type="arabicPeriod"/>
              <a:defRPr/>
            </a:pPr>
            <a:r>
              <a:rPr lang="de-DE" altLang="de-DE" sz="1600" dirty="0">
                <a:cs typeface="Arial" panose="020B0604020202020204" pitchFamily="34" charset="0"/>
              </a:rPr>
              <a:t>Das eigene </a:t>
            </a:r>
            <a:r>
              <a:rPr lang="de-DE" altLang="de-DE" sz="1600" dirty="0" smtClean="0">
                <a:cs typeface="Arial" panose="020B0604020202020204" pitchFamily="34" charset="0"/>
              </a:rPr>
              <a:t>OER-Projekt II: Recherche von Materialien</a:t>
            </a:r>
            <a:endParaRPr lang="de-DE" altLang="de-DE" sz="1600" dirty="0">
              <a:cs typeface="Arial" panose="020B0604020202020204" pitchFamily="34" charset="0"/>
            </a:endParaRPr>
          </a:p>
          <a:p>
            <a:pPr>
              <a:lnSpc>
                <a:spcPct val="150000"/>
              </a:lnSpc>
              <a:buFont typeface="Calibri" panose="020F0502020204030204" pitchFamily="34" charset="0"/>
              <a:buAutoNum type="arabicPeriod"/>
              <a:defRPr/>
            </a:pPr>
            <a:r>
              <a:rPr lang="de-DE" altLang="de-DE" sz="1600" dirty="0" smtClean="0">
                <a:cs typeface="Arial" panose="020B0604020202020204" pitchFamily="34" charset="0"/>
              </a:rPr>
              <a:t>Anforderungen an eine effektive offene und freie Bildungsressource</a:t>
            </a:r>
            <a:endParaRPr lang="de-DE" altLang="de-DE" sz="1600" dirty="0">
              <a:cs typeface="Arial" panose="020B0604020202020204" pitchFamily="34" charset="0"/>
            </a:endParaRPr>
          </a:p>
          <a:p>
            <a:pPr>
              <a:lnSpc>
                <a:spcPct val="150000"/>
              </a:lnSpc>
              <a:buFont typeface="Calibri" panose="020F0502020204030204" pitchFamily="34" charset="0"/>
              <a:buAutoNum type="arabicPeriod"/>
              <a:defRPr/>
            </a:pPr>
            <a:r>
              <a:rPr lang="de-DE" altLang="de-DE" sz="1600" dirty="0">
                <a:cs typeface="Arial" panose="020B0604020202020204" pitchFamily="34" charset="0"/>
              </a:rPr>
              <a:t>Das eigene OER-Projekt </a:t>
            </a:r>
            <a:r>
              <a:rPr lang="de-DE" altLang="de-DE" sz="1600" dirty="0" smtClean="0">
                <a:cs typeface="Arial" panose="020B0604020202020204" pitchFamily="34" charset="0"/>
              </a:rPr>
              <a:t>III: Lizenzierung und Veröffentlichung</a:t>
            </a:r>
            <a:endParaRPr lang="de-DE" altLang="de-DE" sz="1600" dirty="0">
              <a:cs typeface="Arial" panose="020B0604020202020204" pitchFamily="34" charset="0"/>
            </a:endParaRPr>
          </a:p>
          <a:p>
            <a:pPr>
              <a:lnSpc>
                <a:spcPct val="150000"/>
              </a:lnSpc>
              <a:buFont typeface="Calibri" panose="020F0502020204030204" pitchFamily="34" charset="0"/>
              <a:buAutoNum type="arabicPeriod"/>
              <a:defRPr/>
            </a:pPr>
            <a:r>
              <a:rPr lang="de-DE" altLang="de-DE" sz="1600" dirty="0" err="1" smtClean="0">
                <a:cs typeface="Arial" panose="020B0604020202020204" pitchFamily="34" charset="0"/>
              </a:rPr>
              <a:t>wEBtalk</a:t>
            </a:r>
            <a:r>
              <a:rPr lang="de-DE" altLang="de-DE" sz="1600" dirty="0" smtClean="0">
                <a:cs typeface="Arial" panose="020B0604020202020204" pitchFamily="34" charset="0"/>
              </a:rPr>
              <a:t> – OER für eine gleichberechtigte Erwachsenenbildung</a:t>
            </a:r>
          </a:p>
          <a:p>
            <a:pPr>
              <a:lnSpc>
                <a:spcPct val="150000"/>
              </a:lnSpc>
              <a:buFont typeface="Calibri" panose="020F0502020204030204" pitchFamily="34" charset="0"/>
              <a:buAutoNum type="arabicPeriod"/>
              <a:defRPr/>
            </a:pPr>
            <a:r>
              <a:rPr lang="de-DE" altLang="de-DE" sz="1600" dirty="0" smtClean="0">
                <a:cs typeface="Arial" panose="020B0604020202020204" pitchFamily="34" charset="0"/>
              </a:rPr>
              <a:t>Kurze Reflexion- und Feedbackrunde</a:t>
            </a:r>
            <a:endParaRPr lang="de-DE" altLang="de-DE" sz="1600" dirty="0">
              <a:cs typeface="Arial" panose="020B0604020202020204" pitchFamily="34" charset="0"/>
            </a:endParaRPr>
          </a:p>
          <a:p>
            <a:pPr marL="0" indent="0" algn="ctr" eaLnBrk="1" hangingPunct="1">
              <a:buFont typeface="Arial" panose="020B0604020202020204" pitchFamily="34" charset="0"/>
              <a:buNone/>
              <a:defRPr/>
            </a:pPr>
            <a:endParaRPr lang="de-DE" altLang="de-DE" sz="2000" dirty="0" smtClean="0">
              <a:latin typeface="Arial" panose="020B0604020202020204" pitchFamily="34" charset="0"/>
              <a:cs typeface="Arial" panose="020B0604020202020204" pitchFamily="34" charset="0"/>
            </a:endParaRPr>
          </a:p>
        </p:txBody>
      </p:sp>
      <p:pic>
        <p:nvPicPr>
          <p:cNvPr id="11267"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6308725"/>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377"/>
          <p:cNvSpPr/>
          <p:nvPr/>
        </p:nvSpPr>
        <p:spPr>
          <a:xfrm>
            <a:off x="1155700" y="6308725"/>
            <a:ext cx="449580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chemeClr val="bg1"/>
                </a:solidFill>
                <a:latin typeface="+mn-lt"/>
                <a:ea typeface="+mn-ea"/>
                <a:cs typeface="Arial" panose="020B0604020202020204" pitchFamily="34" charset="0"/>
                <a:sym typeface="Calibri"/>
              </a:rPr>
              <a:t>cc by </a:t>
            </a:r>
            <a:r>
              <a:rPr lang="de-DE" sz="800" dirty="0" err="1">
                <a:solidFill>
                  <a:schemeClr val="bg1"/>
                </a:solidFill>
                <a:latin typeface="+mn-lt"/>
                <a:ea typeface="+mn-ea"/>
                <a:cs typeface="Arial" panose="020B0604020202020204" pitchFamily="34" charset="0"/>
                <a:sym typeface="Calibri"/>
              </a:rPr>
              <a:t>sa</a:t>
            </a:r>
            <a:r>
              <a:rPr lang="de-DE" sz="800" dirty="0">
                <a:solidFill>
                  <a:schemeClr val="bg1"/>
                </a:solidFill>
                <a:latin typeface="+mn-lt"/>
                <a:ea typeface="+mn-ea"/>
                <a:cs typeface="Arial" panose="020B0604020202020204" pitchFamily="34" charset="0"/>
                <a:sym typeface="Calibri"/>
              </a:rPr>
              <a:t> </a:t>
            </a:r>
            <a:r>
              <a:rPr sz="800" dirty="0">
                <a:solidFill>
                  <a:schemeClr val="bg1"/>
                </a:solidFill>
                <a:latin typeface="+mn-lt"/>
                <a:ea typeface="+mn-ea"/>
                <a:cs typeface="Arial" panose="020B0604020202020204" pitchFamily="34" charset="0"/>
                <a:sym typeface="Calibri"/>
              </a:rPr>
              <a:t>4.0 </a:t>
            </a:r>
            <a:r>
              <a:rPr lang="de-DE" sz="800" dirty="0">
                <a:solidFill>
                  <a:schemeClr val="bg1"/>
                </a:solidFill>
                <a:latin typeface="+mn-lt"/>
                <a:ea typeface="+mn-ea"/>
                <a:cs typeface="Arial" panose="020B0604020202020204" pitchFamily="34" charset="0"/>
                <a:sym typeface="Calibri"/>
              </a:rPr>
              <a:t>DE Bettina Waffner für </a:t>
            </a:r>
            <a:r>
              <a:rPr sz="800" dirty="0" err="1">
                <a:solidFill>
                  <a:schemeClr val="bg1"/>
                </a:solidFill>
                <a:latin typeface="+mn-lt"/>
                <a:ea typeface="+mn-ea"/>
                <a:cs typeface="Arial" panose="020B0604020202020204" pitchFamily="34" charset="0"/>
                <a:sym typeface="Calibri"/>
              </a:rPr>
              <a:t>MainstreamingOER</a:t>
            </a:r>
            <a:r>
              <a:rPr sz="800" dirty="0">
                <a:solidFill>
                  <a:schemeClr val="bg1"/>
                </a:solidFill>
                <a:latin typeface="+mn-lt"/>
                <a:ea typeface="+mn-ea"/>
                <a:cs typeface="Arial" panose="020B0604020202020204" pitchFamily="34" charset="0"/>
                <a:sym typeface="Calibri"/>
              </a:rPr>
              <a:t> </a:t>
            </a:r>
            <a:r>
              <a:rPr lang="de-DE" sz="800" dirty="0">
                <a:solidFill>
                  <a:schemeClr val="bg1"/>
                </a:solidFill>
                <a:latin typeface="+mn-lt"/>
                <a:ea typeface="+mn-ea"/>
                <a:cs typeface="Arial" panose="020B0604020202020204" pitchFamily="34" charset="0"/>
                <a:sym typeface="Calibri"/>
              </a:rPr>
              <a:t> </a:t>
            </a:r>
            <a:r>
              <a:rPr lang="de-DE" sz="800" dirty="0">
                <a:solidFill>
                  <a:schemeClr val="bg1"/>
                </a:solidFill>
                <a:latin typeface="+mn-lt"/>
                <a:ea typeface="+mn-ea"/>
                <a:sym typeface="Lucida Grande"/>
                <a:hlinkClick r:id="rId4"/>
              </a:rPr>
              <a:t>https://creativecommons.org/licenses/by-sa/4.0</a:t>
            </a:r>
            <a:r>
              <a:rPr lang="de-DE" sz="800" dirty="0">
                <a:solidFill>
                  <a:srgbClr val="000000"/>
                </a:solidFill>
                <a:latin typeface="+mn-lt"/>
                <a:ea typeface="+mn-ea"/>
                <a:sym typeface="Lucida Grande"/>
                <a:hlinkClick r:id="rId4"/>
              </a:rPr>
              <a:t>/</a:t>
            </a:r>
            <a:endParaRPr lang="de-DE" sz="800" dirty="0">
              <a:solidFill>
                <a:srgbClr val="000000"/>
              </a:solidFill>
              <a:latin typeface="+mn-lt"/>
              <a:ea typeface="+mn-ea"/>
              <a:sym typeface="Lucida Grande"/>
            </a:endParaRPr>
          </a:p>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1269" name="Textfeld 12"/>
          <p:cNvSpPr txBox="1">
            <a:spLocks noChangeArrowheads="1"/>
          </p:cNvSpPr>
          <p:nvPr/>
        </p:nvSpPr>
        <p:spPr bwMode="auto">
          <a:xfrm>
            <a:off x="-80963" y="280988"/>
            <a:ext cx="8736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3600">
                <a:solidFill>
                  <a:schemeClr val="bg1"/>
                </a:solidFill>
              </a:rPr>
              <a:t>Agenda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4813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feld 11"/>
          <p:cNvSpPr txBox="1">
            <a:spLocks noChangeArrowheads="1"/>
          </p:cNvSpPr>
          <p:nvPr/>
        </p:nvSpPr>
        <p:spPr bwMode="auto">
          <a:xfrm>
            <a:off x="1941513" y="347663"/>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Nicht identische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48135"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888" y="2489200"/>
            <a:ext cx="78295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5017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feld 11"/>
          <p:cNvSpPr txBox="1">
            <a:spLocks noChangeArrowheads="1"/>
          </p:cNvSpPr>
          <p:nvPr/>
        </p:nvSpPr>
        <p:spPr bwMode="auto">
          <a:xfrm>
            <a:off x="2066925" y="37465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Nicht identische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50183"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738" y="2509838"/>
            <a:ext cx="8069262"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52227"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feld 11"/>
          <p:cNvSpPr txBox="1">
            <a:spLocks noChangeArrowheads="1"/>
          </p:cNvSpPr>
          <p:nvPr/>
        </p:nvSpPr>
        <p:spPr bwMode="auto">
          <a:xfrm>
            <a:off x="2052638" y="347663"/>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Nicht identische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52231"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588" y="2508250"/>
            <a:ext cx="8396287"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54275"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feld 11"/>
          <p:cNvSpPr txBox="1">
            <a:spLocks noChangeArrowheads="1"/>
          </p:cNvSpPr>
          <p:nvPr/>
        </p:nvSpPr>
        <p:spPr bwMode="auto">
          <a:xfrm>
            <a:off x="2052638" y="320675"/>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Nicht identische Lizenzen kombinieren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54279"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588" y="2370138"/>
            <a:ext cx="80359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5632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feld 11"/>
          <p:cNvSpPr txBox="1">
            <a:spLocks noChangeArrowheads="1"/>
          </p:cNvSpPr>
          <p:nvPr/>
        </p:nvSpPr>
        <p:spPr bwMode="auto">
          <a:xfrm>
            <a:off x="2052638" y="238125"/>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Was sind Veränderungen an OERs?</a:t>
            </a:r>
          </a:p>
          <a:p>
            <a:pPr algn="ctr">
              <a:spcBef>
                <a:spcPct val="0"/>
              </a:spcBef>
              <a:spcAft>
                <a:spcPct val="0"/>
              </a:spcAft>
              <a:buFontTx/>
              <a:buNone/>
            </a:pPr>
            <a:r>
              <a:rPr lang="de-DE" altLang="de-DE" sz="2000" b="0" i="1">
                <a:solidFill>
                  <a:schemeClr val="bg1"/>
                </a:solidFill>
              </a:rPr>
              <a:t>Beispiel: Bild</a:t>
            </a: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56327"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813" y="2413000"/>
            <a:ext cx="844391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hteck 3"/>
          <p:cNvSpPr>
            <a:spLocks noChangeArrowheads="1"/>
          </p:cNvSpPr>
          <p:nvPr/>
        </p:nvSpPr>
        <p:spPr bwMode="auto">
          <a:xfrm>
            <a:off x="404813" y="4975225"/>
            <a:ext cx="8443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1800" b="0">
                <a:solidFill>
                  <a:schemeClr val="tx1"/>
                </a:solidFill>
              </a:rPr>
              <a:t>Anpassungen der Größe, ohne dass sich die Seitenverhältnisse ändern, sind keine Veränderungen im Sinne des Urheberrechts.</a:t>
            </a:r>
          </a:p>
        </p:txBody>
      </p:sp>
      <p:pic>
        <p:nvPicPr>
          <p:cNvPr id="56329"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5837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feld 11"/>
          <p:cNvSpPr txBox="1">
            <a:spLocks noChangeArrowheads="1"/>
          </p:cNvSpPr>
          <p:nvPr/>
        </p:nvSpPr>
        <p:spPr bwMode="auto">
          <a:xfrm>
            <a:off x="1982788" y="347663"/>
            <a:ext cx="6956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Kompatibilität von CC-Lizenzen</a:t>
            </a: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pic>
        <p:nvPicPr>
          <p:cNvPr id="58374"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1954213"/>
            <a:ext cx="59944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hteck 4"/>
          <p:cNvSpPr>
            <a:spLocks noChangeArrowheads="1"/>
          </p:cNvSpPr>
          <p:nvPr/>
        </p:nvSpPr>
        <p:spPr bwMode="auto">
          <a:xfrm>
            <a:off x="2260600" y="5681663"/>
            <a:ext cx="7572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en-US" altLang="de-DE" sz="800" b="0">
                <a:solidFill>
                  <a:schemeClr val="tx1"/>
                </a:solidFill>
              </a:rPr>
              <a:t>Created by Kennisland published under a CC0 license. Quelle: https://wiki.creativecommons.org/wiki/File:CC_License_Compatibility_Chart.png</a:t>
            </a:r>
            <a:endParaRPr lang="de-DE" altLang="de-DE" sz="800" b="0">
              <a:solidFill>
                <a:schemeClr val="tx1"/>
              </a:solidFill>
            </a:endParaRPr>
          </a:p>
        </p:txBody>
      </p:sp>
      <p:sp>
        <p:nvSpPr>
          <p:cNvPr id="14"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5"/>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58377"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6041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60421" name="Grafi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2081213"/>
            <a:ext cx="4270375"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ll-logo-transpartent.tiff" descr="ll-logo-transparten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62467"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feld 11"/>
          <p:cNvSpPr txBox="1">
            <a:spLocks noChangeArrowheads="1"/>
          </p:cNvSpPr>
          <p:nvPr/>
        </p:nvSpPr>
        <p:spPr bwMode="auto">
          <a:xfrm>
            <a:off x="1730375" y="361950"/>
            <a:ext cx="6956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Let´s do it together!</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62471"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3" y="2001838"/>
            <a:ext cx="911225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Grafi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3141663"/>
            <a:ext cx="50307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ll-logo-transpartent.tiff" descr="ll-logo-transpartent.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feld 11"/>
          <p:cNvSpPr txBox="1">
            <a:spLocks noChangeArrowheads="1"/>
          </p:cNvSpPr>
          <p:nvPr/>
        </p:nvSpPr>
        <p:spPr bwMode="auto">
          <a:xfrm>
            <a:off x="2187575" y="1141413"/>
            <a:ext cx="6956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Quellenangaben von CC-Material</a:t>
            </a: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pic>
        <p:nvPicPr>
          <p:cNvPr id="64516" name="Grafik 1"/>
          <p:cNvPicPr>
            <a:picLocks noChangeAspect="1"/>
          </p:cNvPicPr>
          <p:nvPr/>
        </p:nvPicPr>
        <p:blipFill>
          <a:blip r:embed="rId3">
            <a:extLst>
              <a:ext uri="{28A0092B-C50C-407E-A947-70E740481C1C}">
                <a14:useLocalDpi xmlns:a14="http://schemas.microsoft.com/office/drawing/2010/main" val="0"/>
              </a:ext>
            </a:extLst>
          </a:blip>
          <a:srcRect l="6178" t="19112" r="6618" b="6693"/>
          <a:stretch>
            <a:fillRect/>
          </a:stretch>
        </p:blipFill>
        <p:spPr bwMode="auto">
          <a:xfrm>
            <a:off x="2635250" y="1141413"/>
            <a:ext cx="6061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Grafik 1"/>
          <p:cNvPicPr>
            <a:picLocks noChangeAspect="1"/>
          </p:cNvPicPr>
          <p:nvPr/>
        </p:nvPicPr>
        <p:blipFill>
          <a:blip r:embed="rId3">
            <a:extLst>
              <a:ext uri="{28A0092B-C50C-407E-A947-70E740481C1C}">
                <a14:useLocalDpi xmlns:a14="http://schemas.microsoft.com/office/drawing/2010/main" val="0"/>
              </a:ext>
            </a:extLst>
          </a:blip>
          <a:srcRect l="8038" t="94118" r="8537" b="784"/>
          <a:stretch>
            <a:fillRect/>
          </a:stretch>
        </p:blipFill>
        <p:spPr bwMode="auto">
          <a:xfrm>
            <a:off x="2919413" y="6518275"/>
            <a:ext cx="5164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feld 1"/>
          <p:cNvSpPr txBox="1">
            <a:spLocks noChangeArrowheads="1"/>
          </p:cNvSpPr>
          <p:nvPr/>
        </p:nvSpPr>
        <p:spPr bwMode="auto">
          <a:xfrm>
            <a:off x="254000" y="215900"/>
            <a:ext cx="8688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2400" b="0">
                <a:solidFill>
                  <a:schemeClr val="bg1"/>
                </a:solidFill>
              </a:rPr>
              <a:t>Die korrekte Verwendung offen lizenzierter Materialien – die TULLU-Regel</a:t>
            </a:r>
          </a:p>
        </p:txBody>
      </p:sp>
      <p:pic>
        <p:nvPicPr>
          <p:cNvPr id="64519" name="ll-logo-transpartent.tiff" descr="ll-logo-transpartent.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392617">
            <a:off x="704850" y="5440363"/>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6656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feld 11"/>
          <p:cNvSpPr txBox="1">
            <a:spLocks noChangeArrowheads="1"/>
          </p:cNvSpPr>
          <p:nvPr/>
        </p:nvSpPr>
        <p:spPr bwMode="auto">
          <a:xfrm>
            <a:off x="1638300" y="2667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Anforderungen an eine effektive OER</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3" name="Abgerundetes Rechteck 2"/>
          <p:cNvSpPr/>
          <p:nvPr/>
        </p:nvSpPr>
        <p:spPr>
          <a:xfrm>
            <a:off x="1428750" y="4124325"/>
            <a:ext cx="3322638" cy="1651000"/>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geeignetes Format</a:t>
            </a:r>
          </a:p>
        </p:txBody>
      </p:sp>
      <p:sp>
        <p:nvSpPr>
          <p:cNvPr id="11" name="Abgerundetes Rechteck 10"/>
          <p:cNvSpPr/>
          <p:nvPr/>
        </p:nvSpPr>
        <p:spPr>
          <a:xfrm>
            <a:off x="5270500" y="2271713"/>
            <a:ext cx="3324225" cy="1652587"/>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auffindbar</a:t>
            </a:r>
          </a:p>
        </p:txBody>
      </p:sp>
      <p:sp>
        <p:nvSpPr>
          <p:cNvPr id="12" name="Abgerundetes Rechteck 11"/>
          <p:cNvSpPr/>
          <p:nvPr/>
        </p:nvSpPr>
        <p:spPr>
          <a:xfrm>
            <a:off x="1428750" y="2265363"/>
            <a:ext cx="3322638" cy="1652587"/>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legal nutzbar</a:t>
            </a:r>
          </a:p>
        </p:txBody>
      </p:sp>
      <p:sp>
        <p:nvSpPr>
          <p:cNvPr id="14" name="Abgerundetes Rechteck 13"/>
          <p:cNvSpPr/>
          <p:nvPr/>
        </p:nvSpPr>
        <p:spPr>
          <a:xfrm>
            <a:off x="5270500" y="4135438"/>
            <a:ext cx="3324225" cy="1651000"/>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verständliche Sprache</a:t>
            </a:r>
          </a:p>
        </p:txBody>
      </p:sp>
      <p:pic>
        <p:nvPicPr>
          <p:cNvPr id="66571" name="ll-logo-transpartent.tiff" descr="ll-logo-transparten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uppieren"/>
          <p:cNvGrpSpPr>
            <a:grpSpLocks/>
          </p:cNvGrpSpPr>
          <p:nvPr/>
        </p:nvGrpSpPr>
        <p:grpSpPr bwMode="auto">
          <a:xfrm>
            <a:off x="4251325" y="3009900"/>
            <a:ext cx="3767138" cy="3816350"/>
            <a:chOff x="-69" y="-69"/>
            <a:chExt cx="5358516" cy="5427276"/>
          </a:xfrm>
        </p:grpSpPr>
        <p:sp>
          <p:nvSpPr>
            <p:cNvPr id="13327" name="Oval"/>
            <p:cNvSpPr>
              <a:spLocks noChangeArrowheads="1"/>
            </p:cNvSpPr>
            <p:nvPr/>
          </p:nvSpPr>
          <p:spPr bwMode="auto">
            <a:xfrm>
              <a:off x="-69" y="-69"/>
              <a:ext cx="5358516" cy="5427276"/>
            </a:xfrm>
            <a:prstGeom prst="ellipse">
              <a:avLst/>
            </a:prstGeom>
            <a:solidFill>
              <a:srgbClr val="F5D328"/>
            </a:solidFill>
            <a:ln w="12700">
              <a:solidFill>
                <a:srgbClr val="000000"/>
              </a:solidFill>
              <a:round/>
              <a:headEnd/>
              <a:tailEnd/>
            </a:ln>
          </p:spPr>
          <p:txBody>
            <a:bodyPr lIns="50799" tIns="50799" rIns="50799" bIns="50799" anchor="ctr"/>
            <a:lstStyle>
              <a:lvl1pPr defTabSz="91281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91281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endParaRPr lang="de-DE" altLang="de-DE" sz="1800" b="0">
                <a:solidFill>
                  <a:srgbClr val="000000"/>
                </a:solidFill>
                <a:latin typeface="Gill Sans"/>
                <a:ea typeface="Gill Sans"/>
                <a:cs typeface="Gill Sans"/>
                <a:sym typeface="Gill Sans"/>
              </a:endParaRPr>
            </a:p>
          </p:txBody>
        </p:sp>
        <p:sp>
          <p:nvSpPr>
            <p:cNvPr id="13328" name="Wandel"/>
            <p:cNvSpPr txBox="1">
              <a:spLocks noChangeArrowheads="1"/>
            </p:cNvSpPr>
            <p:nvPr/>
          </p:nvSpPr>
          <p:spPr bwMode="auto">
            <a:xfrm>
              <a:off x="1812970" y="2435885"/>
              <a:ext cx="1994356" cy="5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indent="39688" defTabSz="130016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130016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130016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2500" b="0">
                  <a:solidFill>
                    <a:srgbClr val="000000"/>
                  </a:solidFill>
                  <a:latin typeface="Gill Sans"/>
                  <a:ea typeface="Gill Sans"/>
                  <a:cs typeface="Gill Sans"/>
                  <a:sym typeface="Gill Sans"/>
                </a:rPr>
                <a:t>Recht</a:t>
              </a:r>
            </a:p>
          </p:txBody>
        </p:sp>
      </p:grpSp>
      <p:grpSp>
        <p:nvGrpSpPr>
          <p:cNvPr id="13315" name="Gruppieren"/>
          <p:cNvGrpSpPr>
            <a:grpSpLocks/>
          </p:cNvGrpSpPr>
          <p:nvPr/>
        </p:nvGrpSpPr>
        <p:grpSpPr bwMode="auto">
          <a:xfrm>
            <a:off x="1125538" y="1852613"/>
            <a:ext cx="3767137" cy="3816350"/>
            <a:chOff x="-69" y="-69"/>
            <a:chExt cx="5358516" cy="5427276"/>
          </a:xfrm>
        </p:grpSpPr>
        <p:sp>
          <p:nvSpPr>
            <p:cNvPr id="13325" name="Oval"/>
            <p:cNvSpPr>
              <a:spLocks noChangeArrowheads="1"/>
            </p:cNvSpPr>
            <p:nvPr/>
          </p:nvSpPr>
          <p:spPr bwMode="auto">
            <a:xfrm>
              <a:off x="-69" y="-69"/>
              <a:ext cx="5358516" cy="5427276"/>
            </a:xfrm>
            <a:prstGeom prst="ellipse">
              <a:avLst/>
            </a:prstGeom>
            <a:solidFill>
              <a:srgbClr val="B92D5D"/>
            </a:solidFill>
            <a:ln w="12700">
              <a:solidFill>
                <a:srgbClr val="000000"/>
              </a:solidFill>
              <a:round/>
              <a:headEnd/>
              <a:tailEnd/>
            </a:ln>
          </p:spPr>
          <p:txBody>
            <a:bodyPr lIns="50799" tIns="50799" rIns="50799" bIns="50799" anchor="ctr"/>
            <a:lstStyle>
              <a:lvl1pPr defTabSz="91281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91281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endParaRPr lang="de-DE" altLang="de-DE" sz="1800" b="0">
                <a:solidFill>
                  <a:srgbClr val="000000"/>
                </a:solidFill>
                <a:latin typeface="Gill Sans"/>
                <a:ea typeface="Gill Sans"/>
                <a:cs typeface="Gill Sans"/>
                <a:sym typeface="Gill Sans"/>
              </a:endParaRPr>
            </a:p>
          </p:txBody>
        </p:sp>
        <p:sp>
          <p:nvSpPr>
            <p:cNvPr id="13326" name="Pädagogik"/>
            <p:cNvSpPr txBox="1">
              <a:spLocks noChangeArrowheads="1"/>
            </p:cNvSpPr>
            <p:nvPr/>
          </p:nvSpPr>
          <p:spPr bwMode="auto">
            <a:xfrm>
              <a:off x="1273348" y="2257533"/>
              <a:ext cx="2615258" cy="5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indent="39688" defTabSz="130016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130016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130016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2500" b="0">
                  <a:solidFill>
                    <a:srgbClr val="000000"/>
                  </a:solidFill>
                  <a:latin typeface="Gill Sans"/>
                  <a:ea typeface="Gill Sans"/>
                  <a:cs typeface="Gill Sans"/>
                  <a:sym typeface="Gill Sans"/>
                </a:rPr>
                <a:t>Didaktik</a:t>
              </a:r>
            </a:p>
          </p:txBody>
        </p:sp>
      </p:grpSp>
      <p:pic>
        <p:nvPicPr>
          <p:cNvPr id="13316" name="ll-logo-transpartent.tiff" descr="ll-logo-transparten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392617">
            <a:off x="474663" y="504825"/>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3317" name="Gruppieren"/>
          <p:cNvGrpSpPr>
            <a:grpSpLocks/>
          </p:cNvGrpSpPr>
          <p:nvPr/>
        </p:nvGrpSpPr>
        <p:grpSpPr bwMode="auto">
          <a:xfrm>
            <a:off x="3840163" y="31750"/>
            <a:ext cx="5019675" cy="3933825"/>
            <a:chOff x="0" y="266491"/>
            <a:chExt cx="7137480" cy="5594861"/>
          </a:xfrm>
        </p:grpSpPr>
        <p:sp>
          <p:nvSpPr>
            <p:cNvPr id="13323" name="Oval"/>
            <p:cNvSpPr>
              <a:spLocks noChangeArrowheads="1"/>
            </p:cNvSpPr>
            <p:nvPr/>
          </p:nvSpPr>
          <p:spPr bwMode="auto">
            <a:xfrm>
              <a:off x="0" y="266491"/>
              <a:ext cx="5358753" cy="5427783"/>
            </a:xfrm>
            <a:prstGeom prst="ellipse">
              <a:avLst/>
            </a:prstGeom>
            <a:solidFill>
              <a:srgbClr val="F39019"/>
            </a:solidFill>
            <a:ln w="12700">
              <a:solidFill>
                <a:srgbClr val="000000"/>
              </a:solidFill>
              <a:round/>
              <a:headEnd/>
              <a:tailEnd/>
            </a:ln>
          </p:spPr>
          <p:txBody>
            <a:bodyPr lIns="50799" tIns="50799" rIns="50799" bIns="50799" anchor="ctr"/>
            <a:lstStyle>
              <a:lvl1pPr defTabSz="91281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91281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p:txBody>
        </p:sp>
        <p:sp>
          <p:nvSpPr>
            <p:cNvPr id="13324" name="Technik"/>
            <p:cNvSpPr txBox="1">
              <a:spLocks noChangeArrowheads="1"/>
            </p:cNvSpPr>
            <p:nvPr/>
          </p:nvSpPr>
          <p:spPr bwMode="auto">
            <a:xfrm>
              <a:off x="1778727" y="322937"/>
              <a:ext cx="5358753" cy="553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indent="26988" defTabSz="91281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91281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r>
                <a:rPr lang="de-DE" altLang="de-DE" sz="2500" b="0">
                  <a:solidFill>
                    <a:srgbClr val="000000"/>
                  </a:solidFill>
                  <a:latin typeface="Gill Sans"/>
                  <a:ea typeface="Gill Sans"/>
                  <a:cs typeface="Gill Sans"/>
                  <a:sym typeface="Gill Sans"/>
                </a:rPr>
                <a:t>Technik</a:t>
              </a: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p:txBody>
        </p:sp>
      </p:grpSp>
      <p:sp>
        <p:nvSpPr>
          <p:cNvPr id="14" name="Oval"/>
          <p:cNvSpPr>
            <a:spLocks noChangeAspect="1" noChangeArrowheads="1"/>
          </p:cNvSpPr>
          <p:nvPr/>
        </p:nvSpPr>
        <p:spPr bwMode="auto">
          <a:xfrm>
            <a:off x="3687763" y="2738438"/>
            <a:ext cx="1933575" cy="1958975"/>
          </a:xfrm>
          <a:prstGeom prst="ellipse">
            <a:avLst/>
          </a:prstGeom>
          <a:solidFill>
            <a:srgbClr val="00B0F0"/>
          </a:solidFill>
          <a:ln w="12700">
            <a:solidFill>
              <a:srgbClr val="000000"/>
            </a:solidFill>
            <a:round/>
            <a:headEnd/>
            <a:tailEnd/>
          </a:ln>
        </p:spPr>
        <p:txBody>
          <a:bodyPr lIns="50799" tIns="50799" rIns="50799" bIns="50799" anchor="ctr"/>
          <a:lstStyle>
            <a:lvl1pPr defTabSz="91281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91281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endParaRPr lang="de-DE" altLang="de-DE" sz="2500" b="0">
              <a:solidFill>
                <a:srgbClr val="000000"/>
              </a:solidFill>
              <a:latin typeface="Gill Sans"/>
              <a:ea typeface="Gill Sans"/>
              <a:cs typeface="Gill Sans"/>
              <a:sym typeface="Gill Sans"/>
            </a:endParaRPr>
          </a:p>
        </p:txBody>
      </p:sp>
      <p:sp>
        <p:nvSpPr>
          <p:cNvPr id="16" name="Wandel"/>
          <p:cNvSpPr txBox="1">
            <a:spLocks noChangeArrowheads="1"/>
          </p:cNvSpPr>
          <p:nvPr/>
        </p:nvSpPr>
        <p:spPr bwMode="auto">
          <a:xfrm>
            <a:off x="4200525" y="3516313"/>
            <a:ext cx="14017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indent="39688" defTabSz="1300163">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defTabSz="1300163">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defTabSz="1300163">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defTabSz="1300163">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2500" b="0">
                <a:solidFill>
                  <a:srgbClr val="000000"/>
                </a:solidFill>
                <a:latin typeface="Gill Sans"/>
                <a:ea typeface="Gill Sans"/>
                <a:cs typeface="Gill Sans"/>
                <a:sym typeface="Gill Sans"/>
              </a:rPr>
              <a:t>OER</a:t>
            </a:r>
          </a:p>
        </p:txBody>
      </p:sp>
      <p:sp>
        <p:nvSpPr>
          <p:cNvPr id="13320" name="Fußzeilenplatzhalter 4"/>
          <p:cNvSpPr txBox="1">
            <a:spLocks/>
          </p:cNvSpPr>
          <p:nvPr/>
        </p:nvSpPr>
        <p:spPr bwMode="auto">
          <a:xfrm>
            <a:off x="423863" y="6350000"/>
            <a:ext cx="87185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r">
              <a:spcBef>
                <a:spcPct val="0"/>
              </a:spcBef>
              <a:spcAft>
                <a:spcPct val="0"/>
              </a:spcAft>
              <a:buFontTx/>
              <a:buNone/>
            </a:pPr>
            <a:r>
              <a:rPr lang="de-DE" altLang="de-DE" sz="1100" b="0">
                <a:solidFill>
                  <a:srgbClr val="1FA7DA"/>
                </a:solidFill>
              </a:rPr>
              <a:t>Dr. Bettina Waffner</a:t>
            </a:r>
          </a:p>
          <a:p>
            <a:pPr algn="r">
              <a:spcBef>
                <a:spcPct val="0"/>
              </a:spcBef>
              <a:spcAft>
                <a:spcPct val="0"/>
              </a:spcAft>
              <a:buFontTx/>
              <a:buNone/>
            </a:pPr>
            <a:r>
              <a:rPr lang="de-DE" altLang="de-DE" sz="1100" b="0">
                <a:solidFill>
                  <a:srgbClr val="1FA7DA"/>
                </a:solidFill>
              </a:rPr>
              <a:t>Learning Lab – Universität Duisburg-Essen</a:t>
            </a:r>
          </a:p>
        </p:txBody>
      </p:sp>
      <p:pic>
        <p:nvPicPr>
          <p:cNvPr id="13321"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61352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 name="Shape 377"/>
          <p:cNvSpPr/>
          <p:nvPr/>
        </p:nvSpPr>
        <p:spPr>
          <a:xfrm>
            <a:off x="715963" y="6573838"/>
            <a:ext cx="3671887"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a:t>
            </a:r>
            <a:r>
              <a:rPr lang="de-DE" altLang="de-DE" sz="800" dirty="0">
                <a:solidFill>
                  <a:srgbClr val="000000"/>
                </a:solidFill>
                <a:latin typeface="+mn-lt"/>
                <a:ea typeface="+mn-ea"/>
                <a:sym typeface="Lucida Grande"/>
                <a:hlinkClick r:id="rId5"/>
              </a:rPr>
              <a:t>creativecommons.org/licenses/by-sa/4.0/legalcode.de</a:t>
            </a:r>
            <a:r>
              <a:rPr sz="800" dirty="0">
                <a:solidFill>
                  <a:srgbClr val="000000"/>
                </a:solidFill>
                <a:latin typeface="+mn-lt"/>
                <a:ea typeface="+mn-ea"/>
                <a:cs typeface="Arial" panose="020B0604020202020204" pitchFamily="34" charset="0"/>
                <a:sym typeface="Calibri"/>
              </a:rPr>
              <a:t> </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6861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feld 11"/>
          <p:cNvSpPr txBox="1">
            <a:spLocks noChangeArrowheads="1"/>
          </p:cNvSpPr>
          <p:nvPr/>
        </p:nvSpPr>
        <p:spPr bwMode="auto">
          <a:xfrm>
            <a:off x="1628775" y="3810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Geeignete Formate </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graphicFrame>
        <p:nvGraphicFramePr>
          <p:cNvPr id="15" name="Tabelle 14"/>
          <p:cNvGraphicFramePr>
            <a:graphicFrameLocks noGrp="1"/>
          </p:cNvGraphicFramePr>
          <p:nvPr/>
        </p:nvGraphicFramePr>
        <p:xfrm>
          <a:off x="631825" y="1827213"/>
          <a:ext cx="7670800" cy="3589337"/>
        </p:xfrm>
        <a:graphic>
          <a:graphicData uri="http://schemas.openxmlformats.org/drawingml/2006/table">
            <a:tbl>
              <a:tblPr firstRow="1" bandRow="1">
                <a:tableStyleId>{69012ECD-51FC-41F1-AA8D-1B2483CD663E}</a:tableStyleId>
              </a:tblPr>
              <a:tblGrid>
                <a:gridCol w="3335169">
                  <a:extLst>
                    <a:ext uri="{9D8B030D-6E8A-4147-A177-3AD203B41FA5}">
                      <a16:colId xmlns:a16="http://schemas.microsoft.com/office/drawing/2014/main" val="2258947534"/>
                    </a:ext>
                  </a:extLst>
                </a:gridCol>
                <a:gridCol w="4335631">
                  <a:extLst>
                    <a:ext uri="{9D8B030D-6E8A-4147-A177-3AD203B41FA5}">
                      <a16:colId xmlns:a16="http://schemas.microsoft.com/office/drawing/2014/main" val="3536901098"/>
                    </a:ext>
                  </a:extLst>
                </a:gridCol>
              </a:tblGrid>
              <a:tr h="640068">
                <a:tc>
                  <a:txBody>
                    <a:bodyPr/>
                    <a:lstStyle/>
                    <a:p>
                      <a:pPr algn="ctr">
                        <a:lnSpc>
                          <a:spcPct val="150000"/>
                        </a:lnSpc>
                      </a:pPr>
                      <a:r>
                        <a:rPr lang="de-DE" sz="2400" dirty="0" smtClean="0"/>
                        <a:t>OER</a:t>
                      </a:r>
                      <a:r>
                        <a:rPr lang="de-DE" sz="2400" baseline="0" dirty="0" smtClean="0"/>
                        <a:t> Typ</a:t>
                      </a:r>
                      <a:endParaRPr lang="de-DE" sz="2400" dirty="0">
                        <a:solidFill>
                          <a:schemeClr val="tx1"/>
                        </a:solidFill>
                      </a:endParaRPr>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algn="ctr">
                        <a:lnSpc>
                          <a:spcPct val="150000"/>
                        </a:lnSpc>
                      </a:pPr>
                      <a:r>
                        <a:rPr lang="de-DE" sz="2400" dirty="0" smtClean="0"/>
                        <a:t>Tools</a:t>
                      </a:r>
                      <a:endParaRPr lang="de-DE" sz="2400" dirty="0">
                        <a:solidFill>
                          <a:schemeClr val="tx1"/>
                        </a:solidFill>
                      </a:endParaRPr>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99459100"/>
                  </a:ext>
                </a:extLst>
              </a:tr>
              <a:tr h="461840">
                <a:tc>
                  <a:txBody>
                    <a:bodyPr/>
                    <a:lstStyle/>
                    <a:p>
                      <a:pPr lvl="1" algn="l"/>
                      <a:r>
                        <a:rPr lang="de-DE" sz="1800" dirty="0" smtClean="0"/>
                        <a:t>Text</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baseline="0" dirty="0" smtClean="0"/>
                        <a:t>Etherpad </a:t>
                      </a:r>
                      <a:r>
                        <a:rPr lang="de-DE" sz="1800" u="none" baseline="0" dirty="0" smtClean="0">
                          <a:solidFill>
                            <a:schemeClr val="tx1"/>
                          </a:solidFill>
                          <a:sym typeface="Wingdings" panose="05000000000000000000" pitchFamily="2" charset="2"/>
                          <a:hlinkClick r:id="rId4"/>
                        </a:rPr>
                        <a:t></a:t>
                      </a:r>
                      <a:r>
                        <a:rPr lang="de-DE" sz="1800" baseline="0" dirty="0" smtClean="0"/>
                        <a:t>, GoogleDoc </a:t>
                      </a:r>
                      <a:r>
                        <a:rPr lang="de-DE" sz="1800" u="none" baseline="0" dirty="0" smtClean="0">
                          <a:solidFill>
                            <a:schemeClr val="tx1"/>
                          </a:solidFill>
                          <a:sym typeface="Wingdings" panose="05000000000000000000" pitchFamily="2" charset="2"/>
                          <a:hlinkClick r:id="rId5"/>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73348544"/>
                  </a:ext>
                </a:extLst>
              </a:tr>
              <a:tr h="461840">
                <a:tc>
                  <a:txBody>
                    <a:bodyPr/>
                    <a:lstStyle/>
                    <a:p>
                      <a:pPr lvl="1" algn="l"/>
                      <a:r>
                        <a:rPr lang="de-DE" sz="1800" dirty="0" smtClean="0"/>
                        <a:t>Audio </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dirty="0" smtClean="0"/>
                        <a:t>SoundCloud </a:t>
                      </a:r>
                      <a:r>
                        <a:rPr lang="de-DE" sz="1800" u="none" baseline="0" dirty="0" smtClean="0">
                          <a:solidFill>
                            <a:schemeClr val="tx1"/>
                          </a:solidFill>
                          <a:sym typeface="Wingdings" panose="05000000000000000000" pitchFamily="2" charset="2"/>
                          <a:hlinkClick r:id="rId6"/>
                        </a:rPr>
                        <a:t></a:t>
                      </a:r>
                      <a:r>
                        <a:rPr lang="de-DE" sz="1800" dirty="0" smtClean="0"/>
                        <a:t>, MS Audioboo </a:t>
                      </a:r>
                      <a:r>
                        <a:rPr lang="de-DE" sz="1800" baseline="0" dirty="0" smtClean="0"/>
                        <a:t> </a:t>
                      </a:r>
                      <a:r>
                        <a:rPr lang="de-DE" sz="1800" u="none" baseline="0" dirty="0" smtClean="0">
                          <a:solidFill>
                            <a:schemeClr val="tx1"/>
                          </a:solidFill>
                          <a:sym typeface="Wingdings" panose="05000000000000000000" pitchFamily="2" charset="2"/>
                          <a:hlinkClick r:id="rId7"/>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890255290"/>
                  </a:ext>
                </a:extLst>
              </a:tr>
              <a:tr h="461840">
                <a:tc>
                  <a:txBody>
                    <a:bodyPr/>
                    <a:lstStyle/>
                    <a:p>
                      <a:pPr lvl="1" algn="l"/>
                      <a:r>
                        <a:rPr lang="de-DE" sz="1800" dirty="0" smtClean="0"/>
                        <a:t>Webseiten, Blogs</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dirty="0" smtClean="0"/>
                        <a:t>WordPress</a:t>
                      </a:r>
                      <a:r>
                        <a:rPr lang="de-DE" sz="1800" baseline="0" dirty="0" smtClean="0"/>
                        <a:t> </a:t>
                      </a:r>
                      <a:r>
                        <a:rPr lang="de-DE" sz="1800" u="none" baseline="0" dirty="0" smtClean="0">
                          <a:solidFill>
                            <a:schemeClr val="tx1"/>
                          </a:solidFill>
                          <a:sym typeface="Wingdings" panose="05000000000000000000" pitchFamily="2" charset="2"/>
                          <a:hlinkClick r:id="rId8"/>
                        </a:rPr>
                        <a:t></a:t>
                      </a:r>
                      <a:r>
                        <a:rPr lang="de-DE" sz="1800" dirty="0" smtClean="0"/>
                        <a:t>, MozillaWebmaker</a:t>
                      </a:r>
                      <a:r>
                        <a:rPr lang="de-DE" sz="1800" baseline="0" dirty="0" smtClean="0"/>
                        <a:t> </a:t>
                      </a:r>
                      <a:r>
                        <a:rPr lang="de-DE" sz="1800" u="none" baseline="0" dirty="0" smtClean="0">
                          <a:solidFill>
                            <a:schemeClr val="tx1"/>
                          </a:solidFill>
                          <a:sym typeface="Wingdings" panose="05000000000000000000" pitchFamily="2" charset="2"/>
                          <a:hlinkClick r:id="rId9"/>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580016543"/>
                  </a:ext>
                </a:extLst>
              </a:tr>
              <a:tr h="640068">
                <a:tc>
                  <a:txBody>
                    <a:bodyPr/>
                    <a:lstStyle/>
                    <a:p>
                      <a:pPr lvl="1" algn="l"/>
                      <a:r>
                        <a:rPr lang="de-DE" sz="1800" dirty="0" smtClean="0"/>
                        <a:t>Texte,</a:t>
                      </a:r>
                      <a:r>
                        <a:rPr lang="de-DE" sz="1800" baseline="0" dirty="0" smtClean="0"/>
                        <a:t> Tabellen, Präsentationen</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dirty="0" smtClean="0"/>
                        <a:t>LibreOffice</a:t>
                      </a:r>
                      <a:r>
                        <a:rPr lang="de-DE" sz="1800" baseline="0" dirty="0" smtClean="0"/>
                        <a:t> </a:t>
                      </a:r>
                      <a:r>
                        <a:rPr lang="de-DE" sz="1800" u="none" baseline="0" dirty="0" smtClean="0">
                          <a:solidFill>
                            <a:schemeClr val="tx1"/>
                          </a:solidFill>
                          <a:sym typeface="Wingdings" panose="05000000000000000000" pitchFamily="2" charset="2"/>
                          <a:hlinkClick r:id="rId10"/>
                        </a:rPr>
                        <a:t></a:t>
                      </a:r>
                      <a:r>
                        <a:rPr lang="de-DE" sz="1800" dirty="0" smtClean="0"/>
                        <a:t>, MS Office</a:t>
                      </a:r>
                      <a:r>
                        <a:rPr lang="de-DE" sz="1800" baseline="0" dirty="0" smtClean="0"/>
                        <a:t> </a:t>
                      </a:r>
                      <a:r>
                        <a:rPr lang="de-DE" sz="1800" u="none" baseline="0" dirty="0" smtClean="0">
                          <a:solidFill>
                            <a:schemeClr val="tx1"/>
                          </a:solidFill>
                          <a:sym typeface="Wingdings" panose="05000000000000000000" pitchFamily="2" charset="2"/>
                          <a:hlinkClick r:id="rId11"/>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979275232"/>
                  </a:ext>
                </a:extLst>
              </a:tr>
              <a:tr h="461840">
                <a:tc>
                  <a:txBody>
                    <a:bodyPr/>
                    <a:lstStyle/>
                    <a:p>
                      <a:pPr lvl="1" algn="l"/>
                      <a:r>
                        <a:rPr lang="de-DE" sz="1800" dirty="0" smtClean="0"/>
                        <a:t>Video</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dirty="0" smtClean="0"/>
                        <a:t>Filmora</a:t>
                      </a:r>
                      <a:r>
                        <a:rPr lang="de-DE" sz="1800" baseline="0" dirty="0" smtClean="0"/>
                        <a:t> </a:t>
                      </a:r>
                      <a:r>
                        <a:rPr lang="de-DE" sz="1800" u="none" baseline="0" dirty="0" smtClean="0">
                          <a:solidFill>
                            <a:schemeClr val="tx1"/>
                          </a:solidFill>
                          <a:sym typeface="Wingdings" panose="05000000000000000000" pitchFamily="2" charset="2"/>
                          <a:hlinkClick r:id="rId12"/>
                        </a:rPr>
                        <a:t></a:t>
                      </a:r>
                      <a:r>
                        <a:rPr lang="de-DE" sz="1800" dirty="0" smtClean="0"/>
                        <a:t>, Clipgenerator</a:t>
                      </a:r>
                      <a:r>
                        <a:rPr lang="de-DE" sz="1800" baseline="0" dirty="0" smtClean="0"/>
                        <a:t> </a:t>
                      </a:r>
                      <a:r>
                        <a:rPr lang="de-DE" sz="1800" u="none" baseline="0" dirty="0" smtClean="0">
                          <a:solidFill>
                            <a:schemeClr val="tx1"/>
                          </a:solidFill>
                          <a:sym typeface="Wingdings" panose="05000000000000000000" pitchFamily="2" charset="2"/>
                          <a:hlinkClick r:id="rId13"/>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590430258"/>
                  </a:ext>
                </a:extLst>
              </a:tr>
              <a:tr h="461840">
                <a:tc>
                  <a:txBody>
                    <a:bodyPr/>
                    <a:lstStyle/>
                    <a:p>
                      <a:pPr lvl="1" algn="l"/>
                      <a:r>
                        <a:rPr lang="de-DE" sz="1800" dirty="0" smtClean="0"/>
                        <a:t>Grafik</a:t>
                      </a:r>
                      <a:endParaRPr lang="de-DE" sz="1800" dirty="0"/>
                    </a:p>
                  </a:txBody>
                  <a:tcPr marL="91425" marR="91425" marT="45716" marB="45716" anchor="ctr">
                    <a:lnR w="12700" cap="flat" cmpd="sng" algn="ctr">
                      <a:solidFill>
                        <a:schemeClr val="accent1"/>
                      </a:solidFill>
                      <a:prstDash val="solid"/>
                      <a:round/>
                      <a:headEnd type="none" w="med" len="med"/>
                      <a:tailEnd type="none" w="med" len="med"/>
                    </a:lnR>
                  </a:tcPr>
                </a:tc>
                <a:tc>
                  <a:txBody>
                    <a:bodyPr/>
                    <a:lstStyle/>
                    <a:p>
                      <a:pPr lvl="1" algn="l"/>
                      <a:r>
                        <a:rPr lang="de-DE" sz="1800" dirty="0" smtClean="0"/>
                        <a:t>Easel.ly</a:t>
                      </a:r>
                      <a:r>
                        <a:rPr lang="de-DE" sz="1800" baseline="0" dirty="0" smtClean="0"/>
                        <a:t> </a:t>
                      </a:r>
                      <a:r>
                        <a:rPr lang="de-DE" sz="1800" u="none" baseline="0" dirty="0" smtClean="0">
                          <a:solidFill>
                            <a:schemeClr val="tx1"/>
                          </a:solidFill>
                          <a:sym typeface="Wingdings" panose="05000000000000000000" pitchFamily="2" charset="2"/>
                          <a:hlinkClick r:id="rId14"/>
                        </a:rPr>
                        <a:t></a:t>
                      </a:r>
                      <a:r>
                        <a:rPr lang="de-DE" sz="1800" dirty="0" smtClean="0"/>
                        <a:t>, MS</a:t>
                      </a:r>
                      <a:r>
                        <a:rPr lang="de-DE" sz="1800" baseline="0" dirty="0" smtClean="0"/>
                        <a:t> Visio </a:t>
                      </a:r>
                      <a:r>
                        <a:rPr lang="de-DE" sz="1800" u="none" baseline="0" dirty="0" smtClean="0">
                          <a:solidFill>
                            <a:schemeClr val="tx1"/>
                          </a:solidFill>
                          <a:sym typeface="Wingdings" panose="05000000000000000000" pitchFamily="2" charset="2"/>
                          <a:hlinkClick r:id="rId15"/>
                        </a:rPr>
                        <a:t></a:t>
                      </a:r>
                      <a:endParaRPr lang="de-DE" sz="1800" dirty="0"/>
                    </a:p>
                  </a:txBody>
                  <a:tcPr marL="91425" marR="91425" marT="45716" marB="45716"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34348349"/>
                  </a:ext>
                </a:extLst>
              </a:tr>
            </a:tbl>
          </a:graphicData>
        </a:graphic>
      </p:graphicFrame>
      <p:sp>
        <p:nvSpPr>
          <p:cNvPr id="16" name="Shape 377"/>
          <p:cNvSpPr/>
          <p:nvPr/>
        </p:nvSpPr>
        <p:spPr>
          <a:xfrm>
            <a:off x="730250" y="6442075"/>
            <a:ext cx="494665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altLang="de-DE" sz="800" dirty="0">
                <a:solidFill>
                  <a:srgbClr val="000000"/>
                </a:solidFill>
                <a:latin typeface="+mn-lt"/>
                <a:ea typeface="+mn-ea"/>
                <a:cs typeface="Arial" panose="020B0604020202020204" pitchFamily="34" charset="0"/>
                <a:sym typeface="Lucida Grande"/>
              </a:rPr>
              <a:t>Präsentation MINT-L-OER-amt </a:t>
            </a:r>
            <a:r>
              <a:rPr lang="de-DE" altLang="de-DE" sz="800" dirty="0">
                <a:solidFill>
                  <a:srgbClr val="000000"/>
                </a:solidFill>
                <a:latin typeface="Source Sans Pro"/>
                <a:ea typeface="+mn-ea"/>
                <a:sym typeface="Lucida Grande"/>
              </a:rPr>
              <a:t>von </a:t>
            </a:r>
            <a:r>
              <a:rPr lang="de-DE" altLang="de-DE" sz="800" dirty="0" err="1">
                <a:solidFill>
                  <a:srgbClr val="000000"/>
                </a:solidFill>
                <a:latin typeface="Source Sans Pro"/>
                <a:ea typeface="+mn-ea"/>
                <a:sym typeface="Lucida Grande"/>
              </a:rPr>
              <a:t>Lubna</a:t>
            </a:r>
            <a:r>
              <a:rPr lang="de-DE" altLang="de-DE" sz="800" dirty="0">
                <a:solidFill>
                  <a:srgbClr val="000000"/>
                </a:solidFill>
                <a:latin typeface="Source Sans Pro"/>
                <a:ea typeface="+mn-ea"/>
                <a:sym typeface="Lucida Grande"/>
              </a:rPr>
              <a:t> Ali und René Röpke. </a:t>
            </a:r>
          </a:p>
          <a:p>
            <a:pPr defTabSz="914400">
              <a:defRPr sz="1000">
                <a:solidFill>
                  <a:srgbClr val="000000"/>
                </a:solidFill>
                <a:latin typeface="+mn-lt"/>
                <a:ea typeface="+mn-ea"/>
                <a:cs typeface="+mn-cs"/>
                <a:sym typeface="Lucida Grande"/>
              </a:defRPr>
            </a:pPr>
            <a:r>
              <a:rPr lang="de-DE" altLang="de-DE" sz="800" dirty="0">
                <a:solidFill>
                  <a:srgbClr val="000000"/>
                </a:solidFill>
                <a:latin typeface="Source Sans Pro"/>
                <a:ea typeface="+mn-ea"/>
                <a:sym typeface="Lucida Grande"/>
              </a:rPr>
              <a:t>Bearbeitet von Bettina Waffner für </a:t>
            </a:r>
            <a:r>
              <a:rPr lang="de-DE" altLang="de-DE" sz="800" dirty="0" err="1">
                <a:solidFill>
                  <a:srgbClr val="000000"/>
                </a:solidFill>
                <a:latin typeface="Source Sans Pro"/>
                <a:ea typeface="+mn-ea"/>
                <a:sym typeface="Lucida Grande"/>
              </a:rPr>
              <a:t>MainstreamingOER</a:t>
            </a:r>
            <a:r>
              <a:rPr lang="de-DE" altLang="de-DE" sz="800" dirty="0">
                <a:solidFill>
                  <a:srgbClr val="000000"/>
                </a:solidFill>
                <a:latin typeface="Source Sans Pro"/>
                <a:ea typeface="+mn-ea"/>
                <a:sym typeface="Lucida Grande"/>
              </a:rPr>
              <a:t>  </a:t>
            </a:r>
            <a:r>
              <a:rPr lang="de-DE" altLang="de-DE" sz="800" dirty="0">
                <a:solidFill>
                  <a:srgbClr val="000000"/>
                </a:solidFill>
                <a:latin typeface="+mn-lt"/>
                <a:ea typeface="+mn-ea"/>
                <a:sym typeface="Lucida Grande"/>
                <a:hlinkClick r:id="rId16"/>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68641" name="ll-logo-transpartent.tiff" descr="ll-logo-transpartent.tif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7065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feld 11"/>
          <p:cNvSpPr txBox="1">
            <a:spLocks noChangeArrowheads="1"/>
          </p:cNvSpPr>
          <p:nvPr/>
        </p:nvSpPr>
        <p:spPr bwMode="auto">
          <a:xfrm>
            <a:off x="1892300" y="314325"/>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Verständliche Sprache</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70663" name="Textfeld 8"/>
          <p:cNvSpPr txBox="1">
            <a:spLocks noChangeArrowheads="1"/>
          </p:cNvSpPr>
          <p:nvPr/>
        </p:nvSpPr>
        <p:spPr bwMode="auto">
          <a:xfrm>
            <a:off x="538163" y="1809750"/>
            <a:ext cx="83597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nSpc>
                <a:spcPct val="150000"/>
              </a:lnSpc>
              <a:spcBef>
                <a:spcPct val="0"/>
              </a:spcBef>
              <a:spcAft>
                <a:spcPct val="0"/>
              </a:spcAft>
            </a:pPr>
            <a:r>
              <a:rPr lang="de-DE" altLang="de-DE" sz="1800" b="0">
                <a:solidFill>
                  <a:schemeClr val="tx1"/>
                </a:solidFill>
              </a:rPr>
              <a:t>Vermeiden langer Worte oder Sätze; Nutzen eines einfachen Sprachstils</a:t>
            </a:r>
          </a:p>
          <a:p>
            <a:pPr>
              <a:lnSpc>
                <a:spcPct val="150000"/>
              </a:lnSpc>
              <a:spcBef>
                <a:spcPct val="0"/>
              </a:spcBef>
              <a:spcAft>
                <a:spcPct val="0"/>
              </a:spcAft>
            </a:pPr>
            <a:r>
              <a:rPr lang="de-DE" altLang="de-DE" sz="1800" b="0">
                <a:solidFill>
                  <a:schemeClr val="tx1"/>
                </a:solidFill>
              </a:rPr>
              <a:t>Achtsamkeit bei der Übersetzung in andere Sprachen</a:t>
            </a:r>
          </a:p>
          <a:p>
            <a:pPr>
              <a:lnSpc>
                <a:spcPct val="150000"/>
              </a:lnSpc>
              <a:spcBef>
                <a:spcPct val="0"/>
              </a:spcBef>
              <a:spcAft>
                <a:spcPct val="0"/>
              </a:spcAft>
            </a:pPr>
            <a:r>
              <a:rPr lang="de-DE" altLang="de-DE" sz="1800" b="0">
                <a:solidFill>
                  <a:schemeClr val="tx1"/>
                </a:solidFill>
              </a:rPr>
              <a:t>Andere kulturelle Zusammenhänge bei der Wahl von Beispielen beachten</a:t>
            </a:r>
          </a:p>
        </p:txBody>
      </p:sp>
      <p:sp>
        <p:nvSpPr>
          <p:cNvPr id="2" name="Rechteck 1"/>
          <p:cNvSpPr/>
          <p:nvPr/>
        </p:nvSpPr>
        <p:spPr>
          <a:xfrm>
            <a:off x="715963" y="3938588"/>
            <a:ext cx="7929562" cy="2309812"/>
          </a:xfrm>
          <a:prstGeom prst="rect">
            <a:avLst/>
          </a:prstGeom>
        </p:spPr>
        <p:txBody>
          <a:bodyPr>
            <a:spAutoFit/>
          </a:bodyPr>
          <a:lstStyle/>
          <a:p>
            <a:pPr>
              <a:defRPr/>
            </a:pPr>
            <a:r>
              <a:rPr lang="de-DE" dirty="0">
                <a:cs typeface="Arial" panose="020B0604020202020204" pitchFamily="34" charset="0"/>
              </a:rPr>
              <a:t>Nützliche Tools</a:t>
            </a:r>
          </a:p>
          <a:p>
            <a:pPr>
              <a:defRPr/>
            </a:pPr>
            <a:endParaRPr lang="de-DE" dirty="0">
              <a:cs typeface="Arial" panose="020B0604020202020204" pitchFamily="34" charset="0"/>
            </a:endParaRPr>
          </a:p>
          <a:p>
            <a:pPr marL="342900" indent="-342900">
              <a:buFont typeface="Arial" panose="020B0604020202020204" pitchFamily="34" charset="0"/>
              <a:buChar char="•"/>
              <a:defRPr/>
            </a:pPr>
            <a:r>
              <a:rPr lang="de-DE" dirty="0">
                <a:cs typeface="Arial" panose="020B0604020202020204" pitchFamily="34" charset="0"/>
              </a:rPr>
              <a:t>Literatin, ein Chrome-Add On, das die Lesbarkeit eines Textes einschätzt [https://literatin.wordpress.com/]</a:t>
            </a:r>
          </a:p>
          <a:p>
            <a:pPr marL="342900" indent="-342900">
              <a:buFont typeface="Symbol" panose="05050102010706020507" pitchFamily="18" charset="2"/>
              <a:buChar char=""/>
              <a:defRPr/>
            </a:pPr>
            <a:endParaRPr lang="de-DE" dirty="0">
              <a:cs typeface="Arial" panose="020B0604020202020204" pitchFamily="34" charset="0"/>
            </a:endParaRPr>
          </a:p>
          <a:p>
            <a:pPr marL="285750" indent="-285750">
              <a:buFont typeface="Arial" panose="020B0604020202020204" pitchFamily="34" charset="0"/>
              <a:buChar char="•"/>
              <a:defRPr/>
            </a:pPr>
            <a:r>
              <a:rPr lang="de-DE" dirty="0" err="1">
                <a:cs typeface="Arial" panose="020B0604020202020204" pitchFamily="34" charset="0"/>
              </a:rPr>
              <a:t>Styleguide</a:t>
            </a:r>
            <a:r>
              <a:rPr lang="de-DE" dirty="0">
                <a:cs typeface="Arial" panose="020B0604020202020204" pitchFamily="34" charset="0"/>
              </a:rPr>
              <a:t> vom MED Magazine über Wörter, die verletzend wirken könnten [http://www.macmillandictionaries.com/MED-Magazine/March2003/05-language-awareness-sensitivity-uk.htm]</a:t>
            </a:r>
          </a:p>
        </p:txBody>
      </p:sp>
      <p:pic>
        <p:nvPicPr>
          <p:cNvPr id="70665" name="ll-logo-transpartent.tiff" descr="ll-logo-transparten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1193800"/>
            <a:ext cx="27162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72708"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188" y="104775"/>
            <a:ext cx="8942387"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hteck 2"/>
          <p:cNvSpPr>
            <a:spLocks noChangeArrowheads="1"/>
          </p:cNvSpPr>
          <p:nvPr/>
        </p:nvSpPr>
        <p:spPr bwMode="auto">
          <a:xfrm>
            <a:off x="103188" y="6461125"/>
            <a:ext cx="8942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1000" b="0">
                <a:solidFill>
                  <a:schemeClr val="tx1"/>
                </a:solidFill>
              </a:rPr>
              <a:t>Infografik „Welches ist die richtige CC-Lizenz für mich?“ (Grafik von Barbara Klute und Jöran Muuß-Merholz für </a:t>
            </a:r>
            <a:r>
              <a:rPr lang="de-DE" altLang="de-DE" sz="1000" b="0">
                <a:solidFill>
                  <a:schemeClr val="tx1"/>
                </a:solidFill>
                <a:hlinkClick r:id="rId6"/>
              </a:rPr>
              <a:t>wb-web</a:t>
            </a:r>
            <a:r>
              <a:rPr lang="de-DE" altLang="de-DE" sz="1000" b="0">
                <a:solidFill>
                  <a:schemeClr val="tx1"/>
                </a:solidFill>
              </a:rPr>
              <a:t> unter </a:t>
            </a:r>
            <a:r>
              <a:rPr lang="de-DE" altLang="de-DE" sz="1000" b="0">
                <a:solidFill>
                  <a:schemeClr val="tx1"/>
                </a:solidFill>
                <a:hlinkClick r:id="rId7"/>
              </a:rPr>
              <a:t>CC BY SA 3.0</a:t>
            </a:r>
            <a:r>
              <a:rPr lang="de-DE" altLang="de-DE" sz="1000" b="0">
                <a:solidFill>
                  <a:schemeClr val="tx1"/>
                </a:solidFill>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74755"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74758" name="Grafik 16"/>
          <p:cNvPicPr>
            <a:picLocks noChangeAspect="1" noChangeArrowheads="1"/>
          </p:cNvPicPr>
          <p:nvPr/>
        </p:nvPicPr>
        <p:blipFill>
          <a:blip r:embed="rId5">
            <a:extLst>
              <a:ext uri="{28A0092B-C50C-407E-A947-70E740481C1C}">
                <a14:useLocalDpi xmlns:a14="http://schemas.microsoft.com/office/drawing/2010/main" val="0"/>
              </a:ext>
            </a:extLst>
          </a:blip>
          <a:srcRect l="32944" t="11465" r="35426" b="10477"/>
          <a:stretch>
            <a:fillRect/>
          </a:stretch>
        </p:blipFill>
        <p:spPr bwMode="auto">
          <a:xfrm>
            <a:off x="0" y="-6127750"/>
            <a:ext cx="9358313" cy="129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597400" y="6523038"/>
            <a:ext cx="4572000" cy="339725"/>
          </a:xfrm>
          <a:prstGeom prst="rect">
            <a:avLst/>
          </a:prstGeom>
        </p:spPr>
        <p:txBody>
          <a:bodyPr>
            <a:spAutoFit/>
          </a:bodyPr>
          <a:lstStyle/>
          <a:p>
            <a:pPr>
              <a:defRPr/>
            </a:pPr>
            <a:r>
              <a:rPr lang="de-DE" sz="800" dirty="0">
                <a:solidFill>
                  <a:schemeClr val="bg1"/>
                </a:solidFill>
                <a:latin typeface="+mn-lt"/>
                <a:ea typeface="+mn-ea"/>
                <a:cs typeface="Arial" panose="020B0604020202020204" pitchFamily="34" charset="0"/>
              </a:rPr>
              <a:t>Making OER von </a:t>
            </a:r>
            <a:r>
              <a:rPr lang="de-DE" sz="800" dirty="0">
                <a:solidFill>
                  <a:schemeClr val="bg1"/>
                </a:solidFill>
                <a:latin typeface="+mn-lt"/>
                <a:ea typeface="+mn-ea"/>
                <a:cs typeface="Arial" panose="020B0604020202020204" pitchFamily="34" charset="0"/>
                <a:hlinkClick r:id="rId6"/>
              </a:rPr>
              <a:t>Alexander </a:t>
            </a:r>
            <a:r>
              <a:rPr lang="de-DE" sz="800" dirty="0" err="1">
                <a:solidFill>
                  <a:schemeClr val="bg1"/>
                </a:solidFill>
                <a:latin typeface="+mn-lt"/>
                <a:ea typeface="+mn-ea"/>
                <a:cs typeface="Arial" panose="020B0604020202020204" pitchFamily="34" charset="0"/>
                <a:hlinkClick r:id="rId6"/>
              </a:rPr>
              <a:t>Schnücker</a:t>
            </a:r>
            <a:r>
              <a:rPr lang="de-DE" sz="800" dirty="0">
                <a:solidFill>
                  <a:schemeClr val="bg1"/>
                </a:solidFill>
                <a:latin typeface="+mn-lt"/>
                <a:ea typeface="+mn-ea"/>
                <a:cs typeface="Arial" panose="020B0604020202020204" pitchFamily="34" charset="0"/>
                <a:hlinkClick r:id="rId6"/>
              </a:rPr>
              <a:t> für Hochschuldidaktik Uni Siegen</a:t>
            </a:r>
            <a:r>
              <a:rPr lang="de-DE" sz="800" dirty="0">
                <a:solidFill>
                  <a:schemeClr val="bg1"/>
                </a:solidFill>
                <a:latin typeface="+mn-lt"/>
                <a:ea typeface="+mn-ea"/>
                <a:cs typeface="Arial" panose="020B0604020202020204" pitchFamily="34" charset="0"/>
              </a:rPr>
              <a:t> ist lizenziert unter einer </a:t>
            </a:r>
            <a:r>
              <a:rPr lang="de-DE" sz="800" dirty="0">
                <a:solidFill>
                  <a:schemeClr val="bg1"/>
                </a:solidFill>
                <a:latin typeface="+mn-lt"/>
                <a:ea typeface="+mn-ea"/>
                <a:cs typeface="Arial" panose="020B0604020202020204" pitchFamily="34" charset="0"/>
                <a:hlinkClick r:id="rId7"/>
              </a:rPr>
              <a:t>Creative </a:t>
            </a:r>
            <a:r>
              <a:rPr lang="de-DE" sz="800" dirty="0" err="1">
                <a:solidFill>
                  <a:schemeClr val="bg1"/>
                </a:solidFill>
                <a:latin typeface="+mn-lt"/>
                <a:ea typeface="+mn-ea"/>
                <a:cs typeface="Arial" panose="020B0604020202020204" pitchFamily="34" charset="0"/>
                <a:hlinkClick r:id="rId7"/>
              </a:rPr>
              <a:t>Commons</a:t>
            </a:r>
            <a:r>
              <a:rPr lang="de-DE" sz="800" dirty="0">
                <a:solidFill>
                  <a:schemeClr val="bg1"/>
                </a:solidFill>
                <a:latin typeface="+mn-lt"/>
                <a:ea typeface="+mn-ea"/>
                <a:cs typeface="Arial" panose="020B0604020202020204" pitchFamily="34" charset="0"/>
                <a:hlinkClick r:id="rId7"/>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sp>
        <p:nvSpPr>
          <p:cNvPr id="74760" name="Textfeld 11"/>
          <p:cNvSpPr txBox="1">
            <a:spLocks noChangeArrowheads="1"/>
          </p:cNvSpPr>
          <p:nvPr/>
        </p:nvSpPr>
        <p:spPr bwMode="auto">
          <a:xfrm>
            <a:off x="0" y="452438"/>
            <a:ext cx="9358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4000">
                <a:solidFill>
                  <a:srgbClr val="A3C13C"/>
                </a:solidFill>
              </a:rPr>
              <a:t>Ein eigenes OER-Projekt</a:t>
            </a:r>
            <a:endParaRPr lang="de-DE" altLang="de-DE" sz="4000" i="1">
              <a:solidFill>
                <a:srgbClr val="A3C13C"/>
              </a:solidFill>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7680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1973263"/>
            <a:ext cx="4826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77"/>
          <p:cNvSpPr/>
          <p:nvPr/>
        </p:nvSpPr>
        <p:spPr>
          <a:xfrm>
            <a:off x="715963" y="6511925"/>
            <a:ext cx="449580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r>
              <a:rPr lang="de-DE" sz="800" dirty="0">
                <a:solidFill>
                  <a:srgbClr val="000000"/>
                </a:solidFill>
                <a:latin typeface="+mn-lt"/>
                <a:ea typeface="+mn-ea"/>
                <a:cs typeface="Arial" panose="020B0604020202020204" pitchFamily="34" charset="0"/>
                <a:sym typeface="Calibri"/>
              </a:rPr>
              <a:t> </a:t>
            </a:r>
            <a:r>
              <a:rPr lang="de-DE" sz="800" dirty="0">
                <a:solidFill>
                  <a:srgbClr val="000000"/>
                </a:solidFill>
                <a:latin typeface="+mn-lt"/>
                <a:ea typeface="+mn-ea"/>
                <a:sym typeface="Lucida Grande"/>
                <a:hlinkClick r:id="rId5"/>
              </a:rPr>
              <a:t>https://creativecommons.org/licenses/by-sa/4.0/</a:t>
            </a:r>
            <a:endParaRPr lang="de-DE" sz="800" dirty="0">
              <a:solidFill>
                <a:srgbClr val="000000"/>
              </a:solidFill>
              <a:latin typeface="+mn-lt"/>
              <a:ea typeface="+mn-ea"/>
              <a:sym typeface="Lucida Grande"/>
            </a:endParaRPr>
          </a:p>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pic>
        <p:nvPicPr>
          <p:cNvPr id="76806" name="ll-logo-transpartent.tiff" descr="ll-logo-transpartent.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7885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78854" name="Grafik 16"/>
          <p:cNvPicPr>
            <a:picLocks noChangeAspect="1" noChangeArrowheads="1"/>
          </p:cNvPicPr>
          <p:nvPr/>
        </p:nvPicPr>
        <p:blipFill>
          <a:blip r:embed="rId5">
            <a:extLst>
              <a:ext uri="{28A0092B-C50C-407E-A947-70E740481C1C}">
                <a14:useLocalDpi xmlns:a14="http://schemas.microsoft.com/office/drawing/2010/main" val="0"/>
              </a:ext>
            </a:extLst>
          </a:blip>
          <a:srcRect l="32944" t="11465" r="35426" b="10477"/>
          <a:stretch>
            <a:fillRect/>
          </a:stretch>
        </p:blipFill>
        <p:spPr bwMode="auto">
          <a:xfrm>
            <a:off x="0" y="-6127750"/>
            <a:ext cx="9358313" cy="129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597400" y="6523038"/>
            <a:ext cx="4572000" cy="339725"/>
          </a:xfrm>
          <a:prstGeom prst="rect">
            <a:avLst/>
          </a:prstGeom>
        </p:spPr>
        <p:txBody>
          <a:bodyPr>
            <a:spAutoFit/>
          </a:bodyPr>
          <a:lstStyle/>
          <a:p>
            <a:pPr>
              <a:defRPr/>
            </a:pPr>
            <a:r>
              <a:rPr lang="de-DE" sz="800" dirty="0">
                <a:solidFill>
                  <a:schemeClr val="bg1"/>
                </a:solidFill>
                <a:latin typeface="+mn-lt"/>
                <a:ea typeface="+mn-ea"/>
                <a:cs typeface="Arial" panose="020B0604020202020204" pitchFamily="34" charset="0"/>
              </a:rPr>
              <a:t>Making OER von </a:t>
            </a:r>
            <a:r>
              <a:rPr lang="de-DE" sz="800" dirty="0">
                <a:solidFill>
                  <a:schemeClr val="bg1"/>
                </a:solidFill>
                <a:latin typeface="+mn-lt"/>
                <a:ea typeface="+mn-ea"/>
                <a:cs typeface="Arial" panose="020B0604020202020204" pitchFamily="34" charset="0"/>
                <a:hlinkClick r:id="rId6"/>
              </a:rPr>
              <a:t>Alexander </a:t>
            </a:r>
            <a:r>
              <a:rPr lang="de-DE" sz="800" dirty="0" err="1">
                <a:solidFill>
                  <a:schemeClr val="bg1"/>
                </a:solidFill>
                <a:latin typeface="+mn-lt"/>
                <a:ea typeface="+mn-ea"/>
                <a:cs typeface="Arial" panose="020B0604020202020204" pitchFamily="34" charset="0"/>
                <a:hlinkClick r:id="rId6"/>
              </a:rPr>
              <a:t>Schnücker</a:t>
            </a:r>
            <a:r>
              <a:rPr lang="de-DE" sz="800" dirty="0">
                <a:solidFill>
                  <a:schemeClr val="bg1"/>
                </a:solidFill>
                <a:latin typeface="+mn-lt"/>
                <a:ea typeface="+mn-ea"/>
                <a:cs typeface="Arial" panose="020B0604020202020204" pitchFamily="34" charset="0"/>
                <a:hlinkClick r:id="rId6"/>
              </a:rPr>
              <a:t> für Hochschuldidaktik Uni Siegen</a:t>
            </a:r>
            <a:r>
              <a:rPr lang="de-DE" sz="800" dirty="0">
                <a:solidFill>
                  <a:schemeClr val="bg1"/>
                </a:solidFill>
                <a:latin typeface="+mn-lt"/>
                <a:ea typeface="+mn-ea"/>
                <a:cs typeface="Arial" panose="020B0604020202020204" pitchFamily="34" charset="0"/>
              </a:rPr>
              <a:t> ist lizenziert unter einer </a:t>
            </a:r>
            <a:r>
              <a:rPr lang="de-DE" sz="800" dirty="0">
                <a:solidFill>
                  <a:schemeClr val="bg1"/>
                </a:solidFill>
                <a:latin typeface="+mn-lt"/>
                <a:ea typeface="+mn-ea"/>
                <a:cs typeface="Arial" panose="020B0604020202020204" pitchFamily="34" charset="0"/>
                <a:hlinkClick r:id="rId7"/>
              </a:rPr>
              <a:t>Creative </a:t>
            </a:r>
            <a:r>
              <a:rPr lang="de-DE" sz="800" dirty="0" err="1">
                <a:solidFill>
                  <a:schemeClr val="bg1"/>
                </a:solidFill>
                <a:latin typeface="+mn-lt"/>
                <a:ea typeface="+mn-ea"/>
                <a:cs typeface="Arial" panose="020B0604020202020204" pitchFamily="34" charset="0"/>
                <a:hlinkClick r:id="rId7"/>
              </a:rPr>
              <a:t>Commons</a:t>
            </a:r>
            <a:r>
              <a:rPr lang="de-DE" sz="800" dirty="0">
                <a:solidFill>
                  <a:schemeClr val="bg1"/>
                </a:solidFill>
                <a:latin typeface="+mn-lt"/>
                <a:ea typeface="+mn-ea"/>
                <a:cs typeface="Arial" panose="020B0604020202020204" pitchFamily="34" charset="0"/>
                <a:hlinkClick r:id="rId7"/>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sp>
        <p:nvSpPr>
          <p:cNvPr id="78856" name="Textfeld 11"/>
          <p:cNvSpPr txBox="1">
            <a:spLocks noChangeArrowheads="1"/>
          </p:cNvSpPr>
          <p:nvPr/>
        </p:nvSpPr>
        <p:spPr bwMode="auto">
          <a:xfrm>
            <a:off x="0" y="452438"/>
            <a:ext cx="9358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sz="4000">
                <a:solidFill>
                  <a:srgbClr val="A3C13C"/>
                </a:solidFill>
              </a:rPr>
              <a:t>Ein eigenes OER-Projekt</a:t>
            </a:r>
            <a:endParaRPr lang="de-DE" altLang="de-DE" sz="4000" i="1">
              <a:solidFill>
                <a:srgbClr val="A3C13C"/>
              </a:solidFill>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089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feld 11"/>
          <p:cNvSpPr txBox="1">
            <a:spLocks noChangeArrowheads="1"/>
          </p:cNvSpPr>
          <p:nvPr/>
        </p:nvSpPr>
        <p:spPr bwMode="auto">
          <a:xfrm>
            <a:off x="2187575" y="1141413"/>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Platzhalter</a:t>
            </a:r>
            <a:endParaRPr lang="de-DE" altLang="de-DE" sz="2000" b="0" i="1">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80903"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8" y="-14288"/>
            <a:ext cx="10294938" cy="68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hteck 3"/>
          <p:cNvSpPr>
            <a:spLocks noChangeArrowheads="1"/>
          </p:cNvSpPr>
          <p:nvPr/>
        </p:nvSpPr>
        <p:spPr bwMode="auto">
          <a:xfrm>
            <a:off x="179388" y="153988"/>
            <a:ext cx="9112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a:solidFill>
                  <a:schemeClr val="tx1"/>
                </a:solidFill>
              </a:rPr>
              <a:t>OER für eine gleichberechtigte Erwachsenenbildung</a:t>
            </a:r>
          </a:p>
        </p:txBody>
      </p:sp>
      <p:sp>
        <p:nvSpPr>
          <p:cNvPr id="80905" name="Textfeld 8"/>
          <p:cNvSpPr txBox="1">
            <a:spLocks noChangeArrowheads="1"/>
          </p:cNvSpPr>
          <p:nvPr/>
        </p:nvSpPr>
        <p:spPr bwMode="auto">
          <a:xfrm>
            <a:off x="1208088" y="796925"/>
            <a:ext cx="68326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nSpc>
                <a:spcPct val="150000"/>
              </a:lnSpc>
              <a:spcBef>
                <a:spcPct val="0"/>
              </a:spcBef>
              <a:spcAft>
                <a:spcPct val="0"/>
              </a:spcAft>
              <a:buFont typeface="Arial" panose="020B0604020202020204" pitchFamily="34" charset="0"/>
              <a:buNone/>
            </a:pPr>
            <a:r>
              <a:rPr lang="de-DE" altLang="de-DE" b="0">
                <a:solidFill>
                  <a:schemeClr val="tx1"/>
                </a:solidFill>
              </a:rPr>
              <a:t>wEBtalk am 8. November 15 bis 16 Uhr</a:t>
            </a:r>
          </a:p>
        </p:txBody>
      </p:sp>
      <p:sp>
        <p:nvSpPr>
          <p:cNvPr id="80906" name="Textfeld 8"/>
          <p:cNvSpPr txBox="1">
            <a:spLocks noChangeArrowheads="1"/>
          </p:cNvSpPr>
          <p:nvPr/>
        </p:nvSpPr>
        <p:spPr bwMode="auto">
          <a:xfrm>
            <a:off x="179388" y="5389563"/>
            <a:ext cx="9339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 typeface="Arial" panose="020B0604020202020204" pitchFamily="34" charset="0"/>
              <a:buNone/>
            </a:pPr>
            <a:r>
              <a:rPr lang="de-DE" altLang="de-DE" sz="2000">
                <a:solidFill>
                  <a:schemeClr val="tx1"/>
                </a:solidFill>
              </a:rPr>
              <a:t>Dr. Gerhard Bisovsky </a:t>
            </a:r>
            <a:r>
              <a:rPr lang="de-DE" altLang="de-DE" sz="2000" b="0">
                <a:solidFill>
                  <a:schemeClr val="tx1"/>
                </a:solidFill>
              </a:rPr>
              <a:t>(Generalsekretär</a:t>
            </a:r>
            <a:br>
              <a:rPr lang="de-DE" altLang="de-DE" sz="2000" b="0">
                <a:solidFill>
                  <a:schemeClr val="tx1"/>
                </a:solidFill>
              </a:rPr>
            </a:br>
            <a:r>
              <a:rPr lang="de-DE" altLang="de-DE" sz="2000" b="0">
                <a:solidFill>
                  <a:schemeClr val="tx1"/>
                </a:solidFill>
              </a:rPr>
              <a:t>des Verbandes Österreichischer Volkshochschulen (VÖV) </a:t>
            </a:r>
            <a:r>
              <a:rPr lang="de-DE" altLang="de-DE" sz="2000">
                <a:solidFill>
                  <a:schemeClr val="tx1"/>
                </a:solidFill>
              </a:rPr>
              <a:t>Jöran Muuß-Merholz </a:t>
            </a:r>
            <a:r>
              <a:rPr lang="de-DE" altLang="de-DE" sz="2000" b="0">
                <a:solidFill>
                  <a:schemeClr val="tx1"/>
                </a:solidFill>
              </a:rPr>
              <a:t>(deutscher OER-Experte)</a:t>
            </a:r>
          </a:p>
          <a:p>
            <a:pPr>
              <a:spcBef>
                <a:spcPct val="0"/>
              </a:spcBef>
              <a:spcAft>
                <a:spcPct val="0"/>
              </a:spcAft>
              <a:buFont typeface="Arial" panose="020B0604020202020204" pitchFamily="34" charset="0"/>
              <a:buNone/>
            </a:pPr>
            <a:r>
              <a:rPr lang="de-DE" altLang="de-DE" sz="2000">
                <a:solidFill>
                  <a:schemeClr val="tx1"/>
                </a:solidFill>
              </a:rPr>
              <a:t>Dr. Sandra Schön </a:t>
            </a:r>
            <a:r>
              <a:rPr lang="de-DE" altLang="de-DE" sz="2000" b="0">
                <a:solidFill>
                  <a:schemeClr val="tx1"/>
                </a:solidFill>
              </a:rPr>
              <a:t>(Salzburg Research Forschungsgesellschaft)</a:t>
            </a:r>
          </a:p>
        </p:txBody>
      </p:sp>
      <p:sp>
        <p:nvSpPr>
          <p:cNvPr id="80907" name="Rechteck 4"/>
          <p:cNvSpPr>
            <a:spLocks noChangeArrowheads="1"/>
          </p:cNvSpPr>
          <p:nvPr/>
        </p:nvSpPr>
        <p:spPr bwMode="auto">
          <a:xfrm>
            <a:off x="179388" y="4986338"/>
            <a:ext cx="787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1800" b="0">
                <a:solidFill>
                  <a:schemeClr val="tx1"/>
                </a:solidFill>
              </a:rPr>
              <a:t>https://erwachsenenbildung.at/aktuell/nachrichten_details.php?nid=11832</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platzhalter 11"/>
          <p:cNvSpPr>
            <a:spLocks noGrp="1"/>
          </p:cNvSpPr>
          <p:nvPr>
            <p:ph type="body" sz="quarter" idx="11"/>
          </p:nvPr>
        </p:nvSpPr>
        <p:spPr>
          <a:xfrm>
            <a:off x="360363" y="2519363"/>
            <a:ext cx="8637587" cy="1981200"/>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lgn="ctr" eaLnBrk="1" hangingPunct="1">
              <a:buFont typeface="Arial" panose="020B0604020202020204" pitchFamily="34" charset="0"/>
              <a:buNone/>
            </a:pPr>
            <a:endParaRPr lang="de-DE" altLang="de-DE" b="0" smtClean="0">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de-DE" altLang="de-DE" b="0" smtClean="0">
                <a:latin typeface="Arial" panose="020B0604020202020204" pitchFamily="34" charset="0"/>
                <a:cs typeface="Arial" panose="020B0604020202020204" pitchFamily="34" charset="0"/>
              </a:rPr>
              <a:t>Herzlichen Dank!</a:t>
            </a:r>
          </a:p>
        </p:txBody>
      </p:sp>
      <p:pic>
        <p:nvPicPr>
          <p:cNvPr id="82947" name="image25.png" descr="http://mediendidaktik.uni-due.de/sites/default/files/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88938"/>
            <a:ext cx="914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2948" name="claim_learninglab_transpare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6413"/>
            <a:ext cx="251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 name="Shape 377"/>
          <p:cNvSpPr/>
          <p:nvPr/>
        </p:nvSpPr>
        <p:spPr>
          <a:xfrm>
            <a:off x="2052638" y="6376988"/>
            <a:ext cx="6573837" cy="255587"/>
          </a:xfrm>
          <a:prstGeom prst="rect">
            <a:avLst/>
          </a:prstGeom>
          <a:ln w="12700">
            <a:miter lim="400000"/>
          </a:ln>
          <a:extLst>
            <a:ext uri="{C572A759-6A51-4108-AA02-DFA0A04FC94B}"/>
          </a:extLst>
        </p:spPr>
        <p:txBody>
          <a:bodyPr lIns="50800" tIns="50800" rIns="50800" bIns="50800" anchor="ctr">
            <a:spAutoFit/>
          </a:bodyPr>
          <a:lstStyle/>
          <a:p>
            <a:pPr defTabSz="914400">
              <a:defRPr sz="1000">
                <a:solidFill>
                  <a:srgbClr val="000000"/>
                </a:solidFill>
                <a:latin typeface="+mn-lt"/>
                <a:ea typeface="+mn-ea"/>
                <a:cs typeface="+mn-cs"/>
                <a:sym typeface="Lucida Grande"/>
              </a:defRPr>
            </a:pPr>
            <a:r>
              <a:rPr sz="1000" dirty="0">
                <a:solidFill>
                  <a:schemeClr val="bg1"/>
                </a:solidFill>
                <a:effectLst>
                  <a:outerShdw blurRad="38100" dist="38100" dir="2700000" rotWithShape="0">
                    <a:srgbClr val="000000">
                      <a:alpha val="43137"/>
                    </a:srgbClr>
                  </a:outerShdw>
                </a:effectLst>
                <a:latin typeface="Calibri"/>
                <a:ea typeface="Calibri"/>
                <a:cs typeface="Calibri"/>
                <a:sym typeface="Calibri"/>
              </a:rPr>
              <a:t>cc by </a:t>
            </a:r>
            <a:r>
              <a:rPr lang="de-DE" sz="1000" dirty="0" err="1">
                <a:solidFill>
                  <a:schemeClr val="bg1"/>
                </a:solidFill>
                <a:effectLst>
                  <a:outerShdw blurRad="38100" dist="38100" dir="2700000" rotWithShape="0">
                    <a:srgbClr val="000000">
                      <a:alpha val="43137"/>
                    </a:srgbClr>
                  </a:outerShdw>
                </a:effectLst>
                <a:latin typeface="Calibri"/>
                <a:ea typeface="Calibri"/>
                <a:cs typeface="Calibri"/>
                <a:sym typeface="Calibri"/>
              </a:rPr>
              <a:t>sa</a:t>
            </a:r>
            <a:r>
              <a:rPr lang="de-DE" sz="1000" dirty="0">
                <a:solidFill>
                  <a:schemeClr val="bg1"/>
                </a:solidFill>
                <a:effectLst>
                  <a:outerShdw blurRad="38100" dist="38100" dir="2700000" rotWithShape="0">
                    <a:srgbClr val="000000">
                      <a:alpha val="43137"/>
                    </a:srgbClr>
                  </a:outerShdw>
                </a:effectLst>
                <a:latin typeface="Calibri"/>
                <a:ea typeface="Calibri"/>
                <a:cs typeface="Calibri"/>
                <a:sym typeface="Calibri"/>
              </a:rPr>
              <a:t> </a:t>
            </a:r>
            <a:r>
              <a:rPr sz="1000" dirty="0">
                <a:solidFill>
                  <a:schemeClr val="bg1"/>
                </a:solidFill>
                <a:effectLst>
                  <a:outerShdw blurRad="38100" dist="38100" dir="2700000" rotWithShape="0">
                    <a:srgbClr val="000000">
                      <a:alpha val="43137"/>
                    </a:srgbClr>
                  </a:outerShdw>
                </a:effectLst>
                <a:latin typeface="Calibri"/>
                <a:ea typeface="Calibri"/>
                <a:cs typeface="Calibri"/>
                <a:sym typeface="Calibri"/>
              </a:rPr>
              <a:t>4.0 </a:t>
            </a:r>
            <a:r>
              <a:rPr lang="de-DE" sz="1000" dirty="0">
                <a:solidFill>
                  <a:schemeClr val="bg1"/>
                </a:solidFill>
                <a:effectLst>
                  <a:outerShdw blurRad="38100" dist="38100" dir="2700000" rotWithShape="0">
                    <a:srgbClr val="000000">
                      <a:alpha val="43137"/>
                    </a:srgbClr>
                  </a:outerShdw>
                </a:effectLst>
                <a:latin typeface="Calibri"/>
                <a:ea typeface="Calibri"/>
                <a:cs typeface="Calibri"/>
                <a:sym typeface="Calibri"/>
              </a:rPr>
              <a:t>DE Bettina Waffner für </a:t>
            </a:r>
            <a:r>
              <a:rPr sz="1000" dirty="0" err="1">
                <a:solidFill>
                  <a:schemeClr val="bg1"/>
                </a:solidFill>
                <a:effectLst>
                  <a:outerShdw blurRad="38100" dist="38100" dir="2700000" rotWithShape="0">
                    <a:srgbClr val="000000">
                      <a:alpha val="43137"/>
                    </a:srgbClr>
                  </a:outerShdw>
                </a:effectLst>
                <a:latin typeface="Calibri"/>
                <a:ea typeface="Calibri"/>
                <a:cs typeface="Calibri"/>
                <a:sym typeface="Calibri"/>
              </a:rPr>
              <a:t>MainstreamingOER</a:t>
            </a:r>
            <a:r>
              <a:rPr lang="de-DE" sz="1000" dirty="0">
                <a:solidFill>
                  <a:schemeClr val="bg1"/>
                </a:solidFill>
                <a:effectLst>
                  <a:outerShdw blurRad="38100" dist="38100" dir="2700000" rotWithShape="0">
                    <a:srgbClr val="000000">
                      <a:alpha val="43137"/>
                    </a:srgbClr>
                  </a:outerShdw>
                </a:effectLst>
                <a:latin typeface="+mn-lt"/>
                <a:ea typeface="Calibri"/>
                <a:cs typeface="Calibri"/>
                <a:sym typeface="Calibri"/>
              </a:rPr>
              <a:t> unter einer </a:t>
            </a:r>
            <a:r>
              <a:rPr lang="de-DE" sz="1000" dirty="0">
                <a:solidFill>
                  <a:schemeClr val="bg1"/>
                </a:solidFill>
                <a:effectLst>
                  <a:outerShdw blurRad="38100" dist="38100" dir="2700000" rotWithShape="0">
                    <a:srgbClr val="000000">
                      <a:alpha val="43137"/>
                    </a:srgbClr>
                  </a:outerShdw>
                </a:effectLst>
                <a:latin typeface="+mn-lt"/>
                <a:ea typeface="Calibri"/>
                <a:cs typeface="Calibri"/>
                <a:sym typeface="Calibri"/>
                <a:hlinkClick r:id="rId5"/>
              </a:rPr>
              <a:t>Creative </a:t>
            </a:r>
            <a:r>
              <a:rPr lang="de-DE" sz="1000" dirty="0" err="1">
                <a:solidFill>
                  <a:schemeClr val="bg1"/>
                </a:solidFill>
                <a:effectLst>
                  <a:outerShdw blurRad="38100" dist="38100" dir="2700000" rotWithShape="0">
                    <a:srgbClr val="000000">
                      <a:alpha val="43137"/>
                    </a:srgbClr>
                  </a:outerShdw>
                </a:effectLst>
                <a:latin typeface="+mn-lt"/>
                <a:ea typeface="Calibri"/>
                <a:cs typeface="Calibri"/>
                <a:sym typeface="Calibri"/>
                <a:hlinkClick r:id="rId5"/>
              </a:rPr>
              <a:t>Commons</a:t>
            </a:r>
            <a:r>
              <a:rPr lang="de-DE" sz="1000" dirty="0">
                <a:solidFill>
                  <a:schemeClr val="bg1"/>
                </a:solidFill>
                <a:effectLst>
                  <a:outerShdw blurRad="38100" dist="38100" dir="2700000" rotWithShape="0">
                    <a:srgbClr val="000000">
                      <a:alpha val="43137"/>
                    </a:srgbClr>
                  </a:outerShdw>
                </a:effectLst>
                <a:latin typeface="+mn-lt"/>
                <a:ea typeface="Calibri"/>
                <a:cs typeface="Calibri"/>
                <a:sym typeface="Calibri"/>
                <a:hlinkClick r:id="rId5"/>
              </a:rPr>
              <a:t> Lizenz</a:t>
            </a:r>
            <a:endParaRPr sz="2200" dirty="0">
              <a:solidFill>
                <a:schemeClr val="bg1"/>
              </a:solidFill>
              <a:effectLst>
                <a:outerShdw blurRad="38100" dist="38100" dir="2700000" rotWithShape="0">
                  <a:srgbClr val="000000">
                    <a:alpha val="43137"/>
                  </a:srgbClr>
                </a:outerShdw>
              </a:effectLst>
              <a:latin typeface="Calibri"/>
              <a:ea typeface="Calibri"/>
              <a:cs typeface="Calibri"/>
              <a:sym typeface="Calibri"/>
            </a:endParaRPr>
          </a:p>
        </p:txBody>
      </p:sp>
      <p:pic>
        <p:nvPicPr>
          <p:cNvPr id="82950"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125" y="6084888"/>
            <a:ext cx="15081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8"/>
          <p:cNvPicPr>
            <a:picLocks noChangeAspect="1"/>
          </p:cNvPicPr>
          <p:nvPr/>
        </p:nvPicPr>
        <p:blipFill>
          <a:blip r:embed="rId3">
            <a:extLst>
              <a:ext uri="{28A0092B-C50C-407E-A947-70E740481C1C}">
                <a14:useLocalDpi xmlns:a14="http://schemas.microsoft.com/office/drawing/2010/main" val="0"/>
              </a:ext>
            </a:extLst>
          </a:blip>
          <a:srcRect b="13260"/>
          <a:stretch>
            <a:fillRect/>
          </a:stretch>
        </p:blipFill>
        <p:spPr bwMode="auto">
          <a:xfrm>
            <a:off x="1785938" y="2371725"/>
            <a:ext cx="28559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Grafik 2"/>
          <p:cNvPicPr>
            <a:picLocks noChangeAspect="1"/>
          </p:cNvPicPr>
          <p:nvPr/>
        </p:nvPicPr>
        <p:blipFill>
          <a:blip r:embed="rId4">
            <a:extLst>
              <a:ext uri="{28A0092B-C50C-407E-A947-70E740481C1C}">
                <a14:useLocalDpi xmlns:a14="http://schemas.microsoft.com/office/drawing/2010/main" val="0"/>
              </a:ext>
            </a:extLst>
          </a:blip>
          <a:srcRect b="24335"/>
          <a:stretch>
            <a:fillRect/>
          </a:stretch>
        </p:blipFill>
        <p:spPr bwMode="auto">
          <a:xfrm>
            <a:off x="841375" y="319088"/>
            <a:ext cx="767397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Grafik 12"/>
          <p:cNvPicPr>
            <a:picLocks noChangeAspect="1"/>
          </p:cNvPicPr>
          <p:nvPr/>
        </p:nvPicPr>
        <p:blipFill>
          <a:blip r:embed="rId3">
            <a:extLst>
              <a:ext uri="{28A0092B-C50C-407E-A947-70E740481C1C}">
                <a14:useLocalDpi xmlns:a14="http://schemas.microsoft.com/office/drawing/2010/main" val="0"/>
              </a:ext>
            </a:extLst>
          </a:blip>
          <a:srcRect b="12857"/>
          <a:stretch>
            <a:fillRect/>
          </a:stretch>
        </p:blipFill>
        <p:spPr bwMode="auto">
          <a:xfrm>
            <a:off x="5645150" y="2790825"/>
            <a:ext cx="189547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Grafik 3"/>
          <p:cNvPicPr>
            <a:picLocks noChangeAspect="1"/>
          </p:cNvPicPr>
          <p:nvPr/>
        </p:nvPicPr>
        <p:blipFill>
          <a:blip r:embed="rId5">
            <a:extLst>
              <a:ext uri="{28A0092B-C50C-407E-A947-70E740481C1C}">
                <a14:useLocalDpi xmlns:a14="http://schemas.microsoft.com/office/drawing/2010/main" val="0"/>
              </a:ext>
            </a:extLst>
          </a:blip>
          <a:srcRect b="12936"/>
          <a:stretch>
            <a:fillRect/>
          </a:stretch>
        </p:blipFill>
        <p:spPr bwMode="auto">
          <a:xfrm>
            <a:off x="2457450" y="2901950"/>
            <a:ext cx="153035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Grafik 4"/>
          <p:cNvPicPr>
            <a:picLocks noChangeAspect="1"/>
          </p:cNvPicPr>
          <p:nvPr/>
        </p:nvPicPr>
        <p:blipFill>
          <a:blip r:embed="rId6">
            <a:extLst>
              <a:ext uri="{28A0092B-C50C-407E-A947-70E740481C1C}">
                <a14:useLocalDpi xmlns:a14="http://schemas.microsoft.com/office/drawing/2010/main" val="0"/>
              </a:ext>
            </a:extLst>
          </a:blip>
          <a:srcRect b="13841"/>
          <a:stretch>
            <a:fillRect/>
          </a:stretch>
        </p:blipFill>
        <p:spPr bwMode="auto">
          <a:xfrm>
            <a:off x="6091238" y="3214688"/>
            <a:ext cx="10112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feld 9"/>
          <p:cNvSpPr txBox="1">
            <a:spLocks noChangeArrowheads="1"/>
          </p:cNvSpPr>
          <p:nvPr/>
        </p:nvSpPr>
        <p:spPr bwMode="auto">
          <a:xfrm>
            <a:off x="7513638" y="3971925"/>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b="0">
                <a:solidFill>
                  <a:schemeClr val="tx2"/>
                </a:solidFill>
              </a:rPr>
              <a:t>Internet</a:t>
            </a:r>
          </a:p>
        </p:txBody>
      </p:sp>
      <p:sp>
        <p:nvSpPr>
          <p:cNvPr id="15368" name="Textfeld 14"/>
          <p:cNvSpPr txBox="1">
            <a:spLocks noChangeArrowheads="1"/>
          </p:cNvSpPr>
          <p:nvPr/>
        </p:nvSpPr>
        <p:spPr bwMode="auto">
          <a:xfrm>
            <a:off x="46038" y="4667250"/>
            <a:ext cx="233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b="0">
                <a:solidFill>
                  <a:schemeClr val="tx2"/>
                </a:solidFill>
              </a:rPr>
              <a:t>kooperatives Arbeiten</a:t>
            </a:r>
          </a:p>
        </p:txBody>
      </p:sp>
      <p:sp>
        <p:nvSpPr>
          <p:cNvPr id="15369" name="Textfeld 15"/>
          <p:cNvSpPr txBox="1">
            <a:spLocks noChangeArrowheads="1"/>
          </p:cNvSpPr>
          <p:nvPr/>
        </p:nvSpPr>
        <p:spPr bwMode="auto">
          <a:xfrm rot="562694">
            <a:off x="4040188" y="1641475"/>
            <a:ext cx="233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4000" b="0">
                <a:solidFill>
                  <a:schemeClr val="tx2"/>
                </a:solidFill>
              </a:rPr>
              <a:t>O E R</a:t>
            </a:r>
          </a:p>
        </p:txBody>
      </p:sp>
      <p:sp>
        <p:nvSpPr>
          <p:cNvPr id="15370" name="Textfeld 16"/>
          <p:cNvSpPr txBox="1">
            <a:spLocks noChangeArrowheads="1"/>
          </p:cNvSpPr>
          <p:nvPr/>
        </p:nvSpPr>
        <p:spPr bwMode="auto">
          <a:xfrm rot="-621047">
            <a:off x="3678238" y="4918075"/>
            <a:ext cx="233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buFontTx/>
              <a:buNone/>
            </a:pPr>
            <a:r>
              <a:rPr lang="de-DE" altLang="de-DE" sz="4000" b="0">
                <a:solidFill>
                  <a:schemeClr val="tx2"/>
                </a:solidFill>
              </a:rPr>
              <a:t>O E R</a:t>
            </a:r>
          </a:p>
        </p:txBody>
      </p:sp>
      <p:sp>
        <p:nvSpPr>
          <p:cNvPr id="18" name="Fußzeilenplatzhalter 4"/>
          <p:cNvSpPr>
            <a:spLocks noGrp="1"/>
          </p:cNvSpPr>
          <p:nvPr>
            <p:ph type="ftr" sz="quarter" idx="11"/>
          </p:nvPr>
        </p:nvSpPr>
        <p:spPr>
          <a:xfrm>
            <a:off x="6807200" y="6367463"/>
            <a:ext cx="3556000" cy="434975"/>
          </a:xfrm>
        </p:spPr>
        <p:txBody>
          <a:bodyPr/>
          <a:lstStyle/>
          <a:p>
            <a:pPr defTabSz="914400" eaLnBrk="0" fontAlgn="base" hangingPunct="0">
              <a:spcBef>
                <a:spcPct val="0"/>
              </a:spcBef>
              <a:spcAft>
                <a:spcPct val="0"/>
              </a:spcAft>
              <a:defRPr sz="1000">
                <a:solidFill>
                  <a:srgbClr val="000000"/>
                </a:solidFill>
                <a:latin typeface="+mn-lt"/>
                <a:ea typeface="+mn-ea"/>
                <a:cs typeface="+mn-cs"/>
                <a:sym typeface="Lucida Grande"/>
              </a:defRPr>
            </a:pPr>
            <a:r>
              <a:rPr lang="de-DE" sz="800" dirty="0">
                <a:solidFill>
                  <a:srgbClr val="000000"/>
                </a:solidFill>
                <a:cs typeface="Arial" panose="020B0604020202020204" pitchFamily="34" charset="0"/>
                <a:sym typeface="Lucida Grande"/>
              </a:rPr>
              <a:t>Rechtenachweis:</a:t>
            </a:r>
            <a:br>
              <a:rPr lang="de-DE" sz="800" dirty="0">
                <a:solidFill>
                  <a:srgbClr val="000000"/>
                </a:solidFill>
                <a:cs typeface="Arial" panose="020B0604020202020204" pitchFamily="34" charset="0"/>
                <a:sym typeface="Lucida Grande"/>
              </a:rPr>
            </a:br>
            <a:r>
              <a:rPr lang="de-DE" sz="800" dirty="0">
                <a:solidFill>
                  <a:srgbClr val="000000"/>
                </a:solidFill>
                <a:cs typeface="Arial" panose="020B0604020202020204" pitchFamily="34" charset="0"/>
                <a:sym typeface="Lucida Grande"/>
              </a:rPr>
              <a:t>Icons </a:t>
            </a:r>
            <a:r>
              <a:rPr lang="de-DE" sz="800" dirty="0" err="1">
                <a:solidFill>
                  <a:srgbClr val="000000"/>
                </a:solidFill>
                <a:cs typeface="Arial" panose="020B0604020202020204" pitchFamily="34" charset="0"/>
                <a:sym typeface="Lucida Grande"/>
              </a:rPr>
              <a:t>created</a:t>
            </a:r>
            <a:r>
              <a:rPr lang="de-DE" sz="800" dirty="0">
                <a:solidFill>
                  <a:srgbClr val="000000"/>
                </a:solidFill>
                <a:cs typeface="Arial" panose="020B0604020202020204" pitchFamily="34" charset="0"/>
                <a:sym typeface="Lucida Grande"/>
              </a:rPr>
              <a:t> </a:t>
            </a:r>
            <a:r>
              <a:rPr lang="de-DE" sz="800" dirty="0" err="1">
                <a:solidFill>
                  <a:srgbClr val="000000"/>
                </a:solidFill>
                <a:cs typeface="Arial" panose="020B0604020202020204" pitchFamily="34" charset="0"/>
                <a:sym typeface="Lucida Grande"/>
              </a:rPr>
              <a:t>for</a:t>
            </a:r>
            <a:r>
              <a:rPr lang="de-DE" sz="800" dirty="0">
                <a:solidFill>
                  <a:srgbClr val="000000"/>
                </a:solidFill>
                <a:cs typeface="Arial" panose="020B0604020202020204" pitchFamily="34" charset="0"/>
                <a:sym typeface="Lucida Grande"/>
              </a:rPr>
              <a:t> </a:t>
            </a:r>
            <a:r>
              <a:rPr lang="de-DE" sz="800" dirty="0" err="1">
                <a:solidFill>
                  <a:srgbClr val="000000"/>
                </a:solidFill>
                <a:cs typeface="Arial" panose="020B0604020202020204" pitchFamily="34" charset="0"/>
                <a:sym typeface="Lucida Grande"/>
              </a:rPr>
              <a:t>Noun</a:t>
            </a:r>
            <a:r>
              <a:rPr lang="de-DE" sz="800" dirty="0">
                <a:solidFill>
                  <a:srgbClr val="000000"/>
                </a:solidFill>
                <a:cs typeface="Arial" panose="020B0604020202020204" pitchFamily="34" charset="0"/>
                <a:sym typeface="Lucida Grande"/>
              </a:rPr>
              <a:t> Project </a:t>
            </a:r>
            <a:r>
              <a:rPr lang="de-DE" sz="800" dirty="0" err="1">
                <a:solidFill>
                  <a:srgbClr val="000000"/>
                </a:solidFill>
                <a:cs typeface="Arial" panose="020B0604020202020204" pitchFamily="34" charset="0"/>
                <a:sym typeface="Lucida Grande"/>
              </a:rPr>
              <a:t>by</a:t>
            </a:r>
            <a:r>
              <a:rPr lang="de-DE" sz="800" dirty="0">
                <a:solidFill>
                  <a:srgbClr val="000000"/>
                </a:solidFill>
                <a:cs typeface="Arial" panose="020B0604020202020204" pitchFamily="34" charset="0"/>
                <a:sym typeface="Lucida Grande"/>
              </a:rPr>
              <a:t> </a:t>
            </a:r>
          </a:p>
          <a:p>
            <a:pPr defTabSz="914400" eaLnBrk="0" fontAlgn="base" hangingPunct="0">
              <a:spcBef>
                <a:spcPct val="0"/>
              </a:spcBef>
              <a:spcAft>
                <a:spcPct val="0"/>
              </a:spcAft>
              <a:defRPr sz="1000">
                <a:solidFill>
                  <a:srgbClr val="000000"/>
                </a:solidFill>
                <a:latin typeface="+mn-lt"/>
                <a:ea typeface="+mn-ea"/>
                <a:cs typeface="+mn-cs"/>
                <a:sym typeface="Lucida Grande"/>
              </a:defRPr>
            </a:pPr>
            <a:r>
              <a:rPr lang="de-DE" sz="800" dirty="0" err="1">
                <a:solidFill>
                  <a:srgbClr val="000000"/>
                </a:solidFill>
                <a:cs typeface="Arial" panose="020B0604020202020204" pitchFamily="34" charset="0"/>
                <a:sym typeface="Lucida Grande"/>
              </a:rPr>
              <a:t>orlangiobo</a:t>
            </a:r>
            <a:r>
              <a:rPr lang="de-DE" sz="800" dirty="0">
                <a:solidFill>
                  <a:srgbClr val="000000"/>
                </a:solidFill>
                <a:cs typeface="Arial" panose="020B0604020202020204" pitchFamily="34" charset="0"/>
                <a:sym typeface="Lucida Grande"/>
              </a:rPr>
              <a:t>, </a:t>
            </a:r>
            <a:r>
              <a:rPr lang="de-DE" sz="800" dirty="0" err="1">
                <a:solidFill>
                  <a:srgbClr val="000000"/>
                </a:solidFill>
                <a:cs typeface="Arial" panose="020B0604020202020204" pitchFamily="34" charset="0"/>
                <a:sym typeface="Lucida Grande"/>
              </a:rPr>
              <a:t>Juray</a:t>
            </a:r>
            <a:r>
              <a:rPr lang="de-DE" sz="800" dirty="0">
                <a:solidFill>
                  <a:srgbClr val="000000"/>
                </a:solidFill>
                <a:cs typeface="Arial" panose="020B0604020202020204" pitchFamily="34" charset="0"/>
                <a:sym typeface="Lucida Grande"/>
              </a:rPr>
              <a:t> </a:t>
            </a:r>
            <a:r>
              <a:rPr lang="de-DE" sz="800" dirty="0" err="1">
                <a:solidFill>
                  <a:srgbClr val="000000"/>
                </a:solidFill>
                <a:cs typeface="Arial" panose="020B0604020202020204" pitchFamily="34" charset="0"/>
                <a:sym typeface="Lucida Grande"/>
              </a:rPr>
              <a:t>Sedlak</a:t>
            </a:r>
            <a:r>
              <a:rPr lang="de-DE" sz="800" dirty="0">
                <a:solidFill>
                  <a:srgbClr val="000000"/>
                </a:solidFill>
                <a:cs typeface="Arial" panose="020B0604020202020204" pitchFamily="34" charset="0"/>
                <a:sym typeface="Lucida Grande"/>
              </a:rPr>
              <a:t>, Icon Fair, </a:t>
            </a:r>
            <a:r>
              <a:rPr lang="de-DE" sz="800" dirty="0" err="1">
                <a:solidFill>
                  <a:srgbClr val="000000"/>
                </a:solidFill>
                <a:cs typeface="Arial" panose="020B0604020202020204" pitchFamily="34" charset="0"/>
                <a:sym typeface="Lucida Grande"/>
              </a:rPr>
              <a:t>Greogor</a:t>
            </a:r>
            <a:r>
              <a:rPr lang="de-DE" sz="800" dirty="0">
                <a:solidFill>
                  <a:srgbClr val="000000"/>
                </a:solidFill>
                <a:cs typeface="Arial" panose="020B0604020202020204" pitchFamily="34" charset="0"/>
                <a:sym typeface="Lucida Grande"/>
              </a:rPr>
              <a:t> </a:t>
            </a:r>
            <a:r>
              <a:rPr lang="de-DE" sz="800" dirty="0" err="1">
                <a:solidFill>
                  <a:srgbClr val="000000"/>
                </a:solidFill>
                <a:cs typeface="Arial" panose="020B0604020202020204" pitchFamily="34" charset="0"/>
                <a:sym typeface="Lucida Grande"/>
              </a:rPr>
              <a:t>Cresnar</a:t>
            </a:r>
            <a:endParaRPr lang="de-DE" sz="800" dirty="0">
              <a:solidFill>
                <a:srgbClr val="000000"/>
              </a:solidFill>
              <a:cs typeface="Arial" panose="020B0604020202020204" pitchFamily="34" charset="0"/>
              <a:sym typeface="Lucida Grande"/>
            </a:endParaRPr>
          </a:p>
          <a:p>
            <a:pPr algn="r">
              <a:defRPr/>
            </a:pPr>
            <a:r>
              <a:rPr lang="de-DE" sz="1100" dirty="0" smtClean="0">
                <a:solidFill>
                  <a:srgbClr val="1FA7DA"/>
                </a:solidFill>
                <a:latin typeface="Arial" pitchFamily="34" charset="0"/>
                <a:cs typeface="Arial" pitchFamily="34" charset="0"/>
              </a:rPr>
              <a:t> </a:t>
            </a:r>
            <a:endParaRPr lang="de-DE" sz="1100" dirty="0">
              <a:solidFill>
                <a:srgbClr val="1FA7DA"/>
              </a:solidFill>
              <a:latin typeface="Arial" pitchFamily="34" charset="0"/>
              <a:cs typeface="Arial" pitchFamily="34" charset="0"/>
            </a:endParaRPr>
          </a:p>
        </p:txBody>
      </p:sp>
      <p:pic>
        <p:nvPicPr>
          <p:cNvPr id="15372"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hape 377"/>
          <p:cNvSpPr/>
          <p:nvPr/>
        </p:nvSpPr>
        <p:spPr>
          <a:xfrm>
            <a:off x="715963" y="6573838"/>
            <a:ext cx="5576887"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lang="de-DE" sz="800" dirty="0">
                <a:solidFill>
                  <a:srgbClr val="000000"/>
                </a:solidFill>
                <a:latin typeface="+mn-lt"/>
                <a:ea typeface="+mn-ea"/>
                <a:cs typeface="Arial" panose="020B0604020202020204" pitchFamily="34" charset="0"/>
                <a:sym typeface="Calibri"/>
              </a:rPr>
              <a:t>„OER-Chain Model“</a:t>
            </a: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Tobias </a:t>
            </a:r>
            <a:r>
              <a:rPr lang="de-DE" sz="800" dirty="0" err="1">
                <a:solidFill>
                  <a:srgbClr val="000000"/>
                </a:solidFill>
                <a:latin typeface="+mn-lt"/>
                <a:ea typeface="+mn-ea"/>
                <a:cs typeface="Arial" panose="020B0604020202020204" pitchFamily="34" charset="0"/>
                <a:sym typeface="Calibri"/>
              </a:rPr>
              <a:t>Düttmann</a:t>
            </a:r>
            <a:r>
              <a:rPr lang="de-DE" sz="800" dirty="0">
                <a:solidFill>
                  <a:srgbClr val="000000"/>
                </a:solidFill>
                <a:latin typeface="+mn-lt"/>
                <a:ea typeface="+mn-ea"/>
                <a:cs typeface="Arial" panose="020B0604020202020204" pitchFamily="34" charset="0"/>
                <a:sym typeface="Calibri"/>
              </a:rPr>
              <a:t> für </a:t>
            </a:r>
            <a:r>
              <a:rPr lang="de-DE"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8"/>
              </a:rPr>
              <a:t>creativecommons.org/licenses/by-sa/4.0/legalcode.de</a:t>
            </a:r>
            <a:r>
              <a:rPr lang="de-DE" sz="800" dirty="0">
                <a:solidFill>
                  <a:srgbClr val="000000"/>
                </a:solidFill>
                <a:latin typeface="+mn-lt"/>
                <a:ea typeface="+mn-ea"/>
                <a:cs typeface="Arial" panose="020B0604020202020204" pitchFamily="34" charset="0"/>
                <a:sym typeface="Calibri"/>
              </a:rPr>
              <a:t> </a:t>
            </a:r>
            <a:endParaRPr sz="800" dirty="0">
              <a:solidFill>
                <a:srgbClr val="000000"/>
              </a:solidFill>
              <a:latin typeface="+mn-lt"/>
              <a:ea typeface="+mn-ea"/>
              <a:cs typeface="Arial" panose="020B0604020202020204" pitchFamily="34" charset="0"/>
              <a:sym typeface="Calibri"/>
            </a:endParaRPr>
          </a:p>
        </p:txBody>
      </p:sp>
      <p:pic>
        <p:nvPicPr>
          <p:cNvPr id="15374" name="ll-logo-transpartent.tiff" descr="ll-logo-transpartent.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392617">
            <a:off x="474663" y="504825"/>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
          <p:cNvSpPr txBox="1">
            <a:spLocks/>
          </p:cNvSpPr>
          <p:nvPr/>
        </p:nvSpPr>
        <p:spPr>
          <a:xfrm>
            <a:off x="685800" y="2130425"/>
            <a:ext cx="7772400" cy="1470025"/>
          </a:xfrm>
          <a:prstGeom prst="rect">
            <a:avLst/>
          </a:prstGeom>
        </p:spPr>
        <p:txBody>
          <a:bodyPr anchor="ctr">
            <a:normAutofit fontScale="97500"/>
          </a:bodyPr>
          <a:lstStyle>
            <a:lvl1pPr algn="ctr" defTabSz="457200" rtl="0" eaLnBrk="1" latinLnBrk="0" hangingPunct="1">
              <a:spcBef>
                <a:spcPct val="0"/>
              </a:spcBef>
              <a:buNone/>
              <a:defRPr sz="4400" b="1" kern="1200">
                <a:solidFill>
                  <a:schemeClr val="tx1"/>
                </a:solidFill>
                <a:latin typeface="Optima"/>
                <a:ea typeface="+mj-ea"/>
                <a:cs typeface="Optima"/>
              </a:defRPr>
            </a:lvl1pPr>
          </a:lstStyle>
          <a:p>
            <a:pPr>
              <a:defRPr/>
            </a:pPr>
            <a:endParaRPr lang="de-DE" sz="3200" dirty="0" smtClean="0"/>
          </a:p>
        </p:txBody>
      </p:sp>
      <p:pic>
        <p:nvPicPr>
          <p:cNvPr id="17411" name="Bild 1" descr="darksi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2"/>
          <p:cNvSpPr>
            <a:spLocks noGrp="1"/>
          </p:cNvSpPr>
          <p:nvPr>
            <p:ph idx="1"/>
          </p:nvPr>
        </p:nvSpPr>
        <p:spPr>
          <a:xfrm>
            <a:off x="474663" y="2266950"/>
            <a:ext cx="7983537" cy="1190625"/>
          </a:xfrm>
          <a:ln>
            <a:noFill/>
          </a:ln>
        </p:spPr>
        <p:txBody>
          <a:bodyPr>
            <a:noAutofit/>
          </a:bodyPr>
          <a:lstStyle/>
          <a:p>
            <a:pPr marL="285750" indent="-285750">
              <a:defRPr/>
            </a:pPr>
            <a:r>
              <a:rPr lang="de-DE" sz="2400" b="0" dirty="0" smtClean="0">
                <a:solidFill>
                  <a:schemeClr val="bg1"/>
                </a:solidFill>
              </a:rPr>
              <a:t>Partizipation, Kooperation und Kollaborationen </a:t>
            </a:r>
            <a:r>
              <a:rPr lang="de-DE" sz="2400" b="0" dirty="0">
                <a:solidFill>
                  <a:schemeClr val="bg1"/>
                </a:solidFill>
              </a:rPr>
              <a:t>im Lehrkontext sind ungewohnt, da sie das geistige Eigentum berühren</a:t>
            </a:r>
            <a:r>
              <a:rPr lang="de-DE" sz="2400" b="0" dirty="0" smtClean="0">
                <a:solidFill>
                  <a:schemeClr val="bg1"/>
                </a:solidFill>
              </a:rPr>
              <a:t>.</a:t>
            </a:r>
            <a:endParaRPr lang="de-DE" sz="2400" dirty="0">
              <a:solidFill>
                <a:schemeClr val="bg1"/>
              </a:solidFill>
            </a:endParaRPr>
          </a:p>
          <a:p>
            <a:pPr marL="285750" indent="-285750">
              <a:defRPr/>
            </a:pPr>
            <a:endParaRPr lang="de-DE" sz="2400" dirty="0">
              <a:solidFill>
                <a:schemeClr val="bg1"/>
              </a:solidFill>
            </a:endParaRPr>
          </a:p>
          <a:p>
            <a:pPr>
              <a:buFontTx/>
              <a:buChar char="-"/>
              <a:defRPr/>
            </a:pPr>
            <a:endParaRPr lang="de-AT" dirty="0" smtClean="0">
              <a:solidFill>
                <a:schemeClr val="bg1"/>
              </a:solidFill>
            </a:endParaRPr>
          </a:p>
        </p:txBody>
      </p:sp>
      <p:sp>
        <p:nvSpPr>
          <p:cNvPr id="7" name="Fußzeilenplatzhalter 4"/>
          <p:cNvSpPr>
            <a:spLocks noGrp="1"/>
          </p:cNvSpPr>
          <p:nvPr>
            <p:ph type="ftr" sz="quarter" idx="11"/>
          </p:nvPr>
        </p:nvSpPr>
        <p:spPr>
          <a:xfrm>
            <a:off x="5286375" y="6178550"/>
            <a:ext cx="3611563"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9" name="Inhaltsplatzhalter 2"/>
          <p:cNvSpPr txBox="1">
            <a:spLocks/>
          </p:cNvSpPr>
          <p:nvPr/>
        </p:nvSpPr>
        <p:spPr bwMode="auto">
          <a:xfrm>
            <a:off x="474663" y="3856038"/>
            <a:ext cx="7983537" cy="17716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80000" tIns="180000" rIns="180000" bIns="180000">
            <a:normAutofit/>
          </a:bodyPr>
          <a:lstStyle>
            <a:lvl1pPr marL="342900" indent="-342900" algn="l" defTabSz="457200" rtl="0" eaLnBrk="0" fontAlgn="base" hangingPunct="0">
              <a:spcBef>
                <a:spcPct val="20000"/>
              </a:spcBef>
              <a:spcAft>
                <a:spcPts val="600"/>
              </a:spcAft>
              <a:buFont typeface="Arial" panose="020B0604020202020204" pitchFamily="34" charset="0"/>
              <a:buChar char="•"/>
              <a:defRPr sz="2800" b="1" kern="1200">
                <a:solidFill>
                  <a:srgbClr val="004C93"/>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Arial"/>
                <a:ea typeface="ヒラギノ角ゴ Pro W3" charset="-128"/>
                <a:cs typeface="Arial"/>
              </a:defRPr>
            </a:lvl2pPr>
            <a:lvl3pPr marL="1143000" indent="-965200" algn="l" defTabSz="457200" rtl="0" eaLnBrk="0" fontAlgn="base" hangingPunct="0">
              <a:spcBef>
                <a:spcPct val="20000"/>
              </a:spcBef>
              <a:spcAft>
                <a:spcPts val="600"/>
              </a:spcAft>
              <a:buClr>
                <a:schemeClr val="tx2"/>
              </a:buClr>
              <a:buFont typeface="Lucida Grande"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defRPr/>
            </a:pPr>
            <a:r>
              <a:rPr lang="de-DE" sz="2400" b="0" dirty="0" smtClean="0">
                <a:solidFill>
                  <a:schemeClr val="bg1"/>
                </a:solidFill>
              </a:rPr>
              <a:t>Die Rolle von Lehrenden orientiert sich nach wie vor stark an der des Wissensvermittlers als an Lernbegleitenden, die Informationsfülle filtern.</a:t>
            </a:r>
            <a:endParaRPr lang="de-DE" sz="2400" dirty="0" smtClean="0">
              <a:solidFill>
                <a:schemeClr val="bg1"/>
              </a:solidFill>
            </a:endParaRPr>
          </a:p>
          <a:p>
            <a:pPr marL="285750" indent="-285750">
              <a:defRPr/>
            </a:pPr>
            <a:endParaRPr lang="de-DE" sz="2400" dirty="0" smtClean="0">
              <a:solidFill>
                <a:schemeClr val="bg1"/>
              </a:solidFill>
            </a:endParaRPr>
          </a:p>
          <a:p>
            <a:pPr>
              <a:buFontTx/>
              <a:buChar char="-"/>
              <a:defRPr/>
            </a:pPr>
            <a:endParaRPr lang="de-AT" dirty="0" smtClean="0">
              <a:solidFill>
                <a:schemeClr val="bg1"/>
              </a:solidFill>
            </a:endParaRPr>
          </a:p>
        </p:txBody>
      </p:sp>
      <p:pic>
        <p:nvPicPr>
          <p:cNvPr id="17415"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377"/>
          <p:cNvSpPr/>
          <p:nvPr/>
        </p:nvSpPr>
        <p:spPr>
          <a:xfrm>
            <a:off x="715963" y="6511925"/>
            <a:ext cx="4495800" cy="349250"/>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chemeClr val="bg1"/>
                </a:solidFill>
                <a:latin typeface="+mn-lt"/>
                <a:ea typeface="+mn-ea"/>
                <a:cs typeface="Arial" panose="020B0604020202020204" pitchFamily="34" charset="0"/>
                <a:sym typeface="Calibri"/>
              </a:rPr>
              <a:t>cc by </a:t>
            </a:r>
            <a:r>
              <a:rPr lang="de-DE" sz="800" dirty="0" err="1">
                <a:solidFill>
                  <a:schemeClr val="bg1"/>
                </a:solidFill>
                <a:latin typeface="+mn-lt"/>
                <a:ea typeface="+mn-ea"/>
                <a:cs typeface="Arial" panose="020B0604020202020204" pitchFamily="34" charset="0"/>
                <a:sym typeface="Calibri"/>
              </a:rPr>
              <a:t>sa</a:t>
            </a:r>
            <a:r>
              <a:rPr lang="de-DE" sz="800" dirty="0">
                <a:solidFill>
                  <a:schemeClr val="bg1"/>
                </a:solidFill>
                <a:latin typeface="+mn-lt"/>
                <a:ea typeface="+mn-ea"/>
                <a:cs typeface="Arial" panose="020B0604020202020204" pitchFamily="34" charset="0"/>
                <a:sym typeface="Calibri"/>
              </a:rPr>
              <a:t> </a:t>
            </a:r>
            <a:r>
              <a:rPr sz="800" dirty="0">
                <a:solidFill>
                  <a:schemeClr val="bg1"/>
                </a:solidFill>
                <a:latin typeface="+mn-lt"/>
                <a:ea typeface="+mn-ea"/>
                <a:cs typeface="Arial" panose="020B0604020202020204" pitchFamily="34" charset="0"/>
                <a:sym typeface="Calibri"/>
              </a:rPr>
              <a:t>4.0 </a:t>
            </a:r>
            <a:r>
              <a:rPr lang="de-DE" sz="800" dirty="0">
                <a:solidFill>
                  <a:schemeClr val="bg1"/>
                </a:solidFill>
                <a:latin typeface="+mn-lt"/>
                <a:ea typeface="+mn-ea"/>
                <a:cs typeface="Arial" panose="020B0604020202020204" pitchFamily="34" charset="0"/>
                <a:sym typeface="Calibri"/>
              </a:rPr>
              <a:t>DE Bettina Waffner für </a:t>
            </a:r>
            <a:r>
              <a:rPr sz="800" dirty="0" err="1">
                <a:solidFill>
                  <a:schemeClr val="bg1"/>
                </a:solidFill>
                <a:latin typeface="+mn-lt"/>
                <a:ea typeface="+mn-ea"/>
                <a:cs typeface="Arial" panose="020B0604020202020204" pitchFamily="34" charset="0"/>
                <a:sym typeface="Calibri"/>
              </a:rPr>
              <a:t>MainstreamingOER</a:t>
            </a:r>
            <a:r>
              <a:rPr sz="800" dirty="0">
                <a:solidFill>
                  <a:schemeClr val="bg1"/>
                </a:solidFill>
                <a:latin typeface="+mn-lt"/>
                <a:ea typeface="+mn-ea"/>
                <a:cs typeface="Arial" panose="020B0604020202020204" pitchFamily="34" charset="0"/>
                <a:sym typeface="Calibri"/>
              </a:rPr>
              <a:t> </a:t>
            </a:r>
            <a:r>
              <a:rPr lang="de-DE" sz="800" dirty="0">
                <a:solidFill>
                  <a:schemeClr val="bg1"/>
                </a:solidFill>
                <a:latin typeface="+mn-lt"/>
                <a:ea typeface="+mn-ea"/>
                <a:cs typeface="Arial" panose="020B0604020202020204" pitchFamily="34" charset="0"/>
                <a:sym typeface="Calibri"/>
              </a:rPr>
              <a:t> </a:t>
            </a:r>
            <a:r>
              <a:rPr lang="de-DE" sz="800" dirty="0">
                <a:solidFill>
                  <a:schemeClr val="bg1"/>
                </a:solidFill>
                <a:latin typeface="+mn-lt"/>
                <a:ea typeface="+mn-ea"/>
                <a:sym typeface="Lucida Grande"/>
                <a:hlinkClick r:id="rId5"/>
              </a:rPr>
              <a:t>https://creativecommons.org/licenses/by-sa/4.0/</a:t>
            </a:r>
            <a:endParaRPr lang="de-DE" sz="800" dirty="0">
              <a:solidFill>
                <a:schemeClr val="bg1"/>
              </a:solidFill>
              <a:latin typeface="+mn-lt"/>
              <a:ea typeface="+mn-ea"/>
              <a:sym typeface="Lucida Grande"/>
            </a:endParaRPr>
          </a:p>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8"/>
          <p:cNvSpPr txBox="1">
            <a:spLocks noChangeArrowheads="1"/>
          </p:cNvSpPr>
          <p:nvPr/>
        </p:nvSpPr>
        <p:spPr bwMode="auto">
          <a:xfrm>
            <a:off x="188913" y="4175125"/>
            <a:ext cx="8766175" cy="1200150"/>
          </a:xfrm>
          <a:prstGeom prst="rect">
            <a:avLst/>
          </a:prstGeom>
          <a:solidFill>
            <a:srgbClr val="A4C1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pPr>
            <a:r>
              <a:rPr lang="de-DE" altLang="de-DE" sz="1800" b="0">
                <a:solidFill>
                  <a:schemeClr val="tx1"/>
                </a:solidFill>
              </a:rPr>
              <a:t>Katalysator für partizipative, kooperative und kollaborative Lehr- und Lernszenarien</a:t>
            </a:r>
          </a:p>
          <a:p>
            <a:pPr>
              <a:spcBef>
                <a:spcPct val="0"/>
              </a:spcBef>
              <a:spcAft>
                <a:spcPct val="0"/>
              </a:spcAft>
            </a:pPr>
            <a:endParaRPr lang="de-DE" altLang="de-DE" sz="1800" b="0">
              <a:solidFill>
                <a:schemeClr val="tx1"/>
              </a:solidFill>
            </a:endParaRPr>
          </a:p>
          <a:p>
            <a:pPr>
              <a:spcBef>
                <a:spcPct val="0"/>
              </a:spcBef>
              <a:spcAft>
                <a:spcPct val="0"/>
              </a:spcAft>
            </a:pPr>
            <a:r>
              <a:rPr lang="de-DE" altLang="de-DE" sz="1800" b="0">
                <a:solidFill>
                  <a:schemeClr val="tx1"/>
                </a:solidFill>
              </a:rPr>
              <a:t>Stärkung der </a:t>
            </a:r>
            <a:r>
              <a:rPr lang="de-DE" altLang="de-DE" sz="1800" b="0" i="1">
                <a:solidFill>
                  <a:schemeClr val="tx1"/>
                </a:solidFill>
              </a:rPr>
              <a:t>digital literacy</a:t>
            </a:r>
          </a:p>
        </p:txBody>
      </p:sp>
      <p:sp>
        <p:nvSpPr>
          <p:cNvPr id="19459" name="Fußzeilenplatzhalter 4"/>
          <p:cNvSpPr>
            <a:spLocks noGrp="1"/>
          </p:cNvSpPr>
          <p:nvPr>
            <p:ph type="ftr" sz="quarter" idx="11"/>
          </p:nvPr>
        </p:nvSpPr>
        <p:spPr bwMode="auto">
          <a:xfrm>
            <a:off x="423863" y="6350000"/>
            <a:ext cx="8718550" cy="43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r" fontAlgn="base">
              <a:spcBef>
                <a:spcPct val="0"/>
              </a:spcBef>
              <a:spcAft>
                <a:spcPct val="0"/>
              </a:spcAft>
              <a:buFontTx/>
              <a:buNone/>
            </a:pPr>
            <a:r>
              <a:rPr lang="de-DE" altLang="de-DE" sz="1100" b="0" smtClean="0">
                <a:solidFill>
                  <a:srgbClr val="1FA7DA"/>
                </a:solidFill>
              </a:rPr>
              <a:t>Dr. Bettina Waffner</a:t>
            </a:r>
          </a:p>
          <a:p>
            <a:pPr algn="r" fontAlgn="base">
              <a:spcBef>
                <a:spcPct val="0"/>
              </a:spcBef>
              <a:spcAft>
                <a:spcPct val="0"/>
              </a:spcAft>
              <a:buFontTx/>
              <a:buNone/>
            </a:pPr>
            <a:r>
              <a:rPr lang="de-DE" altLang="de-DE" sz="1100" b="0" smtClean="0">
                <a:solidFill>
                  <a:srgbClr val="1FA7DA"/>
                </a:solidFill>
              </a:rPr>
              <a:t>Learning Lab – Universität Duisburg-Essen</a:t>
            </a:r>
          </a:p>
        </p:txBody>
      </p:sp>
      <p:sp>
        <p:nvSpPr>
          <p:cNvPr id="19460" name="Textfeld 11"/>
          <p:cNvSpPr txBox="1">
            <a:spLocks noChangeArrowheads="1"/>
          </p:cNvSpPr>
          <p:nvPr/>
        </p:nvSpPr>
        <p:spPr bwMode="auto">
          <a:xfrm>
            <a:off x="188913" y="104775"/>
            <a:ext cx="87757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lnSpc>
                <a:spcPct val="150000"/>
              </a:lnSpc>
              <a:buFont typeface="Arial" panose="020B0604020202020204" pitchFamily="34" charset="0"/>
              <a:buNone/>
            </a:pPr>
            <a:r>
              <a:rPr lang="de-DE" altLang="de-DE" sz="3600" b="0" i="1">
                <a:solidFill>
                  <a:schemeClr val="bg1"/>
                </a:solidFill>
              </a:rPr>
              <a:t>Potenziale</a:t>
            </a:r>
          </a:p>
        </p:txBody>
      </p:sp>
      <p:pic>
        <p:nvPicPr>
          <p:cNvPr id="19461" name="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61352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Shape 377"/>
          <p:cNvSpPr/>
          <p:nvPr/>
        </p:nvSpPr>
        <p:spPr>
          <a:xfrm>
            <a:off x="715963" y="6573838"/>
            <a:ext cx="3671887"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19463" name="Textfeld 8"/>
          <p:cNvSpPr txBox="1">
            <a:spLocks noChangeArrowheads="1"/>
          </p:cNvSpPr>
          <p:nvPr/>
        </p:nvSpPr>
        <p:spPr bwMode="auto">
          <a:xfrm>
            <a:off x="188913" y="1524000"/>
            <a:ext cx="8766175" cy="2308225"/>
          </a:xfrm>
          <a:prstGeom prst="rect">
            <a:avLst/>
          </a:prstGeom>
          <a:solidFill>
            <a:srgbClr val="A4C1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spcBef>
                <a:spcPct val="0"/>
              </a:spcBef>
              <a:spcAft>
                <a:spcPct val="0"/>
              </a:spcAft>
            </a:pPr>
            <a:r>
              <a:rPr lang="de-DE" altLang="de-DE" sz="1800" b="0">
                <a:solidFill>
                  <a:schemeClr val="tx1"/>
                </a:solidFill>
              </a:rPr>
              <a:t>Einfacher und kostengünstiger Zugang zu hochwertigen digitalen Bildungsressourcen</a:t>
            </a:r>
          </a:p>
          <a:p>
            <a:pPr>
              <a:spcBef>
                <a:spcPct val="0"/>
              </a:spcBef>
              <a:spcAft>
                <a:spcPct val="0"/>
              </a:spcAft>
            </a:pPr>
            <a:endParaRPr lang="de-DE" altLang="de-DE" sz="1800" b="0">
              <a:solidFill>
                <a:schemeClr val="tx1"/>
              </a:solidFill>
            </a:endParaRPr>
          </a:p>
          <a:p>
            <a:pPr>
              <a:spcBef>
                <a:spcPct val="0"/>
              </a:spcBef>
              <a:spcAft>
                <a:spcPct val="0"/>
              </a:spcAft>
            </a:pPr>
            <a:r>
              <a:rPr lang="de-DE" altLang="de-DE" sz="1800" b="0">
                <a:solidFill>
                  <a:schemeClr val="tx1"/>
                </a:solidFill>
              </a:rPr>
              <a:t>Kosteneffizienz des Einsatzes öffentlicher Mittel durch vielfache Nutzung</a:t>
            </a:r>
          </a:p>
          <a:p>
            <a:pPr>
              <a:spcBef>
                <a:spcPct val="0"/>
              </a:spcBef>
              <a:spcAft>
                <a:spcPct val="0"/>
              </a:spcAft>
            </a:pPr>
            <a:endParaRPr lang="de-DE" altLang="de-DE" sz="1800" b="0">
              <a:solidFill>
                <a:schemeClr val="tx1"/>
              </a:solidFill>
            </a:endParaRPr>
          </a:p>
          <a:p>
            <a:pPr>
              <a:spcBef>
                <a:spcPct val="0"/>
              </a:spcBef>
              <a:spcAft>
                <a:spcPct val="0"/>
              </a:spcAft>
            </a:pPr>
            <a:r>
              <a:rPr lang="de-DE" altLang="de-DE" sz="1800" b="0">
                <a:solidFill>
                  <a:schemeClr val="tx1"/>
                </a:solidFill>
              </a:rPr>
              <a:t>Hohe Flexibilität der Bildungsressourcen</a:t>
            </a:r>
          </a:p>
          <a:p>
            <a:pPr>
              <a:spcBef>
                <a:spcPct val="0"/>
              </a:spcBef>
              <a:spcAft>
                <a:spcPct val="0"/>
              </a:spcAft>
            </a:pPr>
            <a:endParaRPr lang="de-DE" altLang="de-DE" sz="1800" b="0">
              <a:solidFill>
                <a:schemeClr val="tx1"/>
              </a:solidFill>
            </a:endParaRPr>
          </a:p>
          <a:p>
            <a:pPr>
              <a:spcBef>
                <a:spcPct val="0"/>
              </a:spcBef>
              <a:spcAft>
                <a:spcPct val="0"/>
              </a:spcAft>
            </a:pPr>
            <a:r>
              <a:rPr lang="de-DE" altLang="de-DE" sz="1800" b="0">
                <a:solidFill>
                  <a:schemeClr val="tx1"/>
                </a:solidFill>
              </a:rPr>
              <a:t>Qualitätsverbesserungen der Bildungsressourcen</a:t>
            </a:r>
          </a:p>
        </p:txBody>
      </p:sp>
      <p:pic>
        <p:nvPicPr>
          <p:cNvPr id="19464" name="ll-logo-transpartent.tiff" descr="ll-logo-transparten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21507"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feld 11"/>
          <p:cNvSpPr txBox="1">
            <a:spLocks noChangeArrowheads="1"/>
          </p:cNvSpPr>
          <p:nvPr/>
        </p:nvSpPr>
        <p:spPr bwMode="auto">
          <a:xfrm>
            <a:off x="2187575" y="1141413"/>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Making </a:t>
            </a:r>
            <a:r>
              <a:rPr lang="de-DE" altLang="de-DE" b="0" i="1">
                <a:solidFill>
                  <a:srgbClr val="A3C13C"/>
                </a:solidFill>
              </a:rPr>
              <a:t>open educational resources</a:t>
            </a:r>
            <a:endParaRPr lang="de-DE" altLang="de-DE" sz="2000" b="0" i="1">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11" name="Textfeld 8"/>
          <p:cNvSpPr txBox="1">
            <a:spLocks noChangeArrowheads="1"/>
          </p:cNvSpPr>
          <p:nvPr/>
        </p:nvSpPr>
        <p:spPr bwMode="auto">
          <a:xfrm>
            <a:off x="368300" y="2520950"/>
            <a:ext cx="86153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r>
              <a:rPr lang="de-DE" altLang="de-DE" b="0" dirty="0" smtClean="0">
                <a:solidFill>
                  <a:schemeClr val="tx1"/>
                </a:solidFill>
              </a:rPr>
              <a:t>Was bringt es mir?</a:t>
            </a:r>
          </a:p>
          <a:p>
            <a:pPr>
              <a:lnSpc>
                <a:spcPct val="150000"/>
              </a:lnSpc>
              <a:spcBef>
                <a:spcPct val="0"/>
              </a:spcBef>
              <a:spcAft>
                <a:spcPct val="0"/>
              </a:spcAft>
              <a:defRPr/>
            </a:pPr>
            <a:r>
              <a:rPr lang="de-DE" altLang="de-DE" b="0" dirty="0" smtClean="0">
                <a:solidFill>
                  <a:schemeClr val="tx1"/>
                </a:solidFill>
              </a:rPr>
              <a:t>Neues ausprobieren</a:t>
            </a:r>
          </a:p>
          <a:p>
            <a:pPr>
              <a:lnSpc>
                <a:spcPct val="150000"/>
              </a:lnSpc>
              <a:spcBef>
                <a:spcPct val="0"/>
              </a:spcBef>
              <a:spcAft>
                <a:spcPct val="0"/>
              </a:spcAft>
              <a:defRPr/>
            </a:pPr>
            <a:r>
              <a:rPr lang="de-DE" altLang="de-DE" b="0" dirty="0" smtClean="0">
                <a:solidFill>
                  <a:schemeClr val="tx1"/>
                </a:solidFill>
              </a:rPr>
              <a:t>Material sammeln</a:t>
            </a:r>
          </a:p>
          <a:p>
            <a:pPr>
              <a:lnSpc>
                <a:spcPct val="150000"/>
              </a:lnSpc>
              <a:spcBef>
                <a:spcPct val="0"/>
              </a:spcBef>
              <a:spcAft>
                <a:spcPct val="0"/>
              </a:spcAft>
              <a:defRPr/>
            </a:pPr>
            <a:r>
              <a:rPr lang="de-DE" altLang="de-DE" b="0" dirty="0" smtClean="0">
                <a:solidFill>
                  <a:schemeClr val="tx1"/>
                </a:solidFill>
              </a:rPr>
              <a:t>OER sind Publikationen</a:t>
            </a:r>
          </a:p>
        </p:txBody>
      </p:sp>
      <p:pic>
        <p:nvPicPr>
          <p:cNvPr id="21512" name="Grafik 16"/>
          <p:cNvPicPr>
            <a:picLocks noChangeAspect="1" noChangeArrowheads="1"/>
          </p:cNvPicPr>
          <p:nvPr/>
        </p:nvPicPr>
        <p:blipFill>
          <a:blip r:embed="rId5">
            <a:extLst>
              <a:ext uri="{28A0092B-C50C-407E-A947-70E740481C1C}">
                <a14:useLocalDpi xmlns:a14="http://schemas.microsoft.com/office/drawing/2010/main" val="0"/>
              </a:ext>
            </a:extLst>
          </a:blip>
          <a:srcRect l="32944" t="11465" r="35426" b="10477"/>
          <a:stretch>
            <a:fillRect/>
          </a:stretch>
        </p:blipFill>
        <p:spPr bwMode="auto">
          <a:xfrm>
            <a:off x="5321300" y="1770063"/>
            <a:ext cx="297815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676775" y="6010275"/>
            <a:ext cx="4572000" cy="338138"/>
          </a:xfrm>
          <a:prstGeom prst="rect">
            <a:avLst/>
          </a:prstGeom>
        </p:spPr>
        <p:txBody>
          <a:bodyPr>
            <a:spAutoFit/>
          </a:bodyPr>
          <a:lstStyle/>
          <a:p>
            <a:pPr>
              <a:defRPr/>
            </a:pPr>
            <a:r>
              <a:rPr lang="de-DE" sz="800" dirty="0">
                <a:solidFill>
                  <a:srgbClr val="000000"/>
                </a:solidFill>
                <a:latin typeface="+mn-lt"/>
                <a:ea typeface="+mn-ea"/>
                <a:cs typeface="Arial" panose="020B0604020202020204" pitchFamily="34" charset="0"/>
              </a:rPr>
              <a:t>Making OER von </a:t>
            </a:r>
            <a:r>
              <a:rPr lang="de-DE" sz="800" dirty="0">
                <a:solidFill>
                  <a:srgbClr val="000000"/>
                </a:solidFill>
                <a:latin typeface="+mn-lt"/>
                <a:ea typeface="+mn-ea"/>
                <a:cs typeface="Arial" panose="020B0604020202020204" pitchFamily="34" charset="0"/>
                <a:hlinkClick r:id="rId6"/>
              </a:rPr>
              <a:t>Alexander </a:t>
            </a:r>
            <a:r>
              <a:rPr lang="de-DE" sz="800" dirty="0" err="1">
                <a:solidFill>
                  <a:srgbClr val="000000"/>
                </a:solidFill>
                <a:latin typeface="+mn-lt"/>
                <a:ea typeface="+mn-ea"/>
                <a:cs typeface="Arial" panose="020B0604020202020204" pitchFamily="34" charset="0"/>
                <a:hlinkClick r:id="rId6"/>
              </a:rPr>
              <a:t>Schnücker</a:t>
            </a:r>
            <a:r>
              <a:rPr lang="de-DE" sz="800" dirty="0">
                <a:solidFill>
                  <a:srgbClr val="000000"/>
                </a:solidFill>
                <a:latin typeface="+mn-lt"/>
                <a:ea typeface="+mn-ea"/>
                <a:cs typeface="Arial" panose="020B0604020202020204" pitchFamily="34" charset="0"/>
                <a:hlinkClick r:id="rId6"/>
              </a:rPr>
              <a:t> für Hochschuldidaktik Uni Siegen</a:t>
            </a:r>
            <a:r>
              <a:rPr lang="de-DE" sz="800" dirty="0">
                <a:solidFill>
                  <a:srgbClr val="000000"/>
                </a:solidFill>
                <a:latin typeface="+mn-lt"/>
                <a:ea typeface="+mn-ea"/>
                <a:cs typeface="Arial" panose="020B0604020202020204" pitchFamily="34" charset="0"/>
              </a:rPr>
              <a:t> ist lizenziert unter einer </a:t>
            </a:r>
            <a:r>
              <a:rPr lang="de-DE" sz="800" dirty="0">
                <a:solidFill>
                  <a:srgbClr val="000000"/>
                </a:solidFill>
                <a:latin typeface="+mn-lt"/>
                <a:ea typeface="+mn-ea"/>
                <a:cs typeface="Arial" panose="020B0604020202020204" pitchFamily="34" charset="0"/>
                <a:hlinkClick r:id="rId7"/>
              </a:rPr>
              <a:t>Creative </a:t>
            </a:r>
            <a:r>
              <a:rPr lang="de-DE" sz="800" dirty="0" err="1">
                <a:solidFill>
                  <a:srgbClr val="000000"/>
                </a:solidFill>
                <a:latin typeface="+mn-lt"/>
                <a:ea typeface="+mn-ea"/>
                <a:cs typeface="Arial" panose="020B0604020202020204" pitchFamily="34" charset="0"/>
                <a:hlinkClick r:id="rId7"/>
              </a:rPr>
              <a:t>Commons</a:t>
            </a:r>
            <a:r>
              <a:rPr lang="de-DE" sz="800" dirty="0">
                <a:solidFill>
                  <a:srgbClr val="000000"/>
                </a:solidFill>
                <a:latin typeface="+mn-lt"/>
                <a:ea typeface="+mn-ea"/>
                <a:cs typeface="Arial" panose="020B0604020202020204" pitchFamily="34" charset="0"/>
                <a:hlinkClick r:id="rId7"/>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pic>
        <p:nvPicPr>
          <p:cNvPr id="21514" name="ll-logo-transpartent.tiff" descr="ll-logo-transpartent.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23555"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feld 11"/>
          <p:cNvSpPr txBox="1">
            <a:spLocks noChangeArrowheads="1"/>
          </p:cNvSpPr>
          <p:nvPr/>
        </p:nvSpPr>
        <p:spPr bwMode="auto">
          <a:xfrm>
            <a:off x="1831975" y="366713"/>
            <a:ext cx="686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chemeClr val="bg1"/>
                </a:solidFill>
              </a:rPr>
              <a:t>Verschiedene Arten, OER zu produzieren</a:t>
            </a:r>
            <a:endParaRPr lang="de-DE" altLang="de-DE" sz="2000" b="0" i="1">
              <a:solidFill>
                <a:schemeClr val="bg1"/>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3"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sp>
        <p:nvSpPr>
          <p:cNvPr id="3" name="Abgerundetes Rechteck 2"/>
          <p:cNvSpPr/>
          <p:nvPr/>
        </p:nvSpPr>
        <p:spPr>
          <a:xfrm>
            <a:off x="1041400" y="2501900"/>
            <a:ext cx="3322638" cy="1652588"/>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Erstellen</a:t>
            </a:r>
          </a:p>
        </p:txBody>
      </p:sp>
      <p:sp>
        <p:nvSpPr>
          <p:cNvPr id="11" name="Abgerundetes Rechteck 10"/>
          <p:cNvSpPr/>
          <p:nvPr/>
        </p:nvSpPr>
        <p:spPr>
          <a:xfrm>
            <a:off x="5008563" y="4262438"/>
            <a:ext cx="3324225" cy="1652587"/>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Zusammenarbeiten</a:t>
            </a:r>
          </a:p>
        </p:txBody>
      </p:sp>
      <p:sp>
        <p:nvSpPr>
          <p:cNvPr id="12" name="Abgerundetes Rechteck 11"/>
          <p:cNvSpPr/>
          <p:nvPr/>
        </p:nvSpPr>
        <p:spPr>
          <a:xfrm>
            <a:off x="5008563" y="2501900"/>
            <a:ext cx="3324225" cy="1652588"/>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Zusammenfassen</a:t>
            </a:r>
          </a:p>
        </p:txBody>
      </p:sp>
      <p:sp>
        <p:nvSpPr>
          <p:cNvPr id="14" name="Abgerundetes Rechteck 13"/>
          <p:cNvSpPr/>
          <p:nvPr/>
        </p:nvSpPr>
        <p:spPr>
          <a:xfrm>
            <a:off x="1041400" y="4249738"/>
            <a:ext cx="3322638" cy="1652587"/>
          </a:xfrm>
          <a:prstGeom prst="roundRect">
            <a:avLst/>
          </a:prstGeom>
          <a:solidFill>
            <a:srgbClr val="A4C1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t>Umfunktionieren</a:t>
            </a:r>
          </a:p>
        </p:txBody>
      </p:sp>
      <p:pic>
        <p:nvPicPr>
          <p:cNvPr id="23563" name="ll-logo-transpartent.tiff" descr="ll-logo-transparten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3563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2560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feld 11"/>
          <p:cNvSpPr txBox="1">
            <a:spLocks noChangeArrowheads="1"/>
          </p:cNvSpPr>
          <p:nvPr/>
        </p:nvSpPr>
        <p:spPr bwMode="auto">
          <a:xfrm>
            <a:off x="509588" y="2636838"/>
            <a:ext cx="3367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panose="020B0300000000000000"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charset="-128"/>
              </a:defRPr>
            </a:lvl9pPr>
          </a:lstStyle>
          <a:p>
            <a:pPr algn="ctr">
              <a:spcBef>
                <a:spcPct val="0"/>
              </a:spcBef>
              <a:spcAft>
                <a:spcPct val="0"/>
              </a:spcAft>
              <a:buFontTx/>
              <a:buNone/>
            </a:pPr>
            <a:r>
              <a:rPr lang="de-DE" altLang="de-DE" b="0">
                <a:solidFill>
                  <a:srgbClr val="A3C13C"/>
                </a:solidFill>
              </a:rPr>
              <a:t>OER Szenario 1</a:t>
            </a:r>
          </a:p>
          <a:p>
            <a:pPr algn="ctr">
              <a:spcBef>
                <a:spcPct val="0"/>
              </a:spcBef>
              <a:spcAft>
                <a:spcPct val="0"/>
              </a:spcAft>
              <a:buFontTx/>
              <a:buNone/>
            </a:pPr>
            <a:r>
              <a:rPr lang="de-DE" altLang="de-DE" sz="2000" b="0" i="1">
                <a:solidFill>
                  <a:srgbClr val="A3C13C"/>
                </a:solidFill>
              </a:rPr>
              <a:t>Inhalte produzieren</a:t>
            </a: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0" name="Shape 377"/>
          <p:cNvSpPr/>
          <p:nvPr/>
        </p:nvSpPr>
        <p:spPr>
          <a:xfrm>
            <a:off x="715963" y="6573838"/>
            <a:ext cx="465455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 Bettina Waffner für </a:t>
            </a:r>
            <a:r>
              <a:rPr sz="800" dirty="0" err="1">
                <a:solidFill>
                  <a:srgbClr val="000000"/>
                </a:solidFill>
                <a:latin typeface="+mn-lt"/>
                <a:ea typeface="+mn-ea"/>
                <a:cs typeface="Arial" panose="020B0604020202020204" pitchFamily="34" charset="0"/>
                <a:sym typeface="Calibri"/>
              </a:rPr>
              <a:t>MainstreamingOER</a:t>
            </a:r>
            <a:r>
              <a:rPr lang="de-DE" sz="800" dirty="0">
                <a:solidFill>
                  <a:srgbClr val="000000"/>
                </a:solidFill>
                <a:latin typeface="+mn-lt"/>
                <a:ea typeface="+mn-ea"/>
                <a:cs typeface="Arial" panose="020B0604020202020204" pitchFamily="34" charset="0"/>
                <a:sym typeface="Calibri"/>
              </a:rPr>
              <a:t> </a:t>
            </a:r>
            <a:r>
              <a:rPr lang="de-DE" altLang="de-DE" sz="800" dirty="0">
                <a:solidFill>
                  <a:srgbClr val="000000"/>
                </a:solidFill>
                <a:latin typeface="+mn-lt"/>
                <a:ea typeface="+mn-ea"/>
                <a:sym typeface="Lucida Grande"/>
                <a:hlinkClick r:id="rId4"/>
              </a:rPr>
              <a:t>creativecommons.org/licenses/by-sa/4.0/legalcode.de</a:t>
            </a:r>
            <a:r>
              <a:rPr sz="800" dirty="0">
                <a:solidFill>
                  <a:srgbClr val="000000"/>
                </a:solidFill>
                <a:latin typeface="+mn-lt"/>
                <a:ea typeface="+mn-ea"/>
                <a:cs typeface="Arial" panose="020B0604020202020204" pitchFamily="34" charset="0"/>
                <a:sym typeface="Calibri"/>
              </a:rPr>
              <a:t> </a:t>
            </a:r>
          </a:p>
        </p:txBody>
      </p:sp>
      <p:pic>
        <p:nvPicPr>
          <p:cNvPr id="25607" name="Grafik 2"/>
          <p:cNvPicPr>
            <a:picLocks noChangeAspect="1"/>
          </p:cNvPicPr>
          <p:nvPr/>
        </p:nvPicPr>
        <p:blipFill>
          <a:blip r:embed="rId5">
            <a:extLst>
              <a:ext uri="{28A0092B-C50C-407E-A947-70E740481C1C}">
                <a14:useLocalDpi xmlns:a14="http://schemas.microsoft.com/office/drawing/2010/main" val="0"/>
              </a:ext>
            </a:extLst>
          </a:blip>
          <a:srcRect l="6200" t="14948" r="2045" b="4948"/>
          <a:stretch>
            <a:fillRect/>
          </a:stretch>
        </p:blipFill>
        <p:spPr bwMode="auto">
          <a:xfrm>
            <a:off x="4464050" y="1452563"/>
            <a:ext cx="395128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4538663" y="5921375"/>
            <a:ext cx="4572000" cy="339725"/>
          </a:xfrm>
          <a:prstGeom prst="rect">
            <a:avLst/>
          </a:prstGeom>
        </p:spPr>
        <p:txBody>
          <a:bodyPr>
            <a:spAutoFit/>
          </a:bodyPr>
          <a:lstStyle/>
          <a:p>
            <a:pPr>
              <a:defRPr/>
            </a:pPr>
            <a:r>
              <a:rPr lang="de-DE" sz="800" dirty="0">
                <a:solidFill>
                  <a:srgbClr val="000000"/>
                </a:solidFill>
                <a:latin typeface="+mn-lt"/>
                <a:ea typeface="+mn-ea"/>
                <a:cs typeface="Arial" panose="020B0604020202020204" pitchFamily="34" charset="0"/>
              </a:rPr>
              <a:t>Making OER von </a:t>
            </a:r>
            <a:r>
              <a:rPr lang="de-DE" sz="800" dirty="0">
                <a:solidFill>
                  <a:srgbClr val="000000"/>
                </a:solidFill>
                <a:latin typeface="+mn-lt"/>
                <a:ea typeface="+mn-ea"/>
                <a:cs typeface="Arial" panose="020B0604020202020204" pitchFamily="34" charset="0"/>
                <a:hlinkClick r:id="rId6"/>
              </a:rPr>
              <a:t>Alexander </a:t>
            </a:r>
            <a:r>
              <a:rPr lang="de-DE" sz="800" dirty="0" err="1">
                <a:solidFill>
                  <a:srgbClr val="000000"/>
                </a:solidFill>
                <a:latin typeface="+mn-lt"/>
                <a:ea typeface="+mn-ea"/>
                <a:cs typeface="Arial" panose="020B0604020202020204" pitchFamily="34" charset="0"/>
                <a:hlinkClick r:id="rId6"/>
              </a:rPr>
              <a:t>Schnücker</a:t>
            </a:r>
            <a:r>
              <a:rPr lang="de-DE" sz="800" dirty="0">
                <a:solidFill>
                  <a:srgbClr val="000000"/>
                </a:solidFill>
                <a:latin typeface="+mn-lt"/>
                <a:ea typeface="+mn-ea"/>
                <a:cs typeface="Arial" panose="020B0604020202020204" pitchFamily="34" charset="0"/>
                <a:hlinkClick r:id="rId6"/>
              </a:rPr>
              <a:t> für Hochschuldidaktik Uni Siegen</a:t>
            </a:r>
            <a:r>
              <a:rPr lang="de-DE" sz="800" dirty="0">
                <a:solidFill>
                  <a:srgbClr val="000000"/>
                </a:solidFill>
                <a:latin typeface="+mn-lt"/>
                <a:ea typeface="+mn-ea"/>
                <a:cs typeface="Arial" panose="020B0604020202020204" pitchFamily="34" charset="0"/>
              </a:rPr>
              <a:t> ist lizenziert unter einer </a:t>
            </a:r>
            <a:r>
              <a:rPr lang="de-DE" sz="800" dirty="0">
                <a:solidFill>
                  <a:srgbClr val="000000"/>
                </a:solidFill>
                <a:latin typeface="+mn-lt"/>
                <a:ea typeface="+mn-ea"/>
                <a:cs typeface="Arial" panose="020B0604020202020204" pitchFamily="34" charset="0"/>
                <a:hlinkClick r:id="rId7"/>
              </a:rPr>
              <a:t>Creative </a:t>
            </a:r>
            <a:r>
              <a:rPr lang="de-DE" sz="800" dirty="0" err="1">
                <a:solidFill>
                  <a:srgbClr val="000000"/>
                </a:solidFill>
                <a:latin typeface="+mn-lt"/>
                <a:ea typeface="+mn-ea"/>
                <a:cs typeface="Arial" panose="020B0604020202020204" pitchFamily="34" charset="0"/>
                <a:hlinkClick r:id="rId7"/>
              </a:rPr>
              <a:t>Commons</a:t>
            </a:r>
            <a:r>
              <a:rPr lang="de-DE" sz="800" dirty="0">
                <a:solidFill>
                  <a:srgbClr val="000000"/>
                </a:solidFill>
                <a:latin typeface="+mn-lt"/>
                <a:ea typeface="+mn-ea"/>
                <a:cs typeface="Arial" panose="020B0604020202020204" pitchFamily="34" charset="0"/>
                <a:hlinkClick r:id="rId7"/>
              </a:rPr>
              <a:t> Namensnennung - Weitergabe unter gleichen Bedingungen 4.0 International Lizenz</a:t>
            </a:r>
            <a:r>
              <a:rPr lang="de-DE" sz="800" dirty="0">
                <a:solidFill>
                  <a:srgbClr val="000000"/>
                </a:solidFill>
                <a:latin typeface="+mn-lt"/>
                <a:ea typeface="+mn-ea"/>
                <a:cs typeface="Arial" panose="020B0604020202020204" pitchFamily="34" charset="0"/>
              </a:rPr>
              <a:t>. </a:t>
            </a:r>
          </a:p>
        </p:txBody>
      </p:sp>
      <p:pic>
        <p:nvPicPr>
          <p:cNvPr id="25609" name="ll-logo-transpartent.tiff" descr="ll-logo-transpartent.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392617">
            <a:off x="346075" y="287338"/>
            <a:ext cx="111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Design">
  <a:themeElements>
    <a:clrScheme name="Benutzerdefiniert 2">
      <a:dk1>
        <a:sysClr val="windowText" lastClr="000000"/>
      </a:dk1>
      <a:lt1>
        <a:sysClr val="window" lastClr="FFFFFF"/>
      </a:lt1>
      <a:dk2>
        <a:srgbClr val="004C93"/>
      </a:dk2>
      <a:lt2>
        <a:srgbClr val="EFE4BF"/>
      </a:lt2>
      <a:accent1>
        <a:srgbClr val="DFE4F2"/>
      </a:accent1>
      <a:accent2>
        <a:srgbClr val="3B5988"/>
      </a:accent2>
      <a:accent3>
        <a:srgbClr val="4F75B1"/>
      </a:accent3>
      <a:accent4>
        <a:srgbClr val="758FC3"/>
      </a:accent4>
      <a:accent5>
        <a:srgbClr val="A1B0D2"/>
      </a:accent5>
      <a:accent6>
        <a:srgbClr val="C1CADF"/>
      </a:accent6>
      <a:hlink>
        <a:srgbClr val="3B5988"/>
      </a:hlink>
      <a:folHlink>
        <a:srgbClr val="3B59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1930</Words>
  <Application>Microsoft Office PowerPoint</Application>
  <PresentationFormat>Bildschirmpräsentation (4:3)</PresentationFormat>
  <Paragraphs>349</Paragraphs>
  <Slides>37</Slides>
  <Notes>37</Notes>
  <HiddenSlides>0</HiddenSlides>
  <MMClips>0</MMClips>
  <ScaleCrop>false</ScaleCrop>
  <HeadingPairs>
    <vt:vector size="8" baseType="variant">
      <vt:variant>
        <vt:lpstr>Verwendete Schriftarten</vt:lpstr>
      </vt:variant>
      <vt:variant>
        <vt:i4>11</vt:i4>
      </vt:variant>
      <vt:variant>
        <vt:lpstr>Design</vt:lpstr>
      </vt:variant>
      <vt:variant>
        <vt:i4>2</vt:i4>
      </vt:variant>
      <vt:variant>
        <vt:lpstr>Eingebettete OLE-Server</vt:lpstr>
      </vt:variant>
      <vt:variant>
        <vt:i4>1</vt:i4>
      </vt:variant>
      <vt:variant>
        <vt:lpstr>Folientitel</vt:lpstr>
      </vt:variant>
      <vt:variant>
        <vt:i4>37</vt:i4>
      </vt:variant>
    </vt:vector>
  </HeadingPairs>
  <TitlesOfParts>
    <vt:vector size="51" baseType="lpstr">
      <vt:lpstr>Arial</vt:lpstr>
      <vt:lpstr>ヒラギノ角ゴ Pro W3</vt:lpstr>
      <vt:lpstr>Lucida Grande</vt:lpstr>
      <vt:lpstr>Calibri</vt:lpstr>
      <vt:lpstr>Geneva</vt:lpstr>
      <vt:lpstr>Calibri Light</vt:lpstr>
      <vt:lpstr>Gill Sans</vt:lpstr>
      <vt:lpstr>Optima</vt:lpstr>
      <vt:lpstr>Source Sans Pro</vt:lpstr>
      <vt:lpstr>Wingdings</vt:lpstr>
      <vt:lpstr>Symbol</vt:lpstr>
      <vt:lpstr>Office-Design</vt:lpstr>
      <vt:lpstr>Benutzerdefiniertes Design</vt:lpstr>
      <vt:lpstr>Microsoft Excel-Diagramm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move:elevator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Markus Lacum</dc:creator>
  <cp:lastModifiedBy>Wünnerke, Elisabeth</cp:lastModifiedBy>
  <cp:revision>828</cp:revision>
  <cp:lastPrinted>2017-10-18T17:01:17Z</cp:lastPrinted>
  <dcterms:created xsi:type="dcterms:W3CDTF">2012-08-27T10:28:54Z</dcterms:created>
  <dcterms:modified xsi:type="dcterms:W3CDTF">2019-10-25T08:47:35Z</dcterms:modified>
</cp:coreProperties>
</file>