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5300" r:id="rId2"/>
  </p:sldMasterIdLst>
  <p:notesMasterIdLst>
    <p:notesMasterId r:id="rId44"/>
  </p:notesMasterIdLst>
  <p:handoutMasterIdLst>
    <p:handoutMasterId r:id="rId45"/>
  </p:handoutMasterIdLst>
  <p:sldIdLst>
    <p:sldId id="377" r:id="rId3"/>
    <p:sldId id="437" r:id="rId4"/>
    <p:sldId id="445" r:id="rId5"/>
    <p:sldId id="436" r:id="rId6"/>
    <p:sldId id="433" r:id="rId7"/>
    <p:sldId id="434" r:id="rId8"/>
    <p:sldId id="435" r:id="rId9"/>
    <p:sldId id="438" r:id="rId10"/>
    <p:sldId id="459" r:id="rId11"/>
    <p:sldId id="439" r:id="rId12"/>
    <p:sldId id="440" r:id="rId13"/>
    <p:sldId id="441" r:id="rId14"/>
    <p:sldId id="442" r:id="rId15"/>
    <p:sldId id="443" r:id="rId16"/>
    <p:sldId id="446" r:id="rId17"/>
    <p:sldId id="447" r:id="rId18"/>
    <p:sldId id="448" r:id="rId19"/>
    <p:sldId id="354" r:id="rId20"/>
    <p:sldId id="422" r:id="rId21"/>
    <p:sldId id="409" r:id="rId22"/>
    <p:sldId id="410" r:id="rId23"/>
    <p:sldId id="392" r:id="rId24"/>
    <p:sldId id="355" r:id="rId25"/>
    <p:sldId id="413" r:id="rId26"/>
    <p:sldId id="391" r:id="rId27"/>
    <p:sldId id="461" r:id="rId28"/>
    <p:sldId id="450" r:id="rId29"/>
    <p:sldId id="401" r:id="rId30"/>
    <p:sldId id="296" r:id="rId31"/>
    <p:sldId id="449" r:id="rId32"/>
    <p:sldId id="381" r:id="rId33"/>
    <p:sldId id="416" r:id="rId34"/>
    <p:sldId id="417" r:id="rId35"/>
    <p:sldId id="393" r:id="rId36"/>
    <p:sldId id="460" r:id="rId37"/>
    <p:sldId id="451" r:id="rId38"/>
    <p:sldId id="452" r:id="rId39"/>
    <p:sldId id="424" r:id="rId40"/>
    <p:sldId id="405" r:id="rId41"/>
    <p:sldId id="458" r:id="rId42"/>
    <p:sldId id="376" r:id="rId43"/>
  </p:sldIdLst>
  <p:sldSz cx="9144000" cy="6858000" type="screen4x3"/>
  <p:notesSz cx="6797675" cy="9929813"/>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3939">
          <p15:clr>
            <a:srgbClr val="A4A3A4"/>
          </p15:clr>
        </p15:guide>
        <p15:guide id="2" pos="5653">
          <p15:clr>
            <a:srgbClr val="A4A3A4"/>
          </p15:clr>
        </p15:guide>
        <p15:guide id="3" pos="1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D"/>
    <a:srgbClr val="8FD3EC"/>
    <a:srgbClr val="1FA7DA"/>
    <a:srgbClr val="A3C13C"/>
    <a:srgbClr val="BB0505"/>
    <a:srgbClr val="138619"/>
    <a:srgbClr val="024A92"/>
    <a:srgbClr val="004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0066" autoAdjust="0"/>
  </p:normalViewPr>
  <p:slideViewPr>
    <p:cSldViewPr snapToGrid="0" snapToObjects="1">
      <p:cViewPr varScale="1">
        <p:scale>
          <a:sx n="81" d="100"/>
          <a:sy n="81" d="100"/>
        </p:scale>
        <p:origin x="2346" y="96"/>
      </p:cViewPr>
      <p:guideLst>
        <p:guide orient="horz" pos="3939"/>
        <p:guide pos="5653"/>
        <p:guide pos="11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3" d="100"/>
          <a:sy n="123" d="100"/>
        </p:scale>
        <p:origin x="-1056"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414D5-31C5-4880-8B4B-0137C14A593D}" type="doc">
      <dgm:prSet loTypeId="urn:microsoft.com/office/officeart/2005/8/layout/venn1" loCatId="relationship" qsTypeId="urn:microsoft.com/office/officeart/2005/8/quickstyle/simple1" qsCatId="simple" csTypeId="urn:microsoft.com/office/officeart/2005/8/colors/accent1_2" csCatId="accent1" phldr="1"/>
      <dgm:spPr/>
    </dgm:pt>
    <dgm:pt modelId="{D3C1C031-4C77-4077-B9B4-264F3C3BE28A}">
      <dgm:prSet phldrT="[Text]"/>
      <dgm:spPr>
        <a:solidFill>
          <a:srgbClr val="8FD3EC"/>
        </a:solidFill>
      </dgm:spPr>
      <dgm:t>
        <a:bodyPr/>
        <a:lstStyle/>
        <a:p>
          <a:r>
            <a:rPr lang="de-DE" smtClean="0">
              <a:latin typeface="Arial" panose="020B0604020202020204" pitchFamily="34" charset="0"/>
              <a:cs typeface="Arial" panose="020B0604020202020204" pitchFamily="34" charset="0"/>
            </a:rPr>
            <a:t>Didaktik</a:t>
          </a:r>
          <a:endParaRPr lang="de-DE" dirty="0">
            <a:latin typeface="Arial" panose="020B0604020202020204" pitchFamily="34" charset="0"/>
            <a:cs typeface="Arial" panose="020B0604020202020204" pitchFamily="34" charset="0"/>
          </a:endParaRPr>
        </a:p>
      </dgm:t>
    </dgm:pt>
    <dgm:pt modelId="{31F09AAF-4CD5-4B90-B462-A8B43C6A89C2}" type="parTrans" cxnId="{0D30E46D-CC80-4DB7-92F7-28E58A7DB5AB}">
      <dgm:prSet/>
      <dgm:spPr/>
      <dgm:t>
        <a:bodyPr/>
        <a:lstStyle/>
        <a:p>
          <a:endParaRPr lang="de-DE"/>
        </a:p>
      </dgm:t>
    </dgm:pt>
    <dgm:pt modelId="{0736B15B-1133-472A-B27E-371F37680C5B}" type="sibTrans" cxnId="{0D30E46D-CC80-4DB7-92F7-28E58A7DB5AB}">
      <dgm:prSet/>
      <dgm:spPr/>
      <dgm:t>
        <a:bodyPr/>
        <a:lstStyle/>
        <a:p>
          <a:endParaRPr lang="de-DE"/>
        </a:p>
      </dgm:t>
    </dgm:pt>
    <dgm:pt modelId="{CA2169CE-0660-46D2-AEA0-BA91E49A7218}">
      <dgm:prSet phldrT="[Text]"/>
      <dgm:spPr>
        <a:solidFill>
          <a:srgbClr val="1FA7DA">
            <a:alpha val="50000"/>
          </a:srgbClr>
        </a:solidFill>
      </dgm:spPr>
      <dgm:t>
        <a:bodyPr/>
        <a:lstStyle/>
        <a:p>
          <a:r>
            <a:rPr lang="de-DE" smtClean="0">
              <a:latin typeface="Arial" panose="020B0604020202020204" pitchFamily="34" charset="0"/>
              <a:cs typeface="Arial" panose="020B0604020202020204" pitchFamily="34" charset="0"/>
            </a:rPr>
            <a:t>Technik</a:t>
          </a:r>
          <a:endParaRPr lang="de-DE" dirty="0">
            <a:latin typeface="Arial" panose="020B0604020202020204" pitchFamily="34" charset="0"/>
            <a:cs typeface="Arial" panose="020B0604020202020204" pitchFamily="34" charset="0"/>
          </a:endParaRPr>
        </a:p>
      </dgm:t>
    </dgm:pt>
    <dgm:pt modelId="{DCE1B7D2-A919-4E79-A816-82805C52E30C}" type="parTrans" cxnId="{30E60007-4277-42B5-938B-E798286B75B2}">
      <dgm:prSet/>
      <dgm:spPr/>
      <dgm:t>
        <a:bodyPr/>
        <a:lstStyle/>
        <a:p>
          <a:endParaRPr lang="de-DE"/>
        </a:p>
      </dgm:t>
    </dgm:pt>
    <dgm:pt modelId="{0396A848-3566-4108-A5A3-2533C88999EA}" type="sibTrans" cxnId="{30E60007-4277-42B5-938B-E798286B75B2}">
      <dgm:prSet/>
      <dgm:spPr/>
      <dgm:t>
        <a:bodyPr/>
        <a:lstStyle/>
        <a:p>
          <a:endParaRPr lang="de-DE"/>
        </a:p>
      </dgm:t>
    </dgm:pt>
    <dgm:pt modelId="{AEBD7603-9C9C-44B2-847D-EBF997FE17A7}">
      <dgm:prSet phldrT="[Text]"/>
      <dgm:spPr>
        <a:solidFill>
          <a:srgbClr val="1FA7DA">
            <a:alpha val="50000"/>
          </a:srgbClr>
        </a:solidFill>
      </dgm:spPr>
      <dgm:t>
        <a:bodyPr/>
        <a:lstStyle/>
        <a:p>
          <a:r>
            <a:rPr lang="de-DE" smtClean="0">
              <a:latin typeface="Arial" panose="020B0604020202020204" pitchFamily="34" charset="0"/>
              <a:cs typeface="Arial" panose="020B0604020202020204" pitchFamily="34" charset="0"/>
            </a:rPr>
            <a:t>Recht</a:t>
          </a:r>
          <a:endParaRPr lang="de-DE" dirty="0">
            <a:latin typeface="Arial" panose="020B0604020202020204" pitchFamily="34" charset="0"/>
            <a:cs typeface="Arial" panose="020B0604020202020204" pitchFamily="34" charset="0"/>
          </a:endParaRPr>
        </a:p>
      </dgm:t>
    </dgm:pt>
    <dgm:pt modelId="{16442D14-6DCF-4E0E-B763-EB5072904269}" type="parTrans" cxnId="{AE177AFB-6695-4DE8-80F1-EC1BB9EF3AF0}">
      <dgm:prSet/>
      <dgm:spPr/>
      <dgm:t>
        <a:bodyPr/>
        <a:lstStyle/>
        <a:p>
          <a:endParaRPr lang="de-DE"/>
        </a:p>
      </dgm:t>
    </dgm:pt>
    <dgm:pt modelId="{954BE462-C2D3-4264-A0A6-6408D1784CC9}" type="sibTrans" cxnId="{AE177AFB-6695-4DE8-80F1-EC1BB9EF3AF0}">
      <dgm:prSet/>
      <dgm:spPr/>
      <dgm:t>
        <a:bodyPr/>
        <a:lstStyle/>
        <a:p>
          <a:endParaRPr lang="de-DE"/>
        </a:p>
      </dgm:t>
    </dgm:pt>
    <dgm:pt modelId="{8C81A9F6-9293-4DF0-B5BD-72EDD33B8120}" type="pres">
      <dgm:prSet presAssocID="{3A6414D5-31C5-4880-8B4B-0137C14A593D}" presName="compositeShape" presStyleCnt="0">
        <dgm:presLayoutVars>
          <dgm:chMax val="7"/>
          <dgm:dir/>
          <dgm:resizeHandles val="exact"/>
        </dgm:presLayoutVars>
      </dgm:prSet>
      <dgm:spPr/>
    </dgm:pt>
    <dgm:pt modelId="{08DFBDC6-E4AB-463D-8534-6A945E0B6005}" type="pres">
      <dgm:prSet presAssocID="{D3C1C031-4C77-4077-B9B4-264F3C3BE28A}" presName="circ1" presStyleLbl="vennNode1" presStyleIdx="0" presStyleCnt="3" custLinFactNeighborY="335"/>
      <dgm:spPr/>
      <dgm:t>
        <a:bodyPr/>
        <a:lstStyle/>
        <a:p>
          <a:endParaRPr lang="de-DE"/>
        </a:p>
      </dgm:t>
    </dgm:pt>
    <dgm:pt modelId="{2AEB0379-6D36-4FAF-88D0-8EB07524ED62}" type="pres">
      <dgm:prSet presAssocID="{D3C1C031-4C77-4077-B9B4-264F3C3BE28A}" presName="circ1Tx" presStyleLbl="revTx" presStyleIdx="0" presStyleCnt="0">
        <dgm:presLayoutVars>
          <dgm:chMax val="0"/>
          <dgm:chPref val="0"/>
          <dgm:bulletEnabled val="1"/>
        </dgm:presLayoutVars>
      </dgm:prSet>
      <dgm:spPr/>
      <dgm:t>
        <a:bodyPr/>
        <a:lstStyle/>
        <a:p>
          <a:endParaRPr lang="de-DE"/>
        </a:p>
      </dgm:t>
    </dgm:pt>
    <dgm:pt modelId="{4D0F7784-5ED7-4A68-8BBF-C3708F1C4614}" type="pres">
      <dgm:prSet presAssocID="{CA2169CE-0660-46D2-AEA0-BA91E49A7218}" presName="circ2" presStyleLbl="vennNode1" presStyleIdx="1" presStyleCnt="3" custLinFactNeighborX="-3466" custLinFactNeighborY="480"/>
      <dgm:spPr/>
      <dgm:t>
        <a:bodyPr/>
        <a:lstStyle/>
        <a:p>
          <a:endParaRPr lang="de-DE"/>
        </a:p>
      </dgm:t>
    </dgm:pt>
    <dgm:pt modelId="{7017F323-43F7-45A5-B446-8FF3AEF68E27}" type="pres">
      <dgm:prSet presAssocID="{CA2169CE-0660-46D2-AEA0-BA91E49A7218}" presName="circ2Tx" presStyleLbl="revTx" presStyleIdx="0" presStyleCnt="0">
        <dgm:presLayoutVars>
          <dgm:chMax val="0"/>
          <dgm:chPref val="0"/>
          <dgm:bulletEnabled val="1"/>
        </dgm:presLayoutVars>
      </dgm:prSet>
      <dgm:spPr/>
      <dgm:t>
        <a:bodyPr/>
        <a:lstStyle/>
        <a:p>
          <a:endParaRPr lang="de-DE"/>
        </a:p>
      </dgm:t>
    </dgm:pt>
    <dgm:pt modelId="{02FF3F8C-1740-473A-9675-F2356686FEB1}" type="pres">
      <dgm:prSet presAssocID="{AEBD7603-9C9C-44B2-847D-EBF997FE17A7}" presName="circ3" presStyleLbl="vennNode1" presStyleIdx="2" presStyleCnt="3"/>
      <dgm:spPr/>
      <dgm:t>
        <a:bodyPr/>
        <a:lstStyle/>
        <a:p>
          <a:endParaRPr lang="de-DE"/>
        </a:p>
      </dgm:t>
    </dgm:pt>
    <dgm:pt modelId="{F367BB75-5883-49C7-AC3E-BBB7A360782E}" type="pres">
      <dgm:prSet presAssocID="{AEBD7603-9C9C-44B2-847D-EBF997FE17A7}" presName="circ3Tx" presStyleLbl="revTx" presStyleIdx="0" presStyleCnt="0">
        <dgm:presLayoutVars>
          <dgm:chMax val="0"/>
          <dgm:chPref val="0"/>
          <dgm:bulletEnabled val="1"/>
        </dgm:presLayoutVars>
      </dgm:prSet>
      <dgm:spPr/>
      <dgm:t>
        <a:bodyPr/>
        <a:lstStyle/>
        <a:p>
          <a:endParaRPr lang="de-DE"/>
        </a:p>
      </dgm:t>
    </dgm:pt>
  </dgm:ptLst>
  <dgm:cxnLst>
    <dgm:cxn modelId="{9E9B41C0-CB48-46BC-ACB9-04C9F18FD1CA}" type="presOf" srcId="{D3C1C031-4C77-4077-B9B4-264F3C3BE28A}" destId="{08DFBDC6-E4AB-463D-8534-6A945E0B6005}" srcOrd="0" destOrd="0" presId="urn:microsoft.com/office/officeart/2005/8/layout/venn1"/>
    <dgm:cxn modelId="{6C1839E7-2BAA-4995-B40A-D2E4D8E15374}" type="presOf" srcId="{AEBD7603-9C9C-44B2-847D-EBF997FE17A7}" destId="{02FF3F8C-1740-473A-9675-F2356686FEB1}" srcOrd="0" destOrd="0" presId="urn:microsoft.com/office/officeart/2005/8/layout/venn1"/>
    <dgm:cxn modelId="{AEF16247-E151-49C7-92F3-E677739A568B}" type="presOf" srcId="{AEBD7603-9C9C-44B2-847D-EBF997FE17A7}" destId="{F367BB75-5883-49C7-AC3E-BBB7A360782E}" srcOrd="1" destOrd="0" presId="urn:microsoft.com/office/officeart/2005/8/layout/venn1"/>
    <dgm:cxn modelId="{AE177AFB-6695-4DE8-80F1-EC1BB9EF3AF0}" srcId="{3A6414D5-31C5-4880-8B4B-0137C14A593D}" destId="{AEBD7603-9C9C-44B2-847D-EBF997FE17A7}" srcOrd="2" destOrd="0" parTransId="{16442D14-6DCF-4E0E-B763-EB5072904269}" sibTransId="{954BE462-C2D3-4264-A0A6-6408D1784CC9}"/>
    <dgm:cxn modelId="{D62CC4E0-7333-457A-AB08-70286069FF5C}" type="presOf" srcId="{CA2169CE-0660-46D2-AEA0-BA91E49A7218}" destId="{4D0F7784-5ED7-4A68-8BBF-C3708F1C4614}" srcOrd="0" destOrd="0" presId="urn:microsoft.com/office/officeart/2005/8/layout/venn1"/>
    <dgm:cxn modelId="{30E60007-4277-42B5-938B-E798286B75B2}" srcId="{3A6414D5-31C5-4880-8B4B-0137C14A593D}" destId="{CA2169CE-0660-46D2-AEA0-BA91E49A7218}" srcOrd="1" destOrd="0" parTransId="{DCE1B7D2-A919-4E79-A816-82805C52E30C}" sibTransId="{0396A848-3566-4108-A5A3-2533C88999EA}"/>
    <dgm:cxn modelId="{05AEBD50-6EBE-425B-BAEE-15F9FFF7D56F}" type="presOf" srcId="{D3C1C031-4C77-4077-B9B4-264F3C3BE28A}" destId="{2AEB0379-6D36-4FAF-88D0-8EB07524ED62}" srcOrd="1" destOrd="0" presId="urn:microsoft.com/office/officeart/2005/8/layout/venn1"/>
    <dgm:cxn modelId="{CD69FD0D-9E9F-41D8-BD3D-0FB76766A932}" type="presOf" srcId="{3A6414D5-31C5-4880-8B4B-0137C14A593D}" destId="{8C81A9F6-9293-4DF0-B5BD-72EDD33B8120}" srcOrd="0" destOrd="0" presId="urn:microsoft.com/office/officeart/2005/8/layout/venn1"/>
    <dgm:cxn modelId="{881CE26F-C1C6-487A-88D2-AFCC401E6E21}" type="presOf" srcId="{CA2169CE-0660-46D2-AEA0-BA91E49A7218}" destId="{7017F323-43F7-45A5-B446-8FF3AEF68E27}" srcOrd="1" destOrd="0" presId="urn:microsoft.com/office/officeart/2005/8/layout/venn1"/>
    <dgm:cxn modelId="{0D30E46D-CC80-4DB7-92F7-28E58A7DB5AB}" srcId="{3A6414D5-31C5-4880-8B4B-0137C14A593D}" destId="{D3C1C031-4C77-4077-B9B4-264F3C3BE28A}" srcOrd="0" destOrd="0" parTransId="{31F09AAF-4CD5-4B90-B462-A8B43C6A89C2}" sibTransId="{0736B15B-1133-472A-B27E-371F37680C5B}"/>
    <dgm:cxn modelId="{51FD95FE-85D0-4007-9F0F-B58EEF6BD029}" type="presParOf" srcId="{8C81A9F6-9293-4DF0-B5BD-72EDD33B8120}" destId="{08DFBDC6-E4AB-463D-8534-6A945E0B6005}" srcOrd="0" destOrd="0" presId="urn:microsoft.com/office/officeart/2005/8/layout/venn1"/>
    <dgm:cxn modelId="{E556B4B0-0302-412F-8FFE-AA4FFEC51AEF}" type="presParOf" srcId="{8C81A9F6-9293-4DF0-B5BD-72EDD33B8120}" destId="{2AEB0379-6D36-4FAF-88D0-8EB07524ED62}" srcOrd="1" destOrd="0" presId="urn:microsoft.com/office/officeart/2005/8/layout/venn1"/>
    <dgm:cxn modelId="{C2E1B1F0-7297-42CD-A6A3-D6A0CE8E11D7}" type="presParOf" srcId="{8C81A9F6-9293-4DF0-B5BD-72EDD33B8120}" destId="{4D0F7784-5ED7-4A68-8BBF-C3708F1C4614}" srcOrd="2" destOrd="0" presId="urn:microsoft.com/office/officeart/2005/8/layout/venn1"/>
    <dgm:cxn modelId="{F28B3BC1-BCD5-4200-8C29-7B02CF1A3178}" type="presParOf" srcId="{8C81A9F6-9293-4DF0-B5BD-72EDD33B8120}" destId="{7017F323-43F7-45A5-B446-8FF3AEF68E27}" srcOrd="3" destOrd="0" presId="urn:microsoft.com/office/officeart/2005/8/layout/venn1"/>
    <dgm:cxn modelId="{D3210C50-10BD-4070-8366-26D6A20639BA}" type="presParOf" srcId="{8C81A9F6-9293-4DF0-B5BD-72EDD33B8120}" destId="{02FF3F8C-1740-473A-9675-F2356686FEB1}" srcOrd="4" destOrd="0" presId="urn:microsoft.com/office/officeart/2005/8/layout/venn1"/>
    <dgm:cxn modelId="{DE13580B-62E0-4672-8CB2-338DE5234A9B}" type="presParOf" srcId="{8C81A9F6-9293-4DF0-B5BD-72EDD33B8120}" destId="{F367BB75-5883-49C7-AC3E-BBB7A360782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FBDC6-E4AB-463D-8534-6A945E0B6005}">
      <dsp:nvSpPr>
        <dsp:cNvPr id="0" name=""/>
        <dsp:cNvSpPr/>
      </dsp:nvSpPr>
      <dsp:spPr>
        <a:xfrm>
          <a:off x="2364908" y="77987"/>
          <a:ext cx="3224826" cy="3224826"/>
        </a:xfrm>
        <a:prstGeom prst="ellipse">
          <a:avLst/>
        </a:prstGeom>
        <a:solidFill>
          <a:srgbClr val="8FD3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de-DE" sz="4400" kern="1200" smtClean="0">
              <a:latin typeface="Arial" panose="020B0604020202020204" pitchFamily="34" charset="0"/>
              <a:cs typeface="Arial" panose="020B0604020202020204" pitchFamily="34" charset="0"/>
            </a:rPr>
            <a:t>Didaktik</a:t>
          </a:r>
          <a:endParaRPr lang="de-DE" sz="4400" kern="1200" dirty="0">
            <a:latin typeface="Arial" panose="020B0604020202020204" pitchFamily="34" charset="0"/>
            <a:cs typeface="Arial" panose="020B0604020202020204" pitchFamily="34" charset="0"/>
          </a:endParaRPr>
        </a:p>
      </dsp:txBody>
      <dsp:txXfrm>
        <a:off x="2794885" y="642331"/>
        <a:ext cx="2364872" cy="1451171"/>
      </dsp:txXfrm>
    </dsp:sp>
    <dsp:sp modelId="{4D0F7784-5ED7-4A68-8BBF-C3708F1C4614}">
      <dsp:nvSpPr>
        <dsp:cNvPr id="0" name=""/>
        <dsp:cNvSpPr/>
      </dsp:nvSpPr>
      <dsp:spPr>
        <a:xfrm>
          <a:off x="3416760" y="2098179"/>
          <a:ext cx="3224826" cy="3224826"/>
        </a:xfrm>
        <a:prstGeom prst="ellipse">
          <a:avLst/>
        </a:prstGeom>
        <a:solidFill>
          <a:srgbClr val="1FA7DA">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de-DE" sz="4400" kern="1200" smtClean="0">
              <a:latin typeface="Arial" panose="020B0604020202020204" pitchFamily="34" charset="0"/>
              <a:cs typeface="Arial" panose="020B0604020202020204" pitchFamily="34" charset="0"/>
            </a:rPr>
            <a:t>Technik</a:t>
          </a:r>
          <a:endParaRPr lang="de-DE" sz="4400" kern="1200" dirty="0">
            <a:latin typeface="Arial" panose="020B0604020202020204" pitchFamily="34" charset="0"/>
            <a:cs typeface="Arial" panose="020B0604020202020204" pitchFamily="34" charset="0"/>
          </a:endParaRPr>
        </a:p>
      </dsp:txBody>
      <dsp:txXfrm>
        <a:off x="4403020" y="2931259"/>
        <a:ext cx="1934895" cy="1773654"/>
      </dsp:txXfrm>
    </dsp:sp>
    <dsp:sp modelId="{02FF3F8C-1740-473A-9675-F2356686FEB1}">
      <dsp:nvSpPr>
        <dsp:cNvPr id="0" name=""/>
        <dsp:cNvSpPr/>
      </dsp:nvSpPr>
      <dsp:spPr>
        <a:xfrm>
          <a:off x="1201283" y="2082700"/>
          <a:ext cx="3224826" cy="3224826"/>
        </a:xfrm>
        <a:prstGeom prst="ellipse">
          <a:avLst/>
        </a:prstGeom>
        <a:solidFill>
          <a:srgbClr val="1FA7DA">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955800">
            <a:lnSpc>
              <a:spcPct val="90000"/>
            </a:lnSpc>
            <a:spcBef>
              <a:spcPct val="0"/>
            </a:spcBef>
            <a:spcAft>
              <a:spcPct val="35000"/>
            </a:spcAft>
          </a:pPr>
          <a:r>
            <a:rPr lang="de-DE" sz="4400" kern="1200" smtClean="0">
              <a:latin typeface="Arial" panose="020B0604020202020204" pitchFamily="34" charset="0"/>
              <a:cs typeface="Arial" panose="020B0604020202020204" pitchFamily="34" charset="0"/>
            </a:rPr>
            <a:t>Recht</a:t>
          </a:r>
          <a:endParaRPr lang="de-DE" sz="4400" kern="1200" dirty="0">
            <a:latin typeface="Arial" panose="020B0604020202020204" pitchFamily="34" charset="0"/>
            <a:cs typeface="Arial" panose="020B0604020202020204" pitchFamily="34" charset="0"/>
          </a:endParaRPr>
        </a:p>
      </dsp:txBody>
      <dsp:txXfrm>
        <a:off x="1504954" y="2915780"/>
        <a:ext cx="1934895" cy="177365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036" tIns="45517" rIns="91036" bIns="45517"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wrap="square" lIns="91036" tIns="45517" rIns="91036" bIns="45517" numCol="1" anchor="t" anchorCtr="0" compatLnSpc="1">
            <a:prstTxWarp prst="textNoShape">
              <a:avLst/>
            </a:prstTxWarp>
          </a:bodyPr>
          <a:lstStyle>
            <a:lvl1pPr algn="r" eaLnBrk="1" hangingPunct="1">
              <a:defRPr sz="1200">
                <a:latin typeface="Calibri" pitchFamily="-109" charset="0"/>
              </a:defRPr>
            </a:lvl1pPr>
          </a:lstStyle>
          <a:p>
            <a:pPr>
              <a:defRPr/>
            </a:pPr>
            <a:fld id="{F9D18BB5-2133-486B-8E06-D51688903F24}" type="datetime1">
              <a:rPr lang="de-DE"/>
              <a:pPr>
                <a:defRPr/>
              </a:pPr>
              <a:t>25.10.2019</a:t>
            </a:fld>
            <a:endParaRPr lang="de-DE"/>
          </a:p>
        </p:txBody>
      </p:sp>
      <p:sp>
        <p:nvSpPr>
          <p:cNvPr id="4" name="Fußzeilenplatzhalter 3"/>
          <p:cNvSpPr>
            <a:spLocks noGrp="1"/>
          </p:cNvSpPr>
          <p:nvPr>
            <p:ph type="ftr" sz="quarter" idx="2"/>
          </p:nvPr>
        </p:nvSpPr>
        <p:spPr>
          <a:xfrm>
            <a:off x="0" y="9431338"/>
            <a:ext cx="2946400" cy="496887"/>
          </a:xfrm>
          <a:prstGeom prst="rect">
            <a:avLst/>
          </a:prstGeom>
        </p:spPr>
        <p:txBody>
          <a:bodyPr vert="horz" lIns="91036" tIns="45517" rIns="91036" bIns="45517"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49688" y="9431338"/>
            <a:ext cx="2946400" cy="496887"/>
          </a:xfrm>
          <a:prstGeom prst="rect">
            <a:avLst/>
          </a:prstGeom>
        </p:spPr>
        <p:txBody>
          <a:bodyPr vert="horz" wrap="square" lIns="91036" tIns="45517" rIns="91036" bIns="4551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A2F9890-C5F6-4E28-9359-195353FFDEF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036" tIns="45517" rIns="91036" bIns="45517"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036" tIns="45517" rIns="91036" bIns="45517" numCol="1" anchor="t" anchorCtr="0" compatLnSpc="1">
            <a:prstTxWarp prst="textNoShape">
              <a:avLst/>
            </a:prstTxWarp>
          </a:bodyPr>
          <a:lstStyle>
            <a:lvl1pPr algn="r" eaLnBrk="1" hangingPunct="1">
              <a:defRPr sz="1200">
                <a:latin typeface="Calibri" pitchFamily="-109" charset="0"/>
              </a:defRPr>
            </a:lvl1pPr>
          </a:lstStyle>
          <a:p>
            <a:pPr>
              <a:defRPr/>
            </a:pPr>
            <a:fld id="{A46D27E0-0C99-42A8-A57C-F43AA8F736AC}" type="datetime1">
              <a:rPr lang="de-DE"/>
              <a:pPr>
                <a:defRPr/>
              </a:pPr>
              <a:t>25.10.2019</a:t>
            </a:fld>
            <a:endParaRPr lang="de-DE"/>
          </a:p>
        </p:txBody>
      </p:sp>
      <p:sp>
        <p:nvSpPr>
          <p:cNvPr id="4" name="Folienbildplatzhalter 3"/>
          <p:cNvSpPr>
            <a:spLocks noGrp="1" noRot="1" noChangeAspect="1"/>
          </p:cNvSpPr>
          <p:nvPr>
            <p:ph type="sldImg" idx="2"/>
          </p:nvPr>
        </p:nvSpPr>
        <p:spPr>
          <a:xfrm>
            <a:off x="920750" y="746125"/>
            <a:ext cx="4960938" cy="3722688"/>
          </a:xfrm>
          <a:prstGeom prst="rect">
            <a:avLst/>
          </a:prstGeom>
          <a:noFill/>
          <a:ln w="12700">
            <a:solidFill>
              <a:prstClr val="black"/>
            </a:solidFill>
          </a:ln>
        </p:spPr>
        <p:txBody>
          <a:bodyPr vert="horz" lIns="91036" tIns="45517" rIns="91036" bIns="45517" rtlCol="0" anchor="ctr"/>
          <a:lstStyle/>
          <a:p>
            <a:pPr lvl="0"/>
            <a:endParaRPr lang="de-DE" noProof="0" smtClean="0"/>
          </a:p>
        </p:txBody>
      </p:sp>
      <p:sp>
        <p:nvSpPr>
          <p:cNvPr id="5" name="Notizenplatzhalter 4"/>
          <p:cNvSpPr>
            <a:spLocks noGrp="1"/>
          </p:cNvSpPr>
          <p:nvPr>
            <p:ph type="body" sz="quarter" idx="3"/>
          </p:nvPr>
        </p:nvSpPr>
        <p:spPr>
          <a:xfrm>
            <a:off x="681038" y="4716463"/>
            <a:ext cx="5435600" cy="4468812"/>
          </a:xfrm>
          <a:prstGeom prst="rect">
            <a:avLst/>
          </a:prstGeom>
        </p:spPr>
        <p:txBody>
          <a:bodyPr vert="horz" wrap="square" lIns="91036" tIns="45517" rIns="91036" bIns="45517"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31338"/>
            <a:ext cx="2946400" cy="496887"/>
          </a:xfrm>
          <a:prstGeom prst="rect">
            <a:avLst/>
          </a:prstGeom>
        </p:spPr>
        <p:txBody>
          <a:bodyPr vert="horz" lIns="91036" tIns="45517" rIns="91036" bIns="45517"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49688" y="9431338"/>
            <a:ext cx="2946400" cy="496887"/>
          </a:xfrm>
          <a:prstGeom prst="rect">
            <a:avLst/>
          </a:prstGeom>
        </p:spPr>
        <p:txBody>
          <a:bodyPr vert="horz" wrap="square" lIns="91036" tIns="45517" rIns="91036" bIns="4551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2CD3BB6-FB06-4D2E-BA32-31F9768887B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de-DE" altLang="de-DE" sz="1100" smtClean="0"/>
          </a:p>
        </p:txBody>
      </p:sp>
      <p:sp>
        <p:nvSpPr>
          <p:cNvPr id="102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97D09F7-29B7-4CF4-A59E-F5A52400FEF8}" type="slidenum">
              <a:rPr lang="de-DE" altLang="de-DE" smtClean="0">
                <a:latin typeface="Calibri" panose="020F0502020204030204" pitchFamily="34" charset="0"/>
              </a:rPr>
              <a:pPr/>
              <a:t>1</a:t>
            </a:fld>
            <a:endParaRPr lang="de-DE" altLang="de-DE" smtClean="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Gemeinsamkeit „Lizenz“ – berührt Urheber- und Nutzungsrechte</a:t>
            </a:r>
          </a:p>
          <a:p>
            <a:endParaRPr lang="de-DE" altLang="de-DE" smtClean="0"/>
          </a:p>
          <a:p>
            <a:r>
              <a:rPr lang="de-DE" altLang="de-DE" smtClean="0"/>
              <a:t>…Urheberrechtsgesetz</a:t>
            </a:r>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E5CB4EA-F73C-4C94-BBB1-6F88E45908DE}" type="slidenum">
              <a:rPr lang="de-DE" altLang="de-DE" smtClean="0">
                <a:latin typeface="Calibri" panose="020F0502020204030204" pitchFamily="34" charset="0"/>
              </a:rPr>
              <a:pPr/>
              <a:t>10</a:t>
            </a:fld>
            <a:endParaRPr lang="de-DE" altLang="de-DE"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F10F95FE-645B-42EF-98CC-932C2B8C7612}" type="slidenum">
              <a:rPr lang="de-DE" altLang="de-DE" smtClean="0">
                <a:latin typeface="Calibri" panose="020F0502020204030204" pitchFamily="34" charset="0"/>
              </a:rPr>
              <a:pPr/>
              <a:t>11</a:t>
            </a:fld>
            <a:endParaRPr lang="de-DE" altLang="de-DE"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Arial" panose="020B0604020202020204" pitchFamily="34" charset="0"/>
            </a:endParaRPr>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8B19703-4F17-41BF-8C60-F5815BC9551D}" type="slidenum">
              <a:rPr lang="de-DE" altLang="de-DE" smtClean="0">
                <a:latin typeface="Calibri" panose="020F0502020204030204" pitchFamily="34" charset="0"/>
              </a:rPr>
              <a:pPr/>
              <a:t>12</a:t>
            </a:fld>
            <a:endParaRPr lang="de-DE" altLang="de-DE"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Schöpfungshöhe</a:t>
            </a:r>
          </a:p>
        </p:txBody>
      </p:sp>
      <p:sp>
        <p:nvSpPr>
          <p:cNvPr id="348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D3AEFBE-E61E-4192-A056-BF0E34CF1091}" type="slidenum">
              <a:rPr lang="de-DE" altLang="de-DE" smtClean="0">
                <a:latin typeface="Calibri" panose="020F0502020204030204" pitchFamily="34" charset="0"/>
              </a:rPr>
              <a:pPr/>
              <a:t>13</a:t>
            </a:fld>
            <a:endParaRPr lang="de-DE" altLang="de-DE"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 Woran können Sie erkennen, dass ein Werk geschützt ist? In den USA ist es relativ einfach. Auf ein Werk muss das Copyright – Zeichen irgendwo platziert werden.</a:t>
            </a:r>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68C8E1ED-477D-455A-933E-F6A12F3CD2BA}" type="slidenum">
              <a:rPr lang="de-DE" altLang="de-DE" smtClean="0">
                <a:latin typeface="Calibri" panose="020F0502020204030204" pitchFamily="34" charset="0"/>
              </a:rPr>
              <a:pPr/>
              <a:t>14</a:t>
            </a:fld>
            <a:endParaRPr lang="de-DE" altLang="de-DE"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defRPr/>
            </a:pPr>
            <a:r>
              <a:rPr lang="de-DE" altLang="de-DE" b="1" dirty="0" smtClean="0">
                <a:latin typeface="Arial" panose="020B0604020202020204" pitchFamily="34" charset="0"/>
              </a:rPr>
              <a:t>ALLE RECHTE VORBEHALTEN</a:t>
            </a:r>
            <a:r>
              <a:rPr lang="de-DE" altLang="de-DE" dirty="0" smtClean="0">
                <a:latin typeface="Arial" panose="020B0604020202020204" pitchFamily="34" charset="0"/>
              </a:rPr>
              <a:t>. Jedes Werk, das eine bestimmte Schöpfungshöhe erreicht ist automatisch urheberrechtlich geschützt und bedarf der Einwilligung des Urhebers, wenn das verwendet werden soll. </a:t>
            </a:r>
          </a:p>
          <a:p>
            <a:pPr>
              <a:defRPr/>
            </a:pPr>
            <a:endParaRPr lang="de-DE" altLang="de-DE" dirty="0" smtClean="0">
              <a:latin typeface="Arial" panose="020B0604020202020204" pitchFamily="34" charset="0"/>
            </a:endParaRPr>
          </a:p>
          <a:p>
            <a:pPr>
              <a:defRPr/>
            </a:pPr>
            <a:r>
              <a:rPr lang="de-DE" altLang="de-DE" dirty="0" smtClean="0">
                <a:latin typeface="Arial" panose="020B0604020202020204" pitchFamily="34" charset="0"/>
              </a:rPr>
              <a:t>Dass das nun ein </a:t>
            </a:r>
            <a:r>
              <a:rPr lang="de-DE" altLang="de-DE" b="1" dirty="0" smtClean="0">
                <a:latin typeface="Arial" panose="020B0604020202020204" pitchFamily="34" charset="0"/>
              </a:rPr>
              <a:t>Problem</a:t>
            </a:r>
            <a:r>
              <a:rPr lang="de-DE" altLang="de-DE" dirty="0" smtClean="0">
                <a:latin typeface="Arial" panose="020B0604020202020204" pitchFamily="34" charset="0"/>
              </a:rPr>
              <a:t> in der digitalisierten Welt darstellt, können Sie sich vorstellen. Bislang gab es im </a:t>
            </a:r>
            <a:r>
              <a:rPr lang="de-DE" altLang="de-DE" b="1" dirty="0" smtClean="0">
                <a:latin typeface="Arial" panose="020B0604020202020204" pitchFamily="34" charset="0"/>
              </a:rPr>
              <a:t>Bildungskontext die Möglichkeit</a:t>
            </a:r>
            <a:r>
              <a:rPr lang="de-DE" altLang="de-DE" dirty="0" smtClean="0">
                <a:latin typeface="Arial" panose="020B0604020202020204" pitchFamily="34" charset="0"/>
              </a:rPr>
              <a:t>, einige Seiten eines Werkes für Studierende oder Schüler in Seminarstärke zu kopieren. Mit zunehmender Digitalisierung ist man dazu übergegangen, dass in </a:t>
            </a:r>
            <a:r>
              <a:rPr lang="de-DE" altLang="de-DE" b="1" dirty="0" smtClean="0">
                <a:latin typeface="Arial" panose="020B0604020202020204" pitchFamily="34" charset="0"/>
              </a:rPr>
              <a:t>Lernmanagementsystemen </a:t>
            </a:r>
            <a:r>
              <a:rPr lang="de-DE" altLang="de-DE" dirty="0" smtClean="0">
                <a:latin typeface="Arial" panose="020B0604020202020204" pitchFamily="34" charset="0"/>
              </a:rPr>
              <a:t>wie </a:t>
            </a:r>
            <a:r>
              <a:rPr lang="de-DE" altLang="de-DE" dirty="0" err="1" smtClean="0">
                <a:latin typeface="Arial" panose="020B0604020202020204" pitchFamily="34" charset="0"/>
              </a:rPr>
              <a:t>Moodle</a:t>
            </a:r>
            <a:r>
              <a:rPr lang="de-DE" altLang="de-DE" dirty="0" smtClean="0">
                <a:latin typeface="Arial" panose="020B0604020202020204" pitchFamily="34" charset="0"/>
              </a:rPr>
              <a:t>, unserem </a:t>
            </a:r>
            <a:r>
              <a:rPr lang="de-DE" altLang="de-DE" dirty="0" err="1" smtClean="0">
                <a:latin typeface="Arial" panose="020B0604020202020204" pitchFamily="34" charset="0"/>
              </a:rPr>
              <a:t>OnlineCampus</a:t>
            </a:r>
            <a:r>
              <a:rPr lang="de-DE" altLang="de-DE" dirty="0" smtClean="0">
                <a:latin typeface="Arial" panose="020B0604020202020204" pitchFamily="34" charset="0"/>
              </a:rPr>
              <a:t> o.ä. digitalisiert zur Verfügung zu stellen und hier fangen die Probleme an. Denn </a:t>
            </a:r>
            <a:r>
              <a:rPr lang="de-DE" altLang="de-DE" b="1" dirty="0" smtClean="0">
                <a:latin typeface="Arial" panose="020B0604020202020204" pitchFamily="34" charset="0"/>
              </a:rPr>
              <a:t>einmal digitalisiert, befindet sich das Material nicht mehr allein in dem abgeschlossenen Raum</a:t>
            </a:r>
            <a:r>
              <a:rPr lang="de-DE" altLang="de-DE" dirty="0" smtClean="0">
                <a:latin typeface="Arial" panose="020B0604020202020204" pitchFamily="34" charset="0"/>
              </a:rPr>
              <a:t>, sondern Sie als Studierende können das Material auch ohne irgendeinen Qualitätsverlust weitergeben. Sogar, ohne, dass Sie das aus der Hand geben müssen, wie es etwa bei einem Buch der Fall ist, das sie physisch weitergeben.</a:t>
            </a:r>
          </a:p>
          <a:p>
            <a:pPr>
              <a:defRPr/>
            </a:pPr>
            <a:endParaRPr lang="de-DE" altLang="de-DE" dirty="0" smtClean="0">
              <a:latin typeface="Arial" panose="020B0604020202020204" pitchFamily="34" charset="0"/>
            </a:endParaRPr>
          </a:p>
          <a:p>
            <a:pPr>
              <a:defRPr/>
            </a:pPr>
            <a:r>
              <a:rPr lang="de-DE" altLang="de-DE" dirty="0" smtClean="0">
                <a:latin typeface="Arial" panose="020B0604020202020204" pitchFamily="34" charset="0"/>
              </a:rPr>
              <a:t>Vielleicht haben Sie die Diskussion um den </a:t>
            </a:r>
            <a:r>
              <a:rPr lang="de-DE" altLang="de-DE" b="1" dirty="0" smtClean="0">
                <a:latin typeface="Arial" panose="020B0604020202020204" pitchFamily="34" charset="0"/>
              </a:rPr>
              <a:t>§ 52 a UrhG </a:t>
            </a:r>
            <a:r>
              <a:rPr lang="de-DE" altLang="de-DE" dirty="0" smtClean="0">
                <a:latin typeface="Arial" panose="020B0604020202020204" pitchFamily="34" charset="0"/>
              </a:rPr>
              <a:t>verfolgt, wo es genau um diesen Sachverhalt ging, ob Materialien in Unterricht und Forschung auf diese Weise verbreitet werden dürfen, oder ob das Urheberrecht damit verletzt wird. </a:t>
            </a:r>
          </a:p>
          <a:p>
            <a:pPr>
              <a:defRPr/>
            </a:pPr>
            <a:endParaRPr lang="de-DE" altLang="de-DE" dirty="0" smtClean="0">
              <a:latin typeface="Arial" panose="020B0604020202020204" pitchFamily="34" charset="0"/>
            </a:endParaRPr>
          </a:p>
          <a:p>
            <a:pPr>
              <a:defRPr/>
            </a:pPr>
            <a:r>
              <a:rPr lang="de-DE" altLang="de-DE" dirty="0" smtClean="0">
                <a:latin typeface="Arial" panose="020B0604020202020204" pitchFamily="34" charset="0"/>
              </a:rPr>
              <a:t>Es gibt bislang keine perfekte Lösung für dieses Problem, aber eine </a:t>
            </a:r>
            <a:r>
              <a:rPr lang="de-DE" altLang="de-DE" b="1" dirty="0" smtClean="0">
                <a:latin typeface="Arial" panose="020B0604020202020204" pitchFamily="34" charset="0"/>
              </a:rPr>
              <a:t>Idee</a:t>
            </a:r>
            <a:r>
              <a:rPr lang="de-DE" altLang="de-DE" dirty="0" smtClean="0">
                <a:latin typeface="Arial" panose="020B0604020202020204" pitchFamily="34" charset="0"/>
              </a:rPr>
              <a:t>, die sich immer weiter durchsetzt:…</a:t>
            </a:r>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83ED92A6-0228-4589-97B1-F3C9FEC4791D}" type="slidenum">
              <a:rPr lang="de-DE" altLang="de-DE" smtClean="0">
                <a:latin typeface="Calibri" panose="020F0502020204030204" pitchFamily="34" charset="0"/>
              </a:rPr>
              <a:pPr/>
              <a:t>15</a:t>
            </a:fld>
            <a:endParaRPr lang="de-DE" altLang="de-DE"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defRPr/>
            </a:pPr>
            <a:r>
              <a:rPr lang="de-DE" altLang="de-DE" dirty="0" smtClean="0"/>
              <a:t>Grundgedanke der Creative </a:t>
            </a:r>
            <a:r>
              <a:rPr lang="de-DE" altLang="de-DE" dirty="0" err="1" smtClean="0"/>
              <a:t>Commons</a:t>
            </a:r>
            <a:r>
              <a:rPr lang="de-DE" altLang="de-DE" dirty="0" smtClean="0"/>
              <a:t> ist es, eine </a:t>
            </a:r>
            <a:r>
              <a:rPr lang="de-DE" altLang="de-DE" b="1" dirty="0" smtClean="0"/>
              <a:t>rechtliche Grundlage dafür zu schaffen, dass Wissen frei verfügbar ist, </a:t>
            </a:r>
            <a:r>
              <a:rPr lang="de-DE" altLang="de-DE" dirty="0" smtClean="0"/>
              <a:t>ohne dass die Urheber auf ihre Rechte verzichten müssen. Daher gewähren die Lizenzen einerseits Rechte für jeden Nutzer, stellen aber auch bestimmte Bedingungen auf. Dies ist als Vermittlungsleistung zwischen den Ansprüchen der totalen Kontrolle über die eigenen kreativen Werke auf der einen und der kompletten „Anarchie“ und freien Verfügbarkeit kreativer Werke auf der anderen Seite zu verstehen.</a:t>
            </a:r>
          </a:p>
          <a:p>
            <a:pPr>
              <a:defRPr/>
            </a:pPr>
            <a:endParaRPr lang="de-DE" altLang="de-DE" dirty="0" smtClean="0"/>
          </a:p>
          <a:p>
            <a:pPr>
              <a:defRPr/>
            </a:pPr>
            <a:r>
              <a:rPr lang="de-DE" altLang="de-DE" dirty="0" smtClean="0"/>
              <a:t>Erstellern von Materialien soll somit das beste aus beiden Welten geboten werden. Die Handhabung des Urheberrechts soll durch die automatische Gewährung vereinfacht werden. So muss der Nutzer nicht für jeden Anlass eine Anfrage an den Urheber stellen</a:t>
            </a:r>
          </a:p>
          <a:p>
            <a:pPr>
              <a:defRPr/>
            </a:pPr>
            <a:endParaRPr lang="de-DE" altLang="de-DE" dirty="0" smtClean="0"/>
          </a:p>
          <a:p>
            <a:pPr>
              <a:defRPr/>
            </a:pPr>
            <a:r>
              <a:rPr lang="de-DE" altLang="de-DE" dirty="0" smtClean="0"/>
              <a:t>Lawrence </a:t>
            </a:r>
            <a:r>
              <a:rPr lang="de-DE" altLang="de-DE" dirty="0" err="1" smtClean="0"/>
              <a:t>Lessig</a:t>
            </a:r>
            <a:r>
              <a:rPr lang="de-DE" altLang="de-DE" dirty="0" smtClean="0"/>
              <a:t>, Mitbegründer der Creative </a:t>
            </a:r>
            <a:r>
              <a:rPr lang="de-DE" altLang="de-DE" dirty="0" err="1" smtClean="0"/>
              <a:t>Commons</a:t>
            </a:r>
            <a:r>
              <a:rPr lang="de-DE" altLang="de-DE" dirty="0" smtClean="0"/>
              <a:t>, Jurist und Experte für Urheberrecht, Aktivist für die Digitale Allmende; In den USA als bedeutender Verfassungsrechtler angesehen</a:t>
            </a:r>
          </a:p>
          <a:p>
            <a:pPr>
              <a:defRPr/>
            </a:pPr>
            <a:endParaRPr lang="de-DE" altLang="de-DE" dirty="0" smtClean="0">
              <a:latin typeface="Arial" panose="020B0604020202020204" pitchFamily="34" charset="0"/>
            </a:endParaRPr>
          </a:p>
          <a:p>
            <a:pPr lvl="1" eaLnBrk="1" hangingPunct="1">
              <a:spcBef>
                <a:spcPct val="20000"/>
              </a:spcBef>
              <a:buFont typeface="Arial" panose="020B0604020202020204" pitchFamily="34" charset="0"/>
              <a:buChar char="•"/>
              <a:defRPr/>
            </a:pPr>
            <a:r>
              <a:rPr lang="de-DE" altLang="de-DE" sz="2400" b="1" dirty="0" smtClean="0">
                <a:cs typeface="Arial" panose="020B0604020202020204" pitchFamily="34" charset="0"/>
              </a:rPr>
              <a:t>Non-Profit Organisation</a:t>
            </a:r>
          </a:p>
          <a:p>
            <a:pPr lvl="1" eaLnBrk="1" hangingPunct="1">
              <a:spcBef>
                <a:spcPct val="20000"/>
              </a:spcBef>
              <a:buFont typeface="Arial" panose="020B0604020202020204" pitchFamily="34" charset="0"/>
              <a:buChar char="•"/>
              <a:defRPr/>
            </a:pPr>
            <a:r>
              <a:rPr lang="de-DE" altLang="de-DE" sz="2400" dirty="0" smtClean="0">
                <a:cs typeface="Arial" panose="020B0604020202020204" pitchFamily="34" charset="0"/>
              </a:rPr>
              <a:t>Förderung der Digitalen Allmende</a:t>
            </a:r>
          </a:p>
          <a:p>
            <a:pPr lvl="1" eaLnBrk="1" hangingPunct="1">
              <a:spcBef>
                <a:spcPct val="20000"/>
              </a:spcBef>
              <a:buFont typeface="Arial" panose="020B0604020202020204" pitchFamily="34" charset="0"/>
              <a:buChar char="•"/>
              <a:defRPr/>
            </a:pPr>
            <a:r>
              <a:rPr lang="de-DE" altLang="de-DE" sz="2400" b="1" dirty="0" smtClean="0">
                <a:cs typeface="Arial" panose="020B0604020202020204" pitchFamily="34" charset="0"/>
              </a:rPr>
              <a:t>Entwickelung von  Musterlizenzverträge, mit denen Urheberinnen und Urheber ihren Werken Freiheiten mitgeben können. </a:t>
            </a:r>
          </a:p>
          <a:p>
            <a:pPr lvl="1" eaLnBrk="1" hangingPunct="1">
              <a:spcBef>
                <a:spcPct val="20000"/>
              </a:spcBef>
              <a:buFont typeface="Arial" panose="020B0604020202020204" pitchFamily="34" charset="0"/>
              <a:buChar char="•"/>
              <a:defRPr/>
            </a:pPr>
            <a:r>
              <a:rPr lang="de-DE" altLang="de-DE" sz="2400" dirty="0" smtClean="0">
                <a:cs typeface="Arial" panose="020B0604020202020204" pitchFamily="34" charset="0"/>
              </a:rPr>
              <a:t>Statt „alle Rechte vorbehalten“ gilt „manche Rechte vorbehalten“.</a:t>
            </a:r>
          </a:p>
          <a:p>
            <a:pPr lvl="1" eaLnBrk="1" hangingPunct="1">
              <a:spcBef>
                <a:spcPct val="20000"/>
              </a:spcBef>
              <a:buFont typeface="Arial" panose="020B0604020202020204" pitchFamily="34" charset="0"/>
              <a:buChar char="•"/>
              <a:defRPr/>
            </a:pPr>
            <a:r>
              <a:rPr lang="de-DE" altLang="de-DE" sz="2400" b="1" dirty="0" smtClean="0">
                <a:cs typeface="Arial" panose="020B0604020202020204" pitchFamily="34" charset="0"/>
              </a:rPr>
              <a:t>Respekt</a:t>
            </a:r>
            <a:r>
              <a:rPr lang="de-DE" altLang="de-DE" sz="2400" dirty="0" smtClean="0">
                <a:cs typeface="Arial" panose="020B0604020202020204" pitchFamily="34" charset="0"/>
              </a:rPr>
              <a:t> vor den Urheberinnen und Urhebern ist leichter einzuhalten.</a:t>
            </a:r>
          </a:p>
          <a:p>
            <a:pPr>
              <a:defRPr/>
            </a:pPr>
            <a:endParaRPr lang="de-DE" altLang="de-DE" dirty="0" smtClean="0">
              <a:latin typeface="Arial" panose="020B0604020202020204" pitchFamily="34" charset="0"/>
            </a:endParaRPr>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673BC18-FFFF-4553-9B85-4476DC65C182}" type="slidenum">
              <a:rPr lang="de-DE" altLang="de-DE" smtClean="0">
                <a:latin typeface="Calibri" panose="020F0502020204030204" pitchFamily="34" charset="0"/>
              </a:rPr>
              <a:pPr/>
              <a:t>16</a:t>
            </a:fld>
            <a:endParaRPr lang="de-DE" altLang="de-DE"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Digitale Allmende</a:t>
            </a:r>
          </a:p>
          <a:p>
            <a:r>
              <a:rPr lang="de-DE" altLang="de-DE" smtClean="0"/>
              <a:t>… nun erklären, wie das mit den Creative Commons Lizenzen funktioniert.</a:t>
            </a:r>
          </a:p>
        </p:txBody>
      </p:sp>
      <p:sp>
        <p:nvSpPr>
          <p:cNvPr id="430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C9E9DF2-B759-4A4C-91D2-25886BBE5958}" type="slidenum">
              <a:rPr lang="de-DE" altLang="de-DE" smtClean="0">
                <a:latin typeface="Calibri" panose="020F0502020204030204" pitchFamily="34" charset="0"/>
              </a:rPr>
              <a:pPr/>
              <a:t>17</a:t>
            </a:fld>
            <a:endParaRPr lang="de-DE" altLang="de-DE"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Baukasten</a:t>
            </a:r>
          </a:p>
          <a:p>
            <a:r>
              <a:rPr lang="de-DE" altLang="de-DE" smtClean="0"/>
              <a:t>Abgestuftes System von Nutzungsrechten</a:t>
            </a:r>
          </a:p>
        </p:txBody>
      </p:sp>
      <p:sp>
        <p:nvSpPr>
          <p:cNvPr id="450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0B4B059-2CC4-491F-BA5D-9601AF9936F6}" type="slidenum">
              <a:rPr lang="de-DE" altLang="de-DE" smtClean="0">
                <a:latin typeface="Calibri" panose="020F0502020204030204" pitchFamily="34" charset="0"/>
              </a:rPr>
              <a:pPr/>
              <a:t>18</a:t>
            </a:fld>
            <a:endParaRPr lang="de-DE" altLang="de-DE"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769BD4F-DC37-4421-B8DE-FA05DC1322B5}" type="slidenum">
              <a:rPr lang="de-DE" altLang="de-DE" smtClean="0">
                <a:latin typeface="Calibri" panose="020F0502020204030204" pitchFamily="34" charset="0"/>
              </a:rPr>
              <a:pPr/>
              <a:t>19</a:t>
            </a:fld>
            <a:endParaRPr lang="de-DE" altLang="de-DE"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23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 name="Shape 237"/>
          <p:cNvSpPr>
            <a:spLocks noGrp="1"/>
          </p:cNvSpPr>
          <p:nvPr>
            <p:ph type="body" sz="quarter" idx="1"/>
          </p:nvPr>
        </p:nvSpPr>
        <p:spPr/>
        <p:txBody>
          <a:bodyPr>
            <a:normAutofit fontScale="62500" lnSpcReduction="20000"/>
          </a:bodyPr>
          <a:lstStyle/>
          <a:p>
            <a:pPr>
              <a:defRPr/>
            </a:pPr>
            <a:r>
              <a:rPr lang="de-DE" altLang="de-DE" sz="1100" b="1" dirty="0" smtClean="0"/>
              <a:t>Vorstellung </a:t>
            </a:r>
            <a:r>
              <a:rPr lang="de-DE" altLang="de-DE" sz="1100" b="1" dirty="0" err="1" smtClean="0"/>
              <a:t>LearningLab</a:t>
            </a:r>
            <a:r>
              <a:rPr lang="de-DE" altLang="de-DE" sz="1100" b="1" dirty="0" smtClean="0"/>
              <a:t>, UDE</a:t>
            </a:r>
          </a:p>
          <a:p>
            <a:pPr>
              <a:defRPr/>
            </a:pPr>
            <a:endParaRPr lang="de-DE" altLang="de-DE" sz="1100" dirty="0" smtClean="0"/>
          </a:p>
          <a:p>
            <a:pPr marL="171462" indent="-171462">
              <a:buFont typeface="Arial" panose="020B0604020202020204" pitchFamily="34" charset="0"/>
              <a:buChar char="•"/>
              <a:defRPr/>
            </a:pPr>
            <a:r>
              <a:rPr lang="de-DE" sz="1100" dirty="0" smtClean="0"/>
              <a:t>Wirkung von Digitalisierung auf Bildung, Kultur und Gesellschaft.</a:t>
            </a:r>
          </a:p>
          <a:p>
            <a:pPr marL="171462" indent="-171462">
              <a:buFont typeface="Arial" panose="020B0604020202020204" pitchFamily="34" charset="0"/>
              <a:buChar char="•"/>
              <a:defRPr/>
            </a:pPr>
            <a:endParaRPr lang="de-DE" sz="1100" dirty="0" smtClean="0"/>
          </a:p>
          <a:p>
            <a:pPr marL="171462" indent="-171462">
              <a:buFont typeface="Arial" panose="020B0604020202020204" pitchFamily="34" charset="0"/>
              <a:buChar char="•"/>
              <a:defRPr/>
            </a:pPr>
            <a:r>
              <a:rPr lang="de-DE" sz="1100" dirty="0" smtClean="0"/>
              <a:t>Neue Wege des Lernens ausprobieren; Potenziale der Digitalisierung für das Lehren und Lernen</a:t>
            </a:r>
          </a:p>
          <a:p>
            <a:pPr marL="171462" indent="-171462">
              <a:buFont typeface="Arial" panose="020B0604020202020204" pitchFamily="34" charset="0"/>
              <a:buChar char="•"/>
              <a:defRPr/>
            </a:pPr>
            <a:endParaRPr lang="de-DE" sz="1100" dirty="0" smtClean="0"/>
          </a:p>
          <a:p>
            <a:pPr marL="171462" indent="-171462">
              <a:buFont typeface="Arial" panose="020B0604020202020204" pitchFamily="34" charset="0"/>
              <a:buChar char="•"/>
              <a:defRPr/>
            </a:pPr>
            <a:r>
              <a:rPr lang="de-DE" sz="1100" dirty="0" smtClean="0"/>
              <a:t>Gestaltungsorientierter Forschungsansatz: </a:t>
            </a:r>
          </a:p>
          <a:p>
            <a:pPr marL="171462" indent="-171462">
              <a:buFont typeface="Arial" panose="020B0604020202020204" pitchFamily="34" charset="0"/>
              <a:buChar char="•"/>
              <a:defRPr/>
            </a:pPr>
            <a:endParaRPr lang="de-DE" sz="1100" dirty="0" smtClean="0"/>
          </a:p>
          <a:p>
            <a:pPr lvl="1">
              <a:buFont typeface="Arial" panose="020B0604020202020204" pitchFamily="34" charset="0"/>
              <a:buNone/>
              <a:defRPr/>
            </a:pPr>
            <a:r>
              <a:rPr lang="de-DE" sz="1100" dirty="0" smtClean="0"/>
              <a:t>Verbindung der deutschen Tradition von Didaktik (normative Frage „</a:t>
            </a:r>
            <a:r>
              <a:rPr lang="de-DE" sz="1100" b="1" dirty="0" smtClean="0"/>
              <a:t>was soll gelehrt werden</a:t>
            </a:r>
            <a:r>
              <a:rPr lang="de-DE" sz="1100" dirty="0" smtClean="0"/>
              <a:t>?“ </a:t>
            </a:r>
            <a:r>
              <a:rPr lang="de-DE" sz="1100" b="1" dirty="0" smtClean="0"/>
              <a:t>Ziele und Inhalte von Lernen</a:t>
            </a:r>
            <a:r>
              <a:rPr lang="de-DE" sz="1100" dirty="0" smtClean="0"/>
              <a:t>) mit dem </a:t>
            </a:r>
            <a:r>
              <a:rPr lang="de-DE" sz="1100" dirty="0" err="1" smtClean="0"/>
              <a:t>instructional</a:t>
            </a:r>
            <a:r>
              <a:rPr lang="de-DE" sz="1100" dirty="0" smtClean="0"/>
              <a:t> design, das im internationalen Bereich diskutiert wird. Zentraler Aspekt dabei ist die Frage „</a:t>
            </a:r>
            <a:r>
              <a:rPr lang="de-DE" sz="1100" b="1" dirty="0" smtClean="0"/>
              <a:t>wie soll gelehrt werden</a:t>
            </a:r>
            <a:r>
              <a:rPr lang="de-DE" sz="1100" dirty="0" smtClean="0"/>
              <a:t>?“, also die Frage nach den </a:t>
            </a:r>
            <a:r>
              <a:rPr lang="de-DE" sz="1100" b="1" dirty="0" smtClean="0"/>
              <a:t>Methoden und Medien des Lernens. </a:t>
            </a:r>
          </a:p>
          <a:p>
            <a:pPr lvl="1">
              <a:buFont typeface="Arial" panose="020B0604020202020204" pitchFamily="34" charset="0"/>
              <a:buNone/>
              <a:defRPr/>
            </a:pPr>
            <a:endParaRPr lang="de-DE" sz="1100" dirty="0" smtClean="0"/>
          </a:p>
          <a:p>
            <a:pPr marL="171462" indent="-171462">
              <a:buFont typeface="Arial" panose="020B0604020202020204" pitchFamily="34" charset="0"/>
              <a:buChar char="•"/>
              <a:defRPr/>
            </a:pPr>
            <a:r>
              <a:rPr lang="de-DE" sz="1100" dirty="0" smtClean="0"/>
              <a:t>Dieser Forschungsansatz hat seine Wurzeln in der lehr- und lernpsychologischen Forschung und ist stark </a:t>
            </a:r>
            <a:r>
              <a:rPr lang="de-DE" sz="1100" b="1" dirty="0" smtClean="0"/>
              <a:t>empirisch geprägt</a:t>
            </a:r>
            <a:r>
              <a:rPr lang="de-DE" sz="1100" dirty="0" smtClean="0"/>
              <a:t>. Aus dem Grund ist die Vernetzung mit Akteuren aus Wissenschaft und Praxis entscheidend. </a:t>
            </a:r>
          </a:p>
          <a:p>
            <a:pPr marL="171462" indent="-171462">
              <a:buFont typeface="Arial" panose="020B0604020202020204" pitchFamily="34" charset="0"/>
              <a:buChar char="•"/>
              <a:defRPr/>
            </a:pPr>
            <a:endParaRPr lang="de-DE" sz="1100" dirty="0" smtClean="0"/>
          </a:p>
          <a:p>
            <a:pPr marL="171462" indent="-171462">
              <a:buFont typeface="Arial" panose="020B0604020202020204" pitchFamily="34" charset="0"/>
              <a:buChar char="•"/>
              <a:defRPr/>
            </a:pPr>
            <a:r>
              <a:rPr lang="de-DE" sz="1100" dirty="0" smtClean="0"/>
              <a:t>Entwicklung und Transfer in die Praxis sind wichtige Bestandteile unserer Arbeit.</a:t>
            </a:r>
          </a:p>
          <a:p>
            <a:pPr marL="171462" indent="-171462">
              <a:buFont typeface="Arial" panose="020B0604020202020204" pitchFamily="34" charset="0"/>
              <a:buChar char="•"/>
              <a:defRPr/>
            </a:pPr>
            <a:endParaRPr lang="de-DE" sz="1100" dirty="0" smtClean="0"/>
          </a:p>
          <a:p>
            <a:pPr marL="171462" indent="-171462">
              <a:buFont typeface="Arial" panose="020B0604020202020204" pitchFamily="34" charset="0"/>
              <a:buChar char="•"/>
              <a:defRPr/>
            </a:pPr>
            <a:r>
              <a:rPr lang="de-DE" sz="1100" dirty="0" smtClean="0"/>
              <a:t>Wir bringen uns in den bildungspolitischen Diskurs ein.</a:t>
            </a:r>
          </a:p>
          <a:p>
            <a:pPr marL="171462" indent="-171462">
              <a:buFont typeface="Arial" panose="020B0604020202020204" pitchFamily="34" charset="0"/>
              <a:buChar char="•"/>
              <a:defRPr/>
            </a:pPr>
            <a:endParaRPr lang="de-DE" dirty="0" smtClean="0"/>
          </a:p>
          <a:p>
            <a:pPr>
              <a:buFont typeface="Arial" panose="020B0604020202020204" pitchFamily="34" charset="0"/>
              <a:buNone/>
              <a:defRPr/>
            </a:pPr>
            <a:r>
              <a:rPr lang="de-DE" b="1" dirty="0" smtClean="0"/>
              <a:t>Soziometrische Aufstellung</a:t>
            </a:r>
          </a:p>
          <a:p>
            <a:pPr>
              <a:buFont typeface="Arial" panose="020B0604020202020204" pitchFamily="34" charset="0"/>
              <a:buNone/>
              <a:defRPr/>
            </a:pPr>
            <a:endParaRPr lang="de-DE" dirty="0" smtClean="0"/>
          </a:p>
          <a:p>
            <a:pPr>
              <a:buFont typeface="Arial" panose="020B0604020202020204" pitchFamily="34" charset="0"/>
              <a:buNone/>
              <a:defRPr/>
            </a:pPr>
            <a:r>
              <a:rPr lang="de-DE" b="1" dirty="0" smtClean="0"/>
              <a:t>Einführung</a:t>
            </a:r>
          </a:p>
          <a:p>
            <a:pPr>
              <a:buFont typeface="Arial" panose="020B0604020202020204" pitchFamily="34" charset="0"/>
              <a:buNone/>
              <a:defRPr/>
            </a:pPr>
            <a:endParaRPr lang="de-DE" dirty="0" smtClean="0"/>
          </a:p>
          <a:p>
            <a:pPr marL="171462" indent="-171462">
              <a:buFont typeface="Arial" panose="020B0604020202020204" pitchFamily="34" charset="0"/>
              <a:buChar char="•"/>
              <a:defRPr/>
            </a:pPr>
            <a:r>
              <a:rPr lang="de-DE" dirty="0" smtClean="0"/>
              <a:t>In diesem Workshop wird es um </a:t>
            </a:r>
            <a:r>
              <a:rPr lang="de-DE" b="1" dirty="0" smtClean="0"/>
              <a:t>offene Lehr- und Lernmaterialien </a:t>
            </a:r>
            <a:r>
              <a:rPr lang="de-DE" dirty="0" smtClean="0"/>
              <a:t>gehen, die Sie </a:t>
            </a:r>
            <a:r>
              <a:rPr lang="de-DE" b="1" dirty="0" smtClean="0"/>
              <a:t>digital im Internet finden und rechtssicher </a:t>
            </a:r>
            <a:r>
              <a:rPr lang="de-DE" dirty="0" smtClean="0"/>
              <a:t>verwenden können. Darüber können sich </a:t>
            </a:r>
            <a:r>
              <a:rPr lang="de-DE" b="1" dirty="0" smtClean="0"/>
              <a:t>neue Lehr- und Lernszenarien </a:t>
            </a:r>
            <a:r>
              <a:rPr lang="de-DE" dirty="0" smtClean="0"/>
              <a:t>entwickeln, da die </a:t>
            </a:r>
            <a:r>
              <a:rPr lang="de-DE" b="1" dirty="0" smtClean="0"/>
              <a:t>Zusammenarbeit </a:t>
            </a:r>
            <a:r>
              <a:rPr lang="de-DE" dirty="0" smtClean="0"/>
              <a:t>unter Lehrenden und auch unter Lehrenden und </a:t>
            </a:r>
            <a:r>
              <a:rPr lang="de-DE" dirty="0" err="1" smtClean="0"/>
              <a:t>Lernendendurch</a:t>
            </a:r>
            <a:r>
              <a:rPr lang="de-DE" dirty="0" smtClean="0"/>
              <a:t> das Austauschen und gemeinsamen Bearbeiten von Material erheblich erleichtert wird. </a:t>
            </a:r>
          </a:p>
          <a:p>
            <a:pPr>
              <a:buFont typeface="Arial" panose="020B0604020202020204" pitchFamily="34" charset="0"/>
              <a:buNone/>
              <a:defRPr/>
            </a:pPr>
            <a:endParaRPr lang="de-DE" dirty="0" smtClean="0"/>
          </a:p>
          <a:p>
            <a:pPr marL="171462" indent="-171462">
              <a:buFont typeface="Arial" panose="020B0604020202020204" pitchFamily="34" charset="0"/>
              <a:buChar char="•"/>
              <a:defRPr/>
            </a:pPr>
            <a:r>
              <a:rPr lang="de-DE" b="1" dirty="0" smtClean="0"/>
              <a:t>OER</a:t>
            </a:r>
            <a:r>
              <a:rPr lang="de-DE" altLang="de-DE" b="1" dirty="0" smtClean="0"/>
              <a:t> entstehen</a:t>
            </a:r>
            <a:r>
              <a:rPr lang="de-DE" altLang="de-DE" dirty="0" smtClean="0"/>
              <a:t>, indem Urheberinnen und Urheber ihre Materialien unter eine offene („freie“) Lizenz stellen. Diese legt einfach und verständlich fest, wie das Material genutzt werden kann. </a:t>
            </a:r>
          </a:p>
          <a:p>
            <a:pPr>
              <a:buFont typeface="Arial" panose="020B0604020202020204" pitchFamily="34" charset="0"/>
              <a:buNone/>
              <a:defRPr/>
            </a:pPr>
            <a:endParaRPr lang="de-DE" altLang="de-DE" dirty="0" smtClean="0"/>
          </a:p>
          <a:p>
            <a:pPr marL="171462" indent="-171462">
              <a:buFont typeface="Arial" panose="020B0604020202020204" pitchFamily="34" charset="0"/>
              <a:buChar char="•"/>
              <a:defRPr/>
            </a:pPr>
            <a:r>
              <a:rPr lang="de-DE" dirty="0" smtClean="0"/>
              <a:t>Das </a:t>
            </a:r>
            <a:r>
              <a:rPr lang="de-DE" b="1" dirty="0" smtClean="0"/>
              <a:t>BMBF</a:t>
            </a:r>
            <a:r>
              <a:rPr lang="de-DE" dirty="0" smtClean="0"/>
              <a:t> fördert momentan zahlreiche Projekte, und dazu gehört auch </a:t>
            </a:r>
            <a:r>
              <a:rPr lang="de-DE" dirty="0" err="1" smtClean="0"/>
              <a:t>MainstreamingOER</a:t>
            </a:r>
            <a:r>
              <a:rPr lang="de-DE" dirty="0" smtClean="0"/>
              <a:t> in dessen Rahmen diese Veranstaltung stattfindet. Darin geht es darum, Lehrende für die Arbeit mit OER vertraut zu machen. Ein Projekt der Förderlinie ist auch das sogenannte </a:t>
            </a:r>
            <a:r>
              <a:rPr lang="de-DE" dirty="0" err="1" smtClean="0"/>
              <a:t>InfoKit</a:t>
            </a:r>
            <a:r>
              <a:rPr lang="de-DE" dirty="0" smtClean="0"/>
              <a:t>, in dem ein Reflexionstool für OER-Projekte entwickelt wird.</a:t>
            </a:r>
          </a:p>
          <a:p>
            <a:pPr marL="171462" indent="-171462">
              <a:buFont typeface="Arial" panose="020B0604020202020204" pitchFamily="34" charset="0"/>
              <a:buChar char="•"/>
              <a:defRPr/>
            </a:pPr>
            <a:endParaRPr lang="de-DE" b="1" dirty="0" smtClean="0"/>
          </a:p>
          <a:p>
            <a:pPr>
              <a:buFont typeface="Arial" panose="020B0604020202020204" pitchFamily="34" charset="0"/>
              <a:buNone/>
              <a:defRPr/>
            </a:pPr>
            <a:r>
              <a:rPr lang="de-DE" b="1" dirty="0" err="1" smtClean="0"/>
              <a:t>InfoKit</a:t>
            </a:r>
            <a:r>
              <a:rPr lang="de-DE" b="1" dirty="0" smtClean="0"/>
              <a:t> nachfragen</a:t>
            </a:r>
          </a:p>
          <a:p>
            <a:pPr>
              <a:buFont typeface="Arial" panose="020B0604020202020204" pitchFamily="34" charset="0"/>
              <a:buNone/>
              <a:defRPr/>
            </a:pPr>
            <a:endParaRPr lang="de-DE" dirty="0" smtClean="0"/>
          </a:p>
          <a:p>
            <a:pPr>
              <a:buFont typeface="Arial" panose="020B0604020202020204" pitchFamily="34" charset="0"/>
              <a:buNone/>
              <a:defRPr/>
            </a:pPr>
            <a:endParaRPr lang="de-DE" dirty="0" smtClean="0"/>
          </a:p>
          <a:p>
            <a:pPr>
              <a:defRPr/>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91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745750E8-6D2D-4148-93B3-1FD4E5C1A443}" type="slidenum">
              <a:rPr lang="de-DE" altLang="de-DE" smtClean="0">
                <a:latin typeface="Calibri" panose="020F0502020204030204" pitchFamily="34" charset="0"/>
              </a:rPr>
              <a:pPr/>
              <a:t>20</a:t>
            </a:fld>
            <a:endParaRPr lang="de-DE" altLang="de-DE" smtClean="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12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6685DEF2-10B2-4841-8FD2-75B3F0B7E98C}" type="slidenum">
              <a:rPr lang="de-DE" altLang="de-DE" smtClean="0">
                <a:latin typeface="Calibri" panose="020F0502020204030204" pitchFamily="34" charset="0"/>
              </a:rPr>
              <a:pPr/>
              <a:t>21</a:t>
            </a:fld>
            <a:endParaRPr lang="de-DE" altLang="de-DE" smtClean="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a:p>
            <a:endParaRPr lang="de-DE" altLang="de-DE" sz="2000" smtClean="0"/>
          </a:p>
        </p:txBody>
      </p:sp>
      <p:sp>
        <p:nvSpPr>
          <p:cNvPr id="532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E7ADFA2B-B5C7-4464-9218-DD314CD4F99F}" type="slidenum">
              <a:rPr lang="de-DE" altLang="de-DE" smtClean="0">
                <a:latin typeface="Calibri" panose="020F0502020204030204" pitchFamily="34" charset="0"/>
              </a:rPr>
              <a:pPr/>
              <a:t>22</a:t>
            </a:fld>
            <a:endParaRPr lang="de-DE" altLang="de-DE" smtClean="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2000" smtClean="0"/>
              <a:t>Kaffeepause</a:t>
            </a:r>
          </a:p>
        </p:txBody>
      </p:sp>
      <p:sp>
        <p:nvSpPr>
          <p:cNvPr id="553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42AD0343-4CB2-48B7-AF90-A778FF0EFD97}" type="slidenum">
              <a:rPr lang="de-DE" altLang="de-DE" smtClean="0">
                <a:latin typeface="Calibri" panose="020F0502020204030204" pitchFamily="34" charset="0"/>
              </a:rPr>
              <a:pPr/>
              <a:t>23</a:t>
            </a:fld>
            <a:endParaRPr lang="de-DE" altLang="de-DE" smtClean="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573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F854FE83-C51B-4486-8B7B-743954C133FF}" type="slidenum">
              <a:rPr lang="de-DE" altLang="de-DE" smtClean="0">
                <a:latin typeface="Calibri" panose="020F0502020204030204" pitchFamily="34" charset="0"/>
              </a:rPr>
              <a:pPr/>
              <a:t>24</a:t>
            </a:fld>
            <a:endParaRPr lang="de-DE" altLang="de-DE" smtClean="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a:p>
            <a:endParaRPr lang="de-DE" altLang="de-DE" sz="2000" smtClean="0"/>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2AB42EF-8F6F-4E4E-A439-D4B9A6D44A34}" type="slidenum">
              <a:rPr lang="de-DE" altLang="de-DE" smtClean="0">
                <a:latin typeface="Calibri" panose="020F0502020204030204" pitchFamily="34" charset="0"/>
              </a:rPr>
              <a:pPr/>
              <a:t>25</a:t>
            </a:fld>
            <a:endParaRPr lang="de-DE" altLang="de-DE" smtClean="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a:p>
            <a:endParaRPr lang="de-DE" altLang="de-DE" sz="2000" smtClean="0"/>
          </a:p>
        </p:txBody>
      </p:sp>
      <p:sp>
        <p:nvSpPr>
          <p:cNvPr id="614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DB45281B-707E-472F-B749-F3D313F11525}" type="slidenum">
              <a:rPr lang="de-DE" altLang="de-DE" smtClean="0">
                <a:latin typeface="Calibri" panose="020F0502020204030204" pitchFamily="34" charset="0"/>
              </a:rPr>
              <a:pPr/>
              <a:t>26</a:t>
            </a:fld>
            <a:endParaRPr lang="de-DE" altLang="de-DE" smtClean="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rPr>
              <a:t>Die Potenziale, von denen wir hier sprechen liegen darin, dass wir Materialien entwerfen und teilen, dass wir Materialien anderer verwenden und verändern können ohne, dass wir dessen Rechte als Urheber verletzen … und darin liegt für mich einer der wesentlichen Potenziale, wir können nicht nur leichter kooperativ, sondern auch kollaborativ arbeiten. </a:t>
            </a:r>
          </a:p>
          <a:p>
            <a:endParaRPr lang="de-DE" altLang="de-DE" smtClean="0">
              <a:latin typeface="Arial" panose="020B0604020202020204" pitchFamily="34" charset="0"/>
            </a:endParaRPr>
          </a:p>
          <a:p>
            <a:endParaRPr lang="de-DE" altLang="de-DE" smtClean="0">
              <a:latin typeface="Arial" panose="020B0604020202020204" pitchFamily="34" charset="0"/>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05FE0BFD-4759-49E2-AC18-171D85DCF5DF}" type="slidenum">
              <a:rPr lang="de-DE" altLang="de-DE" smtClean="0">
                <a:latin typeface="Calibri" panose="020F0502020204030204" pitchFamily="34" charset="0"/>
              </a:rPr>
              <a:pPr/>
              <a:t>27</a:t>
            </a:fld>
            <a:endParaRPr lang="de-DE" altLang="de-DE" smtClean="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8949E97A-56EC-417D-928B-233641617B68}" type="slidenum">
              <a:rPr lang="de-DE" altLang="de-DE" smtClean="0">
                <a:latin typeface="Calibri" panose="020F0502020204030204" pitchFamily="34" charset="0"/>
              </a:rPr>
              <a:pPr/>
              <a:t>28</a:t>
            </a:fld>
            <a:endParaRPr lang="de-DE" altLang="de-DE" smtClean="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675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4DD85BB5-967A-4463-A142-8AF890DFD2A9}" type="slidenum">
              <a:rPr lang="de-DE" altLang="de-DE" smtClean="0">
                <a:latin typeface="Calibri" panose="020F0502020204030204" pitchFamily="34" charset="0"/>
              </a:rPr>
              <a:pPr/>
              <a:t>29</a:t>
            </a:fld>
            <a:endParaRPr lang="de-DE" altLang="de-DE"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Ich bin keine Juristin, sondern betrachte das Thema OER aus einer praktischen Perspektive.</a:t>
            </a:r>
          </a:p>
          <a:p>
            <a:endParaRPr lang="de-DE" altLang="de-DE" smtClean="0"/>
          </a:p>
        </p:txBody>
      </p:sp>
      <p:sp>
        <p:nvSpPr>
          <p:cNvPr id="143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1498C742-9612-4281-96ED-C2B557D22D15}" type="slidenum">
              <a:rPr lang="de-DE" altLang="de-DE" smtClean="0">
                <a:latin typeface="Calibri" panose="020F0502020204030204" pitchFamily="34" charset="0"/>
              </a:rPr>
              <a:pPr/>
              <a:t>3</a:t>
            </a:fld>
            <a:endParaRPr lang="de-DE" altLang="de-DE" smtClean="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a:defRPr/>
            </a:pPr>
            <a:r>
              <a:rPr lang="de-DE" altLang="de-DE" dirty="0" smtClean="0"/>
              <a:t>OER ist als Querschnittsthema schwer zu greifen. Es drohen einerseits überzogene Erwartungen und andererseits eine Verengung auf technische und juristische Fragen.</a:t>
            </a:r>
          </a:p>
          <a:p>
            <a:pPr>
              <a:defRPr/>
            </a:pPr>
            <a:r>
              <a:rPr lang="de-DE" altLang="de-DE" dirty="0" smtClean="0"/>
              <a:t>OER sind nicht ein Allheilmittel, sondern Teil eines komplexen Wandels in der Gesellschaft. Dabei spielen sie eine wichtige Rolle, aber um den Lernprozess zu unterstützen müssen sie in einen breiteren Lehrkontext gestellt werden. </a:t>
            </a:r>
          </a:p>
          <a:p>
            <a:pPr>
              <a:defRPr/>
            </a:pPr>
            <a:endParaRPr lang="de-DE" altLang="de-DE" dirty="0" smtClean="0"/>
          </a:p>
          <a:p>
            <a:pPr>
              <a:defRPr/>
            </a:pPr>
            <a:r>
              <a:rPr lang="de-DE" altLang="de-DE" dirty="0" smtClean="0"/>
              <a:t>Worum geht es also bei der Arbeit mit open </a:t>
            </a:r>
            <a:r>
              <a:rPr lang="de-DE" altLang="de-DE" dirty="0" err="1" smtClean="0"/>
              <a:t>educational</a:t>
            </a:r>
            <a:r>
              <a:rPr lang="de-DE" altLang="de-DE" dirty="0" smtClean="0"/>
              <a:t> </a:t>
            </a:r>
            <a:r>
              <a:rPr lang="de-DE" altLang="de-DE" dirty="0" err="1" smtClean="0"/>
              <a:t>resources</a:t>
            </a:r>
            <a:r>
              <a:rPr lang="de-DE" altLang="de-DE" dirty="0" smtClean="0"/>
              <a:t>? </a:t>
            </a:r>
          </a:p>
          <a:p>
            <a:pPr>
              <a:defRPr/>
            </a:pPr>
            <a:endParaRPr lang="de-DE" altLang="de-DE" dirty="0" smtClean="0"/>
          </a:p>
          <a:p>
            <a:pPr>
              <a:defRPr/>
            </a:pPr>
            <a:r>
              <a:rPr lang="de-DE" altLang="de-DE" dirty="0" smtClean="0"/>
              <a:t>1. Die Grundidee, die dahinter steckt, ist, dass Wissen und Bildung gefördert werden. Insbesondere an Hochschulen und Schulen und anderen öffentlich geförderten Bildungseinrichtungen findet die Vorstellung eine breite Unterstützung, dass Wissen und Bildung öffentliche Güter sind und entsprechend kostenfrei zugänglich sein sollten.</a:t>
            </a:r>
          </a:p>
          <a:p>
            <a:pPr>
              <a:defRPr/>
            </a:pPr>
            <a:endParaRPr lang="de-DE" altLang="de-DE" dirty="0" smtClean="0"/>
          </a:p>
          <a:p>
            <a:pPr>
              <a:defRPr/>
            </a:pPr>
            <a:r>
              <a:rPr lang="de-DE" altLang="de-DE" dirty="0" smtClean="0"/>
              <a:t>An dieser Stelle setzen OER an und können einen einfachen, vielfach kostenfreien, sicher aber einen kostengünstigen Zugang zu Lehr- und Lernmaterial bieten. Das wird auch dem Paradigma des lebenslangen Lernens gerecht.</a:t>
            </a:r>
          </a:p>
          <a:p>
            <a:pPr>
              <a:defRPr/>
            </a:pPr>
            <a:endParaRPr lang="de-DE" altLang="de-DE" dirty="0" smtClean="0"/>
          </a:p>
          <a:p>
            <a:pPr>
              <a:defRPr/>
            </a:pPr>
            <a:r>
              <a:rPr lang="de-DE" altLang="de-DE" dirty="0" smtClean="0"/>
              <a:t>2. Die zunehmende Digitalisierung von Inhalten und Werkzeugen kann auch ermöglichen, dass Gelder, die für die Entwicklung von Lehr- und Lernmaterial eingesetzt werden an verschiedenen Orten mehrfach verwendet werden können und somit effektiver eingesetzt werden. Bei der Öffnung von Bildungsressourcen besteht also die Absicht wenige darin, das „intellektuelle Kapital“ (IST-Analyse) einer Bildungseinrichtung preiszugeben, sondern den wachsenden Bestand an frei verfügbaren OER zu nutzen und zu stärken.</a:t>
            </a:r>
          </a:p>
          <a:p>
            <a:pPr>
              <a:defRPr/>
            </a:pPr>
            <a:endParaRPr lang="de-DE" altLang="de-DE" dirty="0" smtClean="0"/>
          </a:p>
          <a:p>
            <a:pPr>
              <a:defRPr/>
            </a:pPr>
            <a:r>
              <a:rPr lang="de-DE" altLang="de-DE" dirty="0" smtClean="0"/>
              <a:t>(Schule: In der Pädagogik finden Umbrüche statt. Binnendifferenzierung des Unterrichts, Individualisierung des Lernens, Kompetenzorientierung, schulpolitische Entwicklungen wie Standardisierungsprozesse und Lehrerkooperationen) </a:t>
            </a:r>
          </a:p>
          <a:p>
            <a:pPr>
              <a:defRPr/>
            </a:pPr>
            <a:endParaRPr lang="de-DE" altLang="de-DE" dirty="0" smtClean="0"/>
          </a:p>
          <a:p>
            <a:pPr>
              <a:defRPr/>
            </a:pPr>
            <a:r>
              <a:rPr lang="de-DE" altLang="de-DE" dirty="0" smtClean="0"/>
              <a:t>3. Hohe Flexibilität: Material kann nahtlos in studentische Lernräume übertragen werden</a:t>
            </a:r>
          </a:p>
          <a:p>
            <a:pPr>
              <a:defRPr/>
            </a:pPr>
            <a:endParaRPr lang="de-DE" altLang="de-DE" dirty="0" smtClean="0"/>
          </a:p>
          <a:p>
            <a:pPr>
              <a:defRPr/>
            </a:pPr>
            <a:r>
              <a:rPr lang="de-DE" altLang="de-DE" dirty="0" smtClean="0"/>
              <a:t>4. Die Qualität von Bildungsressourcen kann sich steigern, da Lehrende auf einfache Art ihre eigenen Materialien verändern können.</a:t>
            </a:r>
          </a:p>
          <a:p>
            <a:pPr>
              <a:defRPr/>
            </a:pPr>
            <a:endParaRPr lang="de-DE" altLang="de-DE" dirty="0" smtClean="0"/>
          </a:p>
          <a:p>
            <a:pPr>
              <a:defRPr/>
            </a:pPr>
            <a:r>
              <a:rPr lang="de-DE" altLang="de-DE" dirty="0" smtClean="0"/>
              <a:t>Hinsichtlich der Lehre finden derzeit Umbrüche hin zu stärkerer Binnendifferenzierung und Individualisierung des Lernens statt. Hier bieten OER potenzielle Möglichkeiten zusätzliche Materialien, die unterschiedliche Zugänge zu einem Thema bieten, in die Lehre eingebunden werden. Zusammenarbeit und Kollaborationen werden sowohl unter Studierenden (</a:t>
            </a:r>
            <a:r>
              <a:rPr lang="de-DE" altLang="de-DE" dirty="0" err="1" smtClean="0"/>
              <a:t>learner-centred</a:t>
            </a:r>
            <a:r>
              <a:rPr lang="de-DE" altLang="de-DE" dirty="0" smtClean="0"/>
              <a:t>, </a:t>
            </a:r>
            <a:r>
              <a:rPr lang="de-DE" altLang="de-DE" dirty="0" err="1" smtClean="0"/>
              <a:t>self-directed</a:t>
            </a:r>
            <a:r>
              <a:rPr lang="de-DE" altLang="de-DE" dirty="0" smtClean="0"/>
              <a:t>, peer-</a:t>
            </a:r>
            <a:r>
              <a:rPr lang="de-DE" altLang="de-DE" dirty="0" err="1" smtClean="0"/>
              <a:t>to</a:t>
            </a:r>
            <a:r>
              <a:rPr lang="de-DE" altLang="de-DE" dirty="0" smtClean="0"/>
              <a:t>-</a:t>
            </a:r>
            <a:r>
              <a:rPr lang="de-DE" altLang="de-DE" dirty="0" err="1" smtClean="0"/>
              <a:t>peer</a:t>
            </a:r>
            <a:r>
              <a:rPr lang="de-DE" altLang="de-DE" dirty="0" smtClean="0"/>
              <a:t>, </a:t>
            </a:r>
            <a:r>
              <a:rPr lang="de-DE" altLang="de-DE" dirty="0" err="1" smtClean="0"/>
              <a:t>social</a:t>
            </a:r>
            <a:r>
              <a:rPr lang="de-DE" altLang="de-DE" dirty="0" smtClean="0"/>
              <a:t>/informal </a:t>
            </a:r>
            <a:r>
              <a:rPr lang="de-DE" altLang="de-DE" dirty="0" err="1" smtClean="0"/>
              <a:t>learning</a:t>
            </a:r>
            <a:r>
              <a:rPr lang="de-DE" altLang="de-DE" dirty="0" smtClean="0"/>
              <a:t>) als auch unter Lehrenden (</a:t>
            </a:r>
            <a:r>
              <a:rPr lang="de-DE" altLang="de-DE" dirty="0" err="1" smtClean="0"/>
              <a:t>work</a:t>
            </a:r>
            <a:r>
              <a:rPr lang="de-DE" altLang="de-DE" dirty="0" smtClean="0"/>
              <a:t> </a:t>
            </a:r>
            <a:r>
              <a:rPr lang="de-DE" altLang="de-DE" dirty="0" err="1" smtClean="0"/>
              <a:t>across</a:t>
            </a:r>
            <a:r>
              <a:rPr lang="de-DE" altLang="de-DE" dirty="0" smtClean="0"/>
              <a:t> </a:t>
            </a:r>
            <a:r>
              <a:rPr lang="de-DE" altLang="de-DE" dirty="0" err="1" smtClean="0"/>
              <a:t>sectors</a:t>
            </a:r>
            <a:r>
              <a:rPr lang="de-DE" altLang="de-DE" dirty="0" smtClean="0"/>
              <a:t>, </a:t>
            </a:r>
            <a:r>
              <a:rPr lang="de-DE" altLang="de-DE" dirty="0" err="1" smtClean="0"/>
              <a:t>institutions</a:t>
            </a:r>
            <a:r>
              <a:rPr lang="de-DE" altLang="de-DE" dirty="0" smtClean="0"/>
              <a:t> </a:t>
            </a:r>
            <a:r>
              <a:rPr lang="de-DE" altLang="de-DE" dirty="0" err="1" smtClean="0"/>
              <a:t>and</a:t>
            </a:r>
            <a:r>
              <a:rPr lang="de-DE" altLang="de-DE" dirty="0" smtClean="0"/>
              <a:t> </a:t>
            </a:r>
            <a:r>
              <a:rPr lang="de-DE" altLang="de-DE" dirty="0" err="1" smtClean="0"/>
              <a:t>subject</a:t>
            </a:r>
            <a:r>
              <a:rPr lang="de-DE" altLang="de-DE" dirty="0" smtClean="0"/>
              <a:t> </a:t>
            </a:r>
            <a:r>
              <a:rPr lang="de-DE" altLang="de-DE" dirty="0" err="1" smtClean="0"/>
              <a:t>disciplines</a:t>
            </a:r>
            <a:r>
              <a:rPr lang="de-DE" altLang="de-DE" dirty="0" smtClean="0"/>
              <a:t>) werden gefördert. Das heißt, Studierende können durch das Prinzip, dass Bearbeitungen von Material erheblich vereinfacht wird, eine aktive und partizipative Rolle im Bildungsprozess einnehmen.</a:t>
            </a:r>
          </a:p>
          <a:p>
            <a:pPr>
              <a:defRPr/>
            </a:pPr>
            <a:endParaRPr lang="de-DE" altLang="de-DE" dirty="0" smtClean="0"/>
          </a:p>
          <a:p>
            <a:pPr>
              <a:defRPr/>
            </a:pPr>
            <a:r>
              <a:rPr lang="de-DE" altLang="de-DE" dirty="0" smtClean="0"/>
              <a:t>Digital </a:t>
            </a:r>
            <a:r>
              <a:rPr lang="de-DE" altLang="de-DE" dirty="0" err="1" smtClean="0"/>
              <a:t>literacy</a:t>
            </a:r>
            <a:r>
              <a:rPr lang="de-DE" altLang="de-DE" dirty="0" smtClean="0"/>
              <a:t>: </a:t>
            </a:r>
            <a:r>
              <a:rPr lang="en-US" dirty="0" smtClean="0"/>
              <a:t>“</a:t>
            </a:r>
            <a:r>
              <a:rPr lang="en-US" b="1" dirty="0" smtClean="0"/>
              <a:t>Digital literacy is the ability to interpret and design nuanced communication across fluid digital forms.” (Terry </a:t>
            </a:r>
            <a:r>
              <a:rPr lang="en-US" b="1" dirty="0" err="1" smtClean="0"/>
              <a:t>Heick</a:t>
            </a:r>
            <a:r>
              <a:rPr lang="en-US" b="1" dirty="0" smtClean="0"/>
              <a:t>)</a:t>
            </a:r>
          </a:p>
          <a:p>
            <a:pPr>
              <a:defRPr/>
            </a:pPr>
            <a:endParaRPr lang="en-US" altLang="de-DE" b="1" dirty="0" smtClean="0"/>
          </a:p>
          <a:p>
            <a:pPr>
              <a:defRPr/>
            </a:pPr>
            <a:r>
              <a:rPr lang="en-US" altLang="de-DE" dirty="0" err="1" smtClean="0"/>
              <a:t>Als</a:t>
            </a:r>
            <a:r>
              <a:rPr lang="en-US" altLang="de-DE" dirty="0" smtClean="0"/>
              <a:t> </a:t>
            </a:r>
            <a:r>
              <a:rPr lang="en-US" altLang="de-DE" dirty="0" err="1" smtClean="0"/>
              <a:t>eine</a:t>
            </a:r>
            <a:r>
              <a:rPr lang="en-US" altLang="de-DE" dirty="0" smtClean="0"/>
              <a:t> </a:t>
            </a:r>
            <a:r>
              <a:rPr lang="en-US" altLang="de-DE" dirty="0" err="1" smtClean="0"/>
              <a:t>nächste</a:t>
            </a:r>
            <a:r>
              <a:rPr lang="en-US" altLang="de-DE" dirty="0" smtClean="0"/>
              <a:t> Phase in der </a:t>
            </a:r>
            <a:r>
              <a:rPr lang="en-US" altLang="de-DE" dirty="0" err="1" smtClean="0"/>
              <a:t>Entwicklung</a:t>
            </a:r>
            <a:r>
              <a:rPr lang="en-US" altLang="de-DE" dirty="0" smtClean="0"/>
              <a:t> der OER </a:t>
            </a:r>
            <a:r>
              <a:rPr lang="en-US" altLang="de-DE" dirty="0" err="1" smtClean="0"/>
              <a:t>sind</a:t>
            </a:r>
            <a:r>
              <a:rPr lang="en-US" altLang="de-DE" dirty="0" smtClean="0"/>
              <a:t> die open educational practices, </a:t>
            </a:r>
            <a:r>
              <a:rPr lang="en-US" altLang="de-DE" dirty="0" err="1" smtClean="0"/>
              <a:t>bei</a:t>
            </a:r>
            <a:r>
              <a:rPr lang="en-US" altLang="de-DE" dirty="0" smtClean="0"/>
              <a:t> der </a:t>
            </a:r>
            <a:r>
              <a:rPr lang="en-US" altLang="de-DE" dirty="0" err="1" smtClean="0"/>
              <a:t>sich</a:t>
            </a:r>
            <a:r>
              <a:rPr lang="en-US" altLang="de-DE" dirty="0" smtClean="0"/>
              <a:t> der </a:t>
            </a:r>
            <a:r>
              <a:rPr lang="en-US" altLang="de-DE" dirty="0" err="1" smtClean="0"/>
              <a:t>Fokus</a:t>
            </a:r>
            <a:r>
              <a:rPr lang="en-US" altLang="de-DE" dirty="0" smtClean="0"/>
              <a:t> von den </a:t>
            </a:r>
            <a:r>
              <a:rPr lang="en-US" altLang="de-DE" dirty="0" err="1" smtClean="0"/>
              <a:t>Bildungsressourcen</a:t>
            </a:r>
            <a:r>
              <a:rPr lang="en-US" altLang="de-DE" dirty="0" smtClean="0"/>
              <a:t> </a:t>
            </a:r>
            <a:r>
              <a:rPr lang="en-US" altLang="de-DE" dirty="0" err="1" smtClean="0"/>
              <a:t>zu</a:t>
            </a:r>
            <a:r>
              <a:rPr lang="en-US" altLang="de-DE" dirty="0" smtClean="0"/>
              <a:t> </a:t>
            </a:r>
            <a:r>
              <a:rPr lang="en-US" altLang="de-DE" dirty="0" err="1" smtClean="0"/>
              <a:t>einer</a:t>
            </a:r>
            <a:r>
              <a:rPr lang="en-US" altLang="de-DE" dirty="0" smtClean="0"/>
              <a:t> </a:t>
            </a:r>
            <a:r>
              <a:rPr lang="en-US" altLang="de-DE" dirty="0" err="1" smtClean="0"/>
              <a:t>Kombination</a:t>
            </a:r>
            <a:r>
              <a:rPr lang="en-US" altLang="de-DE" dirty="0" smtClean="0"/>
              <a:t> </a:t>
            </a:r>
            <a:r>
              <a:rPr lang="en-US" altLang="de-DE" dirty="0" err="1" smtClean="0"/>
              <a:t>aus</a:t>
            </a:r>
            <a:r>
              <a:rPr lang="en-US" altLang="de-DE" dirty="0" smtClean="0"/>
              <a:t> der </a:t>
            </a:r>
            <a:r>
              <a:rPr lang="en-US" altLang="de-DE" dirty="0" err="1" smtClean="0"/>
              <a:t>Nutzung</a:t>
            </a:r>
            <a:r>
              <a:rPr lang="en-US" altLang="de-DE" dirty="0" smtClean="0"/>
              <a:t> </a:t>
            </a:r>
            <a:r>
              <a:rPr lang="en-US" altLang="de-DE" dirty="0" err="1" smtClean="0"/>
              <a:t>offener</a:t>
            </a:r>
            <a:r>
              <a:rPr lang="en-US" altLang="de-DE" dirty="0" smtClean="0"/>
              <a:t> </a:t>
            </a:r>
            <a:r>
              <a:rPr lang="en-US" altLang="de-DE" dirty="0" err="1" smtClean="0"/>
              <a:t>Ressourcen</a:t>
            </a:r>
            <a:r>
              <a:rPr lang="en-US" altLang="de-DE" dirty="0" smtClean="0"/>
              <a:t> </a:t>
            </a:r>
            <a:r>
              <a:rPr lang="en-US" altLang="de-DE" dirty="0" err="1" smtClean="0"/>
              <a:t>mit</a:t>
            </a:r>
            <a:r>
              <a:rPr lang="en-US" altLang="de-DE" dirty="0" smtClean="0"/>
              <a:t> </a:t>
            </a:r>
            <a:r>
              <a:rPr lang="en-US" altLang="de-DE" dirty="0" err="1" smtClean="0"/>
              <a:t>einer</a:t>
            </a:r>
            <a:r>
              <a:rPr lang="en-US" altLang="de-DE" dirty="0" smtClean="0"/>
              <a:t> </a:t>
            </a:r>
            <a:r>
              <a:rPr lang="en-US" altLang="de-DE" dirty="0" err="1" smtClean="0"/>
              <a:t>offenen</a:t>
            </a:r>
            <a:r>
              <a:rPr lang="en-US" altLang="de-DE" dirty="0" smtClean="0"/>
              <a:t> </a:t>
            </a:r>
            <a:r>
              <a:rPr lang="en-US" altLang="de-DE" dirty="0" err="1" smtClean="0"/>
              <a:t>Lernarchitektur</a:t>
            </a:r>
            <a:r>
              <a:rPr lang="en-US" altLang="de-DE" dirty="0" smtClean="0"/>
              <a:t> </a:t>
            </a:r>
            <a:r>
              <a:rPr lang="en-US" altLang="de-DE" dirty="0" err="1" smtClean="0"/>
              <a:t>verlagert</a:t>
            </a:r>
            <a:r>
              <a:rPr lang="en-US" altLang="de-DE" dirty="0" smtClean="0"/>
              <a:t>.</a:t>
            </a:r>
            <a:endParaRPr lang="de-DE" altLang="de-DE" dirty="0" smtClean="0"/>
          </a:p>
          <a:p>
            <a:pPr>
              <a:defRPr/>
            </a:pPr>
            <a:endParaRPr lang="de-DE" altLang="de-DE" dirty="0" smtClean="0"/>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E6D30CAA-F26B-4BC4-9A3C-1C99FF8EEBC9}" type="slidenum">
              <a:rPr lang="de-DE" altLang="de-DE" smtClean="0">
                <a:latin typeface="Calibri" panose="020F0502020204030204" pitchFamily="34" charset="0"/>
              </a:rPr>
              <a:pPr/>
              <a:t>30</a:t>
            </a:fld>
            <a:endParaRPr lang="de-DE" altLang="de-DE" smtClean="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716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1369B3AD-769A-484D-80D4-5DC6793A2599}" type="slidenum">
              <a:rPr lang="de-DE" altLang="de-DE" smtClean="0">
                <a:latin typeface="Calibri" panose="020F0502020204030204" pitchFamily="34" charset="0"/>
              </a:rPr>
              <a:pPr/>
              <a:t>31</a:t>
            </a:fld>
            <a:endParaRPr lang="de-DE" altLang="de-DE" smtClean="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D461658C-A272-407B-8D33-153709195958}" type="slidenum">
              <a:rPr lang="de-DE" altLang="de-DE" smtClean="0">
                <a:latin typeface="Calibri" panose="020F0502020204030204" pitchFamily="34" charset="0"/>
              </a:rPr>
              <a:pPr/>
              <a:t>32</a:t>
            </a:fld>
            <a:endParaRPr lang="de-DE" altLang="de-DE" smtClean="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a:p>
            <a:endParaRPr lang="de-DE" altLang="de-DE" sz="2000" smtClean="0"/>
          </a:p>
        </p:txBody>
      </p:sp>
      <p:sp>
        <p:nvSpPr>
          <p:cNvPr id="757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0011E067-79C5-40B2-817D-62C4DB1B046A}" type="slidenum">
              <a:rPr lang="de-DE" altLang="de-DE" smtClean="0">
                <a:latin typeface="Calibri" panose="020F0502020204030204" pitchFamily="34" charset="0"/>
              </a:rPr>
              <a:pPr/>
              <a:t>33</a:t>
            </a:fld>
            <a:endParaRPr lang="de-DE" altLang="de-DE" smtClean="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a:p>
            <a:endParaRPr lang="de-DE" altLang="de-DE" sz="2000" smtClean="0"/>
          </a:p>
        </p:txBody>
      </p:sp>
      <p:sp>
        <p:nvSpPr>
          <p:cNvPr id="778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455CA72D-7CB0-4775-9B33-2DD4F5DFBE95}" type="slidenum">
              <a:rPr lang="de-DE" altLang="de-DE" smtClean="0">
                <a:latin typeface="Calibri" panose="020F0502020204030204" pitchFamily="34" charset="0"/>
              </a:rPr>
              <a:pPr/>
              <a:t>34</a:t>
            </a:fld>
            <a:endParaRPr lang="de-DE" altLang="de-DE" smtClean="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b="1" smtClean="0"/>
          </a:p>
        </p:txBody>
      </p:sp>
      <p:sp>
        <p:nvSpPr>
          <p:cNvPr id="798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AED2D15-DAF1-4DFD-BE51-F4B78516EA0E}" type="slidenum">
              <a:rPr lang="de-DE" altLang="de-DE" smtClean="0">
                <a:latin typeface="Calibri" panose="020F0502020204030204" pitchFamily="34" charset="0"/>
              </a:rPr>
              <a:pPr/>
              <a:t>35</a:t>
            </a:fld>
            <a:endParaRPr lang="de-DE" altLang="de-DE" smtClean="0">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819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455EC3BF-A6DB-4079-A974-9BD3F6B71F5A}" type="slidenum">
              <a:rPr lang="de-DE" altLang="de-DE" smtClean="0">
                <a:latin typeface="Calibri" panose="020F0502020204030204" pitchFamily="34" charset="0"/>
              </a:rPr>
              <a:pPr/>
              <a:t>36</a:t>
            </a:fld>
            <a:endParaRPr lang="de-DE" altLang="de-DE" smtClean="0">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2000" smtClean="0"/>
              <a:t>Registrieren Sie sich auf dem Online Campus. Auf der rechten Seite können Sie dann ein sogenanntes MODUL wählen. Seien Sie nicht irritiert, dass es hier Modul heißt. Hier finden Sie den gesamten Workshop, der aus allen vier Modulen besteht.</a:t>
            </a:r>
          </a:p>
          <a:p>
            <a:endParaRPr lang="de-DE" altLang="de-DE" sz="2000" smtClean="0"/>
          </a:p>
        </p:txBody>
      </p:sp>
      <p:sp>
        <p:nvSpPr>
          <p:cNvPr id="839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867A4E67-0644-44C4-835F-90AD6B27BD4E}" type="slidenum">
              <a:rPr lang="de-DE" altLang="de-DE" smtClean="0">
                <a:latin typeface="Calibri" panose="020F0502020204030204" pitchFamily="34" charset="0"/>
              </a:rPr>
              <a:pPr/>
              <a:t>37</a:t>
            </a:fld>
            <a:endParaRPr lang="de-DE" altLang="de-DE" smtClean="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860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27A5E481-88C5-4F8A-A9A7-A93173058F55}" type="slidenum">
              <a:rPr lang="de-DE" altLang="de-DE" smtClean="0">
                <a:latin typeface="Calibri" panose="020F0502020204030204" pitchFamily="34" charset="0"/>
              </a:rPr>
              <a:pPr/>
              <a:t>38</a:t>
            </a:fld>
            <a:endParaRPr lang="de-DE" altLang="de-DE" smtClean="0">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2000" smtClean="0"/>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A8BFE2E6-9B41-44A2-A7CB-EFC552496C7F}" type="slidenum">
              <a:rPr lang="de-DE" altLang="de-DE" smtClean="0">
                <a:latin typeface="Calibri" panose="020F0502020204030204" pitchFamily="34" charset="0"/>
              </a:rPr>
              <a:pPr/>
              <a:t>39</a:t>
            </a:fld>
            <a:endParaRPr lang="de-DE" altLang="de-DE"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100" smtClean="0"/>
              <a:t>Das Thema Offenheit von Materialien kommt mit zunehmenden Digitalisierungsprozessen immer prominenter auf die Agenda. Lernen verändert sich. Das werden Sie alle kennen. Wissen ist jederzeit verfügbar und kann auch von unterwegs mit dem eigenen Gerät abgerufen werden. Und da kommen wir zu der wichtigen Frage, wie es denn mit den Rechten der Urheber einer Quelle aussieht? Wie kann ich Material nutzen, dass ich im Netz finde, wenn alle Rechte beim Urheber liegen und ich ihn erst direkt fragen muss, ob ich etwas nutzen kann.</a:t>
            </a:r>
          </a:p>
          <a:p>
            <a:endParaRPr lang="de-DE" altLang="de-DE" sz="1100" smtClean="0"/>
          </a:p>
          <a:p>
            <a:r>
              <a:rPr lang="de-DE" altLang="de-DE" sz="1100" smtClean="0"/>
              <a:t>Ich stelle Ihnen ein mittlerweile weltweit , aber zunehmend auch in Deutschland bekanntes offenes Lizenzsystem vor, dass die Nutzungsrechte, die Sie haben, klarer regelt. Das sind die Creative Commons.</a:t>
            </a:r>
          </a:p>
          <a:p>
            <a:endParaRPr lang="de-DE" altLang="de-DE" sz="1100" smtClean="0"/>
          </a:p>
          <a:p>
            <a:r>
              <a:rPr lang="de-DE" altLang="de-DE" sz="1100" smtClean="0"/>
              <a:t>Und damit kommen wir zu der Frage, was Open Educational Resources sind.</a:t>
            </a:r>
          </a:p>
          <a:p>
            <a:endParaRPr lang="de-DE" altLang="de-DE" sz="1100" smtClean="0"/>
          </a:p>
          <a:p>
            <a:r>
              <a:rPr lang="de-DE" altLang="de-DE" sz="1100" smtClean="0"/>
              <a:t>Was das für Lehr- und Lernszenarien bedeutet, welche Potenziale damit verbunden sind, möchte ich hier abschließend erläutern.</a:t>
            </a:r>
          </a:p>
          <a:p>
            <a:endParaRPr lang="de-DE" altLang="de-DE" sz="1100" smtClean="0"/>
          </a:p>
          <a:p>
            <a:r>
              <a:rPr lang="de-DE" altLang="de-DE" sz="1100" smtClean="0"/>
              <a:t>Wir befinden uns in einem Transformationsprozess, wenn wir uns die Entwicklung, die mit den digitalen Medien verbunden ist, anschauen.</a:t>
            </a:r>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9F62FF08-A59B-4805-BBC3-A1357A84BF29}" type="slidenum">
              <a:rPr lang="de-DE" altLang="de-DE" smtClean="0">
                <a:latin typeface="Calibri" panose="020F0502020204030204" pitchFamily="34" charset="0"/>
              </a:rPr>
              <a:pPr/>
              <a:t>4</a:t>
            </a:fld>
            <a:endParaRPr lang="de-DE" altLang="de-DE" smtClean="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901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39EEE9D7-F752-4F54-AC76-0535FDF34C16}" type="slidenum">
              <a:rPr lang="de-DE" altLang="de-DE" smtClean="0">
                <a:latin typeface="Calibri" panose="020F0502020204030204" pitchFamily="34" charset="0"/>
              </a:rPr>
              <a:pPr/>
              <a:t>40</a:t>
            </a:fld>
            <a:endParaRPr lang="de-DE" altLang="de-DE" smtClean="0">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921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094DC842-6195-4D5E-A2D2-30C7AE5CAB08}" type="slidenum">
              <a:rPr lang="de-DE" altLang="de-DE" smtClean="0">
                <a:latin typeface="Calibri" panose="020F0502020204030204" pitchFamily="34" charset="0"/>
              </a:rPr>
              <a:pPr/>
              <a:t>41</a:t>
            </a:fld>
            <a:endParaRPr lang="de-DE" altLang="de-DE"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1100" smtClean="0"/>
              <a:t>Wir erleben einen gesellschaftlichen Wandel, den die Digitalisierung auslöst. Dadurch werden veränderte Ansprüche an Bildung und an Institutionen gestellt. </a:t>
            </a:r>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52886F70-77A1-43A9-8BD9-48BD681A6106}" type="slidenum">
              <a:rPr lang="de-DE" altLang="de-DE" smtClean="0">
                <a:latin typeface="Calibri" panose="020F0502020204030204" pitchFamily="34" charset="0"/>
              </a:rPr>
              <a:pPr/>
              <a:t>5</a:t>
            </a:fld>
            <a:endParaRPr lang="de-DE" altLang="de-DE"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100" smtClean="0"/>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F00C1FA9-E751-49D0-A3DD-A3D37E2CD192}" type="slidenum">
              <a:rPr lang="de-DE" altLang="de-DE" smtClean="0">
                <a:latin typeface="Calibri" panose="020F0502020204030204" pitchFamily="34" charset="0"/>
              </a:rPr>
              <a:pPr/>
              <a:t>6</a:t>
            </a:fld>
            <a:endParaRPr lang="de-DE" altLang="de-DE"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100" smtClean="0"/>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62CC1BD5-547A-4041-9FD8-7CB0D0316489}" type="slidenum">
              <a:rPr lang="de-DE" altLang="de-DE" smtClean="0">
                <a:latin typeface="Calibri" panose="020F0502020204030204" pitchFamily="34" charset="0"/>
              </a:rPr>
              <a:pPr/>
              <a:t>7</a:t>
            </a:fld>
            <a:endParaRPr lang="de-DE" altLang="de-DE"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LOERN </a:t>
            </a:r>
          </a:p>
          <a:p>
            <a:r>
              <a:rPr lang="de-DE" altLang="de-DE" smtClean="0"/>
              <a:t>FWU München - Film und Bildstelle für Bildung/Schule</a:t>
            </a:r>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72D83871-4D5F-4633-8BCE-C80737CBD431}" type="slidenum">
              <a:rPr lang="de-DE" altLang="de-DE" smtClean="0">
                <a:latin typeface="Calibri" panose="020F0502020204030204" pitchFamily="34" charset="0"/>
              </a:rPr>
              <a:pPr/>
              <a:t>8</a:t>
            </a:fld>
            <a:endParaRPr lang="de-DE" altLang="de-DE"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 Definition UNESCO</a:t>
            </a:r>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charset="-128"/>
              </a:defRPr>
            </a:lvl1pPr>
            <a:lvl2pPr marL="741363" indent="-284163">
              <a:defRPr>
                <a:solidFill>
                  <a:schemeClr val="tx1"/>
                </a:solidFill>
                <a:latin typeface="Arial" panose="020B0604020202020204" pitchFamily="34" charset="0"/>
                <a:ea typeface="ヒラギノ角ゴ Pro W3" charset="-128"/>
              </a:defRPr>
            </a:lvl2pPr>
            <a:lvl3pPr marL="1141413" indent="-227013">
              <a:defRPr>
                <a:solidFill>
                  <a:schemeClr val="tx1"/>
                </a:solidFill>
                <a:latin typeface="Arial" panose="020B0604020202020204" pitchFamily="34" charset="0"/>
                <a:ea typeface="ヒラギノ角ゴ Pro W3" charset="-128"/>
              </a:defRPr>
            </a:lvl3pPr>
            <a:lvl4pPr marL="1598613" indent="-227013">
              <a:defRPr>
                <a:solidFill>
                  <a:schemeClr val="tx1"/>
                </a:solidFill>
                <a:latin typeface="Arial" panose="020B0604020202020204" pitchFamily="34" charset="0"/>
                <a:ea typeface="ヒラギノ角ゴ Pro W3" charset="-128"/>
              </a:defRPr>
            </a:lvl4pPr>
            <a:lvl5pPr marL="2055813" indent="-227013">
              <a:defRPr>
                <a:solidFill>
                  <a:schemeClr val="tx1"/>
                </a:solidFill>
                <a:latin typeface="Arial" panose="020B0604020202020204" pitchFamily="34" charset="0"/>
                <a:ea typeface="ヒラギノ角ゴ Pro W3"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fld id="{79E4118D-9665-4EAB-9DCB-B94166C66675}" type="slidenum">
              <a:rPr lang="de-DE" altLang="de-DE" smtClean="0">
                <a:latin typeface="Calibri" panose="020F0502020204030204" pitchFamily="34" charset="0"/>
              </a:rPr>
              <a:pPr/>
              <a:t>9</a:t>
            </a:fld>
            <a:endParaRPr lang="de-DE" altLang="de-DE"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hteck 4"/>
          <p:cNvSpPr/>
          <p:nvPr userDrawn="1"/>
        </p:nvSpPr>
        <p:spPr>
          <a:xfrm>
            <a:off x="179388" y="4478338"/>
            <a:ext cx="6554787" cy="2200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6" name="Grafik 8" descr="Bild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Bildplatzhalter 8"/>
          <p:cNvSpPr>
            <a:spLocks noGrp="1"/>
          </p:cNvSpPr>
          <p:nvPr>
            <p:ph type="pic" sz="quarter" idx="10"/>
          </p:nvPr>
        </p:nvSpPr>
        <p:spPr>
          <a:xfrm>
            <a:off x="6915600" y="4478399"/>
            <a:ext cx="2048400" cy="2199600"/>
          </a:xfrm>
          <a:ln>
            <a:noFill/>
          </a:ln>
        </p:spPr>
        <p:txBody>
          <a:bodyPr/>
          <a:lstStyle>
            <a:lvl1pPr>
              <a:defRPr sz="1400">
                <a:solidFill>
                  <a:schemeClr val="tx1"/>
                </a:solidFill>
              </a:defRPr>
            </a:lvl1pPr>
          </a:lstStyle>
          <a:p>
            <a:pPr lvl="0"/>
            <a:r>
              <a:rPr lang="de-DE" noProof="0" dirty="0" smtClean="0"/>
              <a:t>Bild durch Klicken auf Symbol hinzufügen</a:t>
            </a:r>
            <a:endParaRPr lang="de-DE" noProof="0" dirty="0"/>
          </a:p>
        </p:txBody>
      </p:sp>
      <p:sp>
        <p:nvSpPr>
          <p:cNvPr id="10" name="Textplatzhalter 10"/>
          <p:cNvSpPr>
            <a:spLocks noGrp="1"/>
          </p:cNvSpPr>
          <p:nvPr>
            <p:ph type="body" sz="quarter" idx="11"/>
          </p:nvPr>
        </p:nvSpPr>
        <p:spPr>
          <a:xfrm>
            <a:off x="360000" y="4860000"/>
            <a:ext cx="5969000" cy="900000"/>
          </a:xfrm>
          <a:ln>
            <a:noFill/>
          </a:ln>
        </p:spPr>
        <p:txBody>
          <a:bodyPr lIns="0" tIns="0" bIns="0"/>
          <a:lstStyle>
            <a:lvl1pPr marL="0" marR="0" indent="0" algn="l" defTabSz="457200" rtl="0" eaLnBrk="0" fontAlgn="base" latinLnBrk="0" hangingPunct="0">
              <a:lnSpc>
                <a:spcPct val="100000"/>
              </a:lnSpc>
              <a:spcBef>
                <a:spcPct val="20000"/>
              </a:spcBef>
              <a:spcAft>
                <a:spcPts val="500"/>
              </a:spcAft>
              <a:buClrTx/>
              <a:buSzTx/>
              <a:buFont typeface="Arial" charset="0"/>
              <a:buNone/>
              <a:tabLst/>
              <a:defRPr sz="3200" b="1" i="1"/>
            </a:lvl1pPr>
          </a:lstStyle>
          <a:p>
            <a:pPr lvl="0"/>
            <a:r>
              <a:rPr lang="de-DE" dirty="0" smtClean="0"/>
              <a:t>Mastertextformat bearbeiten</a:t>
            </a:r>
          </a:p>
        </p:txBody>
      </p:sp>
      <p:sp>
        <p:nvSpPr>
          <p:cNvPr id="12" name="Textplatzhalter 14"/>
          <p:cNvSpPr>
            <a:spLocks noGrp="1"/>
          </p:cNvSpPr>
          <p:nvPr>
            <p:ph type="body" sz="quarter" idx="12"/>
          </p:nvPr>
        </p:nvSpPr>
        <p:spPr>
          <a:xfrm>
            <a:off x="360000" y="5940000"/>
            <a:ext cx="5969000" cy="360000"/>
          </a:xfrm>
          <a:ln>
            <a:noFill/>
          </a:ln>
        </p:spPr>
        <p:txBody>
          <a:bodyPr lIns="0" tIns="0" bIns="0"/>
          <a:lstStyle>
            <a:lvl1pPr>
              <a:defRPr sz="1800" b="0"/>
            </a:lvl1pPr>
          </a:lstStyle>
          <a:p>
            <a:pPr lvl="0"/>
            <a:r>
              <a:rPr lang="de-DE" dirty="0" smtClean="0"/>
              <a:t>Mastertextformat bearbeiten</a:t>
            </a:r>
            <a:endParaRPr lang="de-DE" dirty="0"/>
          </a:p>
        </p:txBody>
      </p:sp>
    </p:spTree>
    <p:extLst>
      <p:ext uri="{BB962C8B-B14F-4D97-AF65-F5344CB8AC3E}">
        <p14:creationId xmlns:p14="http://schemas.microsoft.com/office/powerpoint/2010/main" val="49318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0BBAB8C-D1C7-4940-AFB0-CA6F5E046D03}"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85E7A39-37EA-4E6B-8A6D-3A2683400EDB}" type="slidenum">
              <a:rPr lang="de-DE"/>
              <a:pPr>
                <a:defRPr/>
              </a:pPr>
              <a:t>‹Nr.›</a:t>
            </a:fld>
            <a:endParaRPr lang="de-DE"/>
          </a:p>
        </p:txBody>
      </p:sp>
    </p:spTree>
    <p:extLst>
      <p:ext uri="{BB962C8B-B14F-4D97-AF65-F5344CB8AC3E}">
        <p14:creationId xmlns:p14="http://schemas.microsoft.com/office/powerpoint/2010/main" val="422251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pPr>
              <a:defRPr/>
            </a:pPr>
            <a:fld id="{FC32B63E-1145-4BE7-9811-CA860F3D7080}"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448EBEB-36AC-4C2F-8A19-254A23B038DF}" type="slidenum">
              <a:rPr lang="de-DE"/>
              <a:pPr>
                <a:defRPr/>
              </a:pPr>
              <a:t>‹Nr.›</a:t>
            </a:fld>
            <a:endParaRPr lang="de-DE"/>
          </a:p>
        </p:txBody>
      </p:sp>
    </p:spTree>
    <p:extLst>
      <p:ext uri="{BB962C8B-B14F-4D97-AF65-F5344CB8AC3E}">
        <p14:creationId xmlns:p14="http://schemas.microsoft.com/office/powerpoint/2010/main" val="2878083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DB87B9F-0E57-4B5B-B395-08B9AA6047EF}" type="datetimeFigureOut">
              <a:rPr lang="de-DE"/>
              <a:pPr>
                <a:defRPr/>
              </a:pPr>
              <a:t>25.10.2019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37EEF954-7923-42FC-A80B-218AC36AF386}" type="slidenum">
              <a:rPr lang="de-DE"/>
              <a:pPr>
                <a:defRPr/>
              </a:pPr>
              <a:t>‹Nr.›</a:t>
            </a:fld>
            <a:endParaRPr lang="de-DE"/>
          </a:p>
        </p:txBody>
      </p:sp>
    </p:spTree>
    <p:extLst>
      <p:ext uri="{BB962C8B-B14F-4D97-AF65-F5344CB8AC3E}">
        <p14:creationId xmlns:p14="http://schemas.microsoft.com/office/powerpoint/2010/main" val="226241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CE050242-DEA1-4353-86F3-BE2D75E660D7}" type="datetimeFigureOut">
              <a:rPr lang="de-DE"/>
              <a:pPr>
                <a:defRPr/>
              </a:pPr>
              <a:t>25.10.2019</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FCC0409-44BB-463C-BA54-EC11D398D6A2}" type="slidenum">
              <a:rPr lang="de-DE"/>
              <a:pPr>
                <a:defRPr/>
              </a:pPr>
              <a:t>‹Nr.›</a:t>
            </a:fld>
            <a:endParaRPr lang="de-DE"/>
          </a:p>
        </p:txBody>
      </p:sp>
    </p:spTree>
    <p:extLst>
      <p:ext uri="{BB962C8B-B14F-4D97-AF65-F5344CB8AC3E}">
        <p14:creationId xmlns:p14="http://schemas.microsoft.com/office/powerpoint/2010/main" val="160697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4E66FB8C-5FFA-43B7-88D6-A13BEA89F5FA}" type="datetimeFigureOut">
              <a:rPr lang="de-DE"/>
              <a:pPr>
                <a:defRPr/>
              </a:pPr>
              <a:t>25.10.2019</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F002FE4E-0AC1-4DFE-9670-5CAB23ED27B0}" type="slidenum">
              <a:rPr lang="de-DE"/>
              <a:pPr>
                <a:defRPr/>
              </a:pPr>
              <a:t>‹Nr.›</a:t>
            </a:fld>
            <a:endParaRPr lang="de-DE"/>
          </a:p>
        </p:txBody>
      </p:sp>
    </p:spTree>
    <p:extLst>
      <p:ext uri="{BB962C8B-B14F-4D97-AF65-F5344CB8AC3E}">
        <p14:creationId xmlns:p14="http://schemas.microsoft.com/office/powerpoint/2010/main" val="31020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CC310BA3-D5DF-473A-B55A-75C4A5AF68A3}" type="datetimeFigureOut">
              <a:rPr lang="de-DE"/>
              <a:pPr>
                <a:defRPr/>
              </a:pPr>
              <a:t>25.10.2019</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C8DAE02E-05DA-48CF-953D-46BE3B84692C}" type="slidenum">
              <a:rPr lang="de-DE"/>
              <a:pPr>
                <a:defRPr/>
              </a:pPr>
              <a:t>‹Nr.›</a:t>
            </a:fld>
            <a:endParaRPr lang="de-DE"/>
          </a:p>
        </p:txBody>
      </p:sp>
    </p:spTree>
    <p:extLst>
      <p:ext uri="{BB962C8B-B14F-4D97-AF65-F5344CB8AC3E}">
        <p14:creationId xmlns:p14="http://schemas.microsoft.com/office/powerpoint/2010/main" val="1575758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F3C172E7-5622-47C8-96EB-98E7ABA3AF5C}" type="datetimeFigureOut">
              <a:rPr lang="de-DE"/>
              <a:pPr>
                <a:defRPr/>
              </a:pPr>
              <a:t>25.10.2019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26D1D25-5B01-42B3-A902-70D5CDA017B6}" type="slidenum">
              <a:rPr lang="de-DE"/>
              <a:pPr>
                <a:defRPr/>
              </a:pPr>
              <a:t>‹Nr.›</a:t>
            </a:fld>
            <a:endParaRPr lang="de-DE"/>
          </a:p>
        </p:txBody>
      </p:sp>
    </p:spTree>
    <p:extLst>
      <p:ext uri="{BB962C8B-B14F-4D97-AF65-F5344CB8AC3E}">
        <p14:creationId xmlns:p14="http://schemas.microsoft.com/office/powerpoint/2010/main" val="140724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3"/>
          <p:cNvSpPr>
            <a:spLocks noGrp="1"/>
          </p:cNvSpPr>
          <p:nvPr>
            <p:ph type="dt" sz="half" idx="10"/>
          </p:nvPr>
        </p:nvSpPr>
        <p:spPr/>
        <p:txBody>
          <a:bodyPr/>
          <a:lstStyle>
            <a:lvl1pPr>
              <a:defRPr/>
            </a:lvl1pPr>
          </a:lstStyle>
          <a:p>
            <a:pPr>
              <a:defRPr/>
            </a:pPr>
            <a:fld id="{EB92614D-A50C-482A-8679-C30A9B4F342D}" type="datetimeFigureOut">
              <a:rPr lang="de-DE"/>
              <a:pPr>
                <a:defRPr/>
              </a:pPr>
              <a:t>25.10.2019</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22CA027-21B3-4D34-B6AE-4EEE4280C7D9}" type="slidenum">
              <a:rPr lang="de-DE"/>
              <a:pPr>
                <a:defRPr/>
              </a:pPr>
              <a:t>‹Nr.›</a:t>
            </a:fld>
            <a:endParaRPr lang="de-DE"/>
          </a:p>
        </p:txBody>
      </p:sp>
    </p:spTree>
    <p:extLst>
      <p:ext uri="{BB962C8B-B14F-4D97-AF65-F5344CB8AC3E}">
        <p14:creationId xmlns:p14="http://schemas.microsoft.com/office/powerpoint/2010/main" val="32353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6891D32-130D-4DBC-A650-5B3656357DBE}"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340D38A-69E7-4DF2-9F7F-5FD77B9B9B9F}" type="slidenum">
              <a:rPr lang="de-DE"/>
              <a:pPr>
                <a:defRPr/>
              </a:pPr>
              <a:t>‹Nr.›</a:t>
            </a:fld>
            <a:endParaRPr lang="de-DE"/>
          </a:p>
        </p:txBody>
      </p:sp>
    </p:spTree>
    <p:extLst>
      <p:ext uri="{BB962C8B-B14F-4D97-AF65-F5344CB8AC3E}">
        <p14:creationId xmlns:p14="http://schemas.microsoft.com/office/powerpoint/2010/main" val="176882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22BBA7C-5BBC-4164-AA1F-DAEEA8CA5FFF}"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C1D45837-D318-4F53-B6A4-93FC03CA26EA}" type="slidenum">
              <a:rPr lang="de-DE"/>
              <a:pPr>
                <a:defRPr/>
              </a:pPr>
              <a:t>‹Nr.›</a:t>
            </a:fld>
            <a:endParaRPr lang="de-DE"/>
          </a:p>
        </p:txBody>
      </p:sp>
    </p:spTree>
    <p:extLst>
      <p:ext uri="{BB962C8B-B14F-4D97-AF65-F5344CB8AC3E}">
        <p14:creationId xmlns:p14="http://schemas.microsoft.com/office/powerpoint/2010/main" val="21106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80000" y="180000"/>
            <a:ext cx="6840000" cy="864000"/>
          </a:xfrm>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5040000"/>
          </a:xfrm>
        </p:spPr>
        <p:txBody>
          <a:bodyPr/>
          <a:lstStyle>
            <a:lvl1pPr>
              <a:defRPr sz="2800"/>
            </a:lvl1pPr>
            <a:lvl2pPr marL="0" marR="0" indent="0" algn="l" defTabSz="457200" rtl="0" eaLnBrk="1" fontAlgn="base" latinLnBrk="0" hangingPunct="1">
              <a:lnSpc>
                <a:spcPct val="100000"/>
              </a:lnSpc>
              <a:spcBef>
                <a:spcPct val="20000"/>
              </a:spcBef>
              <a:spcAft>
                <a:spcPts val="600"/>
              </a:spcAft>
              <a:buClrTx/>
              <a:buSzTx/>
              <a:buFont typeface="Arial" charset="0"/>
              <a:buNone/>
              <a:tabLst/>
              <a:defRPr b="0">
                <a:solidFill>
                  <a:schemeClr val="tx1"/>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4"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5"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27124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80000" y="1224000"/>
            <a:ext cx="3184727" cy="5040000"/>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46000" y="1224000"/>
            <a:ext cx="5418000" cy="5040000"/>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5" name="Datumsplatzhalter 3"/>
          <p:cNvSpPr>
            <a:spLocks noGrp="1"/>
          </p:cNvSpPr>
          <p:nvPr>
            <p:ph type="dt" sz="half" idx="10"/>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354791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a:xfrm>
            <a:off x="180000" y="1224000"/>
            <a:ext cx="8784000" cy="4320000"/>
          </a:xfrm>
        </p:spPr>
        <p:txBody>
          <a:bodyPr/>
          <a:lstStyle>
            <a:lvl2pPr marL="0" marR="0" indent="0" algn="l" defTabSz="457200" rtl="0" eaLnBrk="1" fontAlgn="base" latinLnBrk="0" hangingPunct="1">
              <a:lnSpc>
                <a:spcPct val="100000"/>
              </a:lnSpc>
              <a:spcBef>
                <a:spcPct val="20000"/>
              </a:spcBef>
              <a:spcAft>
                <a:spcPts val="0"/>
              </a:spcAft>
              <a:buClrTx/>
              <a:buSzTx/>
              <a:buFont typeface="Arial" charset="0"/>
              <a:buNone/>
              <a:tabLst/>
              <a:defRPr b="0">
                <a:solidFill>
                  <a:srgbClr val="000000"/>
                </a:solidFill>
              </a:defRPr>
            </a:lvl2pPr>
            <a:lvl3pPr marL="0" indent="179388">
              <a:buClr>
                <a:schemeClr val="tx2"/>
              </a:buClr>
              <a:buSzPct val="85000"/>
              <a:buFont typeface="Lucida Grande"/>
              <a:buChar char="￭"/>
              <a:defRPr baseline="0"/>
            </a:lvl3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dirty="0" smtClean="0"/>
              <a:t>Bild durch Klicken auf Symbol hinzufügen</a:t>
            </a:r>
            <a:endParaRPr lang="de-DE" noProof="0" dirty="0"/>
          </a:p>
        </p:txBody>
      </p:sp>
      <p:sp>
        <p:nvSpPr>
          <p:cNvPr id="5" name="Datumsplatzhalter 3"/>
          <p:cNvSpPr>
            <a:spLocks noGrp="1"/>
          </p:cNvSpPr>
          <p:nvPr>
            <p:ph type="dt" sz="half" idx="13"/>
          </p:nvPr>
        </p:nvSpPr>
        <p:spPr/>
        <p:txBody>
          <a:bodyPr/>
          <a:lstStyle>
            <a:lvl1pPr>
              <a:defRPr/>
            </a:lvl1pPr>
          </a:lstStyle>
          <a:p>
            <a:pPr>
              <a:defRPr/>
            </a:pPr>
            <a:r>
              <a:rPr lang="de-DE"/>
              <a:t>15.02.2017</a:t>
            </a:r>
            <a:endParaRPr lang="de-DE" dirty="0"/>
          </a:p>
        </p:txBody>
      </p:sp>
      <p:sp>
        <p:nvSpPr>
          <p:cNvPr id="6" name="Fußzeilenplatzhalter 4"/>
          <p:cNvSpPr>
            <a:spLocks noGrp="1"/>
          </p:cNvSpPr>
          <p:nvPr>
            <p:ph type="ftr" sz="quarter" idx="14"/>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277698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180000" y="1224000"/>
            <a:ext cx="3184727" cy="4412675"/>
          </a:xfrm>
          <a:ln>
            <a:no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e-DE" dirty="0"/>
          </a:p>
        </p:txBody>
      </p:sp>
      <p:sp>
        <p:nvSpPr>
          <p:cNvPr id="4" name="Inhaltsplatzhalter 3"/>
          <p:cNvSpPr>
            <a:spLocks noGrp="1"/>
          </p:cNvSpPr>
          <p:nvPr>
            <p:ph sz="half" idx="2"/>
          </p:nvPr>
        </p:nvSpPr>
        <p:spPr>
          <a:xfrm>
            <a:off x="3556800" y="1224000"/>
            <a:ext cx="5418000" cy="4412675"/>
          </a:xfrm>
        </p:spPr>
        <p:txBody>
          <a:bodyPr/>
          <a:lstStyle>
            <a:lvl1pPr>
              <a:defRPr sz="2800"/>
            </a:lvl1pPr>
            <a:lvl2pPr marL="0" marR="0" indent="0" algn="l" defTabSz="457200" rtl="0" eaLnBrk="1" fontAlgn="base" latinLnBrk="0" hangingPunct="1">
              <a:lnSpc>
                <a:spcPct val="100000"/>
              </a:lnSpc>
              <a:spcBef>
                <a:spcPct val="20000"/>
              </a:spcBef>
              <a:spcAft>
                <a:spcPts val="0"/>
              </a:spcAft>
              <a:buClrTx/>
              <a:buSzTx/>
              <a:buFont typeface="Arial" charset="0"/>
              <a:buNone/>
              <a:tabLst/>
              <a:defRPr sz="1600" b="0">
                <a:solidFill>
                  <a:srgbClr val="000000"/>
                </a:solidFill>
              </a:defRPr>
            </a:lvl2pPr>
            <a:lvl3pPr marL="0" indent="177800">
              <a:buClr>
                <a:schemeClr val="tx2"/>
              </a:buClr>
              <a:buFont typeface="Lucida Grande"/>
              <a:buChar char="▪"/>
              <a:defRPr sz="1600"/>
            </a:lvl3pPr>
            <a:lvl4pPr>
              <a:defRPr sz="1800"/>
            </a:lvl4pPr>
            <a:lvl5pPr>
              <a:defRPr sz="1800"/>
            </a:lvl5pPr>
            <a:lvl6pPr>
              <a:defRPr sz="1800"/>
            </a:lvl6pPr>
            <a:lvl7pPr>
              <a:defRPr sz="1800"/>
            </a:lvl7pPr>
            <a:lvl8pPr>
              <a:defRPr sz="1800"/>
            </a:lvl8pPr>
            <a:lvl9pPr>
              <a:defRPr sz="1800"/>
            </a:lvl9pPr>
          </a:lstStyle>
          <a:p>
            <a:pPr lvl="0"/>
            <a:r>
              <a:rPr lang="de-DE" dirty="0" smtClean="0"/>
              <a:t>Mastertextformat bearbeiten</a:t>
            </a:r>
          </a:p>
          <a:p>
            <a:pPr lvl="1"/>
            <a:r>
              <a:rPr lang="de-DE" dirty="0" smtClean="0"/>
              <a:t>Zweite Ebene</a:t>
            </a:r>
          </a:p>
          <a:p>
            <a:pPr lvl="1"/>
            <a:r>
              <a:rPr lang="de-DE" dirty="0" smtClean="0"/>
              <a:t>Dritte Ebene</a:t>
            </a:r>
          </a:p>
          <a:p>
            <a:pPr lvl="2"/>
            <a:r>
              <a:rPr lang="de-DE" dirty="0" smtClean="0"/>
              <a:t>Vierte Ebene</a:t>
            </a:r>
            <a:endParaRPr lang="de-DE" dirty="0"/>
          </a:p>
        </p:txBody>
      </p:sp>
      <p:sp>
        <p:nvSpPr>
          <p:cNvPr id="7" name="Bildplatzhalter 6"/>
          <p:cNvSpPr>
            <a:spLocks noGrp="1"/>
          </p:cNvSpPr>
          <p:nvPr>
            <p:ph type="pic" sz="quarter" idx="12"/>
          </p:nvPr>
        </p:nvSpPr>
        <p:spPr>
          <a:xfrm>
            <a:off x="7239000" y="5791200"/>
            <a:ext cx="1735138" cy="881064"/>
          </a:xfrm>
          <a:ln>
            <a:noFill/>
          </a:ln>
        </p:spPr>
        <p:txBody>
          <a:bodyPr/>
          <a:lstStyle>
            <a:lvl1pPr>
              <a:defRPr sz="1200" b="0">
                <a:solidFill>
                  <a:srgbClr val="000000"/>
                </a:solidFill>
              </a:defRPr>
            </a:lvl1pPr>
          </a:lstStyle>
          <a:p>
            <a:pPr lvl="0"/>
            <a:r>
              <a:rPr lang="de-DE" noProof="0" smtClean="0"/>
              <a:t>Bild durch Klicken auf Symbol hinzufügen</a:t>
            </a:r>
            <a:endParaRPr lang="de-DE" noProof="0" dirty="0"/>
          </a:p>
        </p:txBody>
      </p:sp>
      <p:sp>
        <p:nvSpPr>
          <p:cNvPr id="6" name="Datumsplatzhalter 3"/>
          <p:cNvSpPr>
            <a:spLocks noGrp="1"/>
          </p:cNvSpPr>
          <p:nvPr>
            <p:ph type="dt" sz="half" idx="13"/>
          </p:nvPr>
        </p:nvSpPr>
        <p:spPr/>
        <p:txBody>
          <a:bodyPr/>
          <a:lstStyle>
            <a:lvl1pPr>
              <a:defRPr/>
            </a:lvl1pPr>
          </a:lstStyle>
          <a:p>
            <a:pPr>
              <a:defRPr/>
            </a:pPr>
            <a:r>
              <a:rPr lang="de-DE"/>
              <a:t>15.02.2017</a:t>
            </a:r>
            <a:endParaRPr lang="de-DE" dirty="0"/>
          </a:p>
        </p:txBody>
      </p:sp>
      <p:sp>
        <p:nvSpPr>
          <p:cNvPr id="8" name="Fußzeilenplatzhalter 4"/>
          <p:cNvSpPr>
            <a:spLocks noGrp="1"/>
          </p:cNvSpPr>
          <p:nvPr>
            <p:ph type="ftr" sz="quarter" idx="14"/>
          </p:nvPr>
        </p:nvSpPr>
        <p:spPr/>
        <p:txBody>
          <a:bodyPr/>
          <a:lstStyle>
            <a:lvl1pPr>
              <a:defRPr/>
            </a:lvl1pPr>
          </a:lstStyle>
          <a:p>
            <a:pPr>
              <a:defRPr/>
            </a:pPr>
            <a:r>
              <a:rPr lang="de-DE"/>
              <a:t>Dr. Bettina Waffner      Carolin Runte LearningLab – Universität Duisburg-Essen   Eduversum GmbH/Lehrer-Online</a:t>
            </a:r>
          </a:p>
        </p:txBody>
      </p:sp>
    </p:spTree>
    <p:extLst>
      <p:ext uri="{BB962C8B-B14F-4D97-AF65-F5344CB8AC3E}">
        <p14:creationId xmlns:p14="http://schemas.microsoft.com/office/powerpoint/2010/main" val="1884350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pic>
        <p:nvPicPr>
          <p:cNvPr id="3" name="Grafik 7" descr="Bild2.jpg"/>
          <p:cNvPicPr preferRelativeResize="0">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79388"/>
            <a:ext cx="878522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8" descr="Logo+Claim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61150" y="474663"/>
            <a:ext cx="22971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platzhalter 12"/>
          <p:cNvSpPr>
            <a:spLocks noGrp="1"/>
          </p:cNvSpPr>
          <p:nvPr>
            <p:ph type="body" sz="quarter" idx="11"/>
          </p:nvPr>
        </p:nvSpPr>
        <p:spPr>
          <a:xfrm>
            <a:off x="330201" y="2520000"/>
            <a:ext cx="8489949" cy="2032000"/>
          </a:xfrm>
          <a:ln>
            <a:noFill/>
          </a:ln>
        </p:spPr>
        <p:txBody>
          <a:bodyPr/>
          <a:lstStyle>
            <a:lvl1pPr>
              <a:defRPr sz="3500">
                <a:solidFill>
                  <a:srgbClr val="FFFFFF"/>
                </a:solidFill>
              </a:defRPr>
            </a:lvl1pPr>
          </a:lstStyle>
          <a:p>
            <a:pPr lvl="0"/>
            <a:r>
              <a:rPr lang="de-DE" smtClean="0"/>
              <a:t>Textmasterformate durch Klicken bearbeiten</a:t>
            </a:r>
          </a:p>
        </p:txBody>
      </p:sp>
    </p:spTree>
    <p:extLst>
      <p:ext uri="{BB962C8B-B14F-4D97-AF65-F5344CB8AC3E}">
        <p14:creationId xmlns:p14="http://schemas.microsoft.com/office/powerpoint/2010/main" val="39927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3950ACB6-207A-4201-B611-161382B5B25E}"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0" y="0"/>
            <a:ext cx="0" cy="0"/>
          </a:xfrm>
        </p:spPr>
        <p:txBody>
          <a:bodyPr/>
          <a:lstStyle>
            <a:lvl1pPr>
              <a:defRPr/>
            </a:lvl1pPr>
          </a:lstStyle>
          <a:p>
            <a:pPr>
              <a:defRPr/>
            </a:pPr>
            <a:fld id="{F2FB8652-534B-4D4E-8559-86B9D50B1555}" type="slidenum">
              <a:rPr lang="de-DE"/>
              <a:pPr>
                <a:defRPr/>
              </a:pPr>
              <a:t>‹Nr.›</a:t>
            </a:fld>
            <a:endParaRPr lang="de-DE"/>
          </a:p>
        </p:txBody>
      </p:sp>
    </p:spTree>
    <p:extLst>
      <p:ext uri="{BB962C8B-B14F-4D97-AF65-F5344CB8AC3E}">
        <p14:creationId xmlns:p14="http://schemas.microsoft.com/office/powerpoint/2010/main" val="292264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Default - Titel und Inhalt">
    <p:bg>
      <p:bgPr>
        <a:solidFill>
          <a:srgbClr val="FFFFFF"/>
        </a:solidFill>
        <a:effectLst/>
      </p:bgPr>
    </p:bg>
    <p:spTree>
      <p:nvGrpSpPr>
        <p:cNvPr id="1" name=""/>
        <p:cNvGrpSpPr/>
        <p:nvPr/>
      </p:nvGrpSpPr>
      <p:grpSpPr>
        <a:xfrm>
          <a:off x="0" y="0"/>
          <a:ext cx="0" cy="0"/>
          <a:chOff x="0" y="0"/>
          <a:chExt cx="0" cy="0"/>
        </a:xfrm>
      </p:grpSpPr>
      <p:sp>
        <p:nvSpPr>
          <p:cNvPr id="124" name="Titeltext"/>
          <p:cNvSpPr txBox="1">
            <a:spLocks noGrp="1"/>
          </p:cNvSpPr>
          <p:nvPr>
            <p:ph type="title"/>
          </p:nvPr>
        </p:nvSpPr>
        <p:spPr>
          <a:xfrm>
            <a:off x="457200" y="274637"/>
            <a:ext cx="8229601" cy="1323976"/>
          </a:xfrm>
          <a:prstGeom prst="rect">
            <a:avLst/>
          </a:prstGeom>
        </p:spPr>
        <p:txBody>
          <a:bodyPr lIns="54186" tIns="54186" rIns="54186" bIns="54186" anchor="t">
            <a:noAutofit/>
          </a:bodyPr>
          <a:lstStyle>
            <a:lvl1pPr defTabSz="914367">
              <a:defRPr sz="4359">
                <a:solidFill>
                  <a:srgbClr val="000000"/>
                </a:solidFill>
                <a:uFill>
                  <a:solidFill>
                    <a:srgbClr val="000000"/>
                  </a:solidFill>
                </a:uFill>
                <a:latin typeface="Lucida Grande"/>
                <a:ea typeface="Lucida Grande"/>
                <a:cs typeface="Lucida Grande"/>
                <a:sym typeface="Lucida Grande"/>
              </a:defRPr>
            </a:lvl1pPr>
          </a:lstStyle>
          <a:p>
            <a:r>
              <a:t>Titeltext</a:t>
            </a:r>
          </a:p>
        </p:txBody>
      </p:sp>
      <p:sp>
        <p:nvSpPr>
          <p:cNvPr id="125" name="Textebene 1…"/>
          <p:cNvSpPr txBox="1">
            <a:spLocks noGrp="1"/>
          </p:cNvSpPr>
          <p:nvPr>
            <p:ph type="body" idx="1"/>
          </p:nvPr>
        </p:nvSpPr>
        <p:spPr>
          <a:xfrm>
            <a:off x="457200" y="1598612"/>
            <a:ext cx="8229601" cy="5259388"/>
          </a:xfrm>
          <a:prstGeom prst="rect">
            <a:avLst/>
          </a:prstGeom>
        </p:spPr>
        <p:txBody>
          <a:bodyPr lIns="54186" tIns="54186" rIns="54186" bIns="54186">
            <a:noAutofit/>
          </a:bodyPr>
          <a:lstStyle>
            <a:lvl1pPr marL="332619" indent="-331503" defTabSz="914367">
              <a:spcBef>
                <a:spcPts val="773"/>
              </a:spcBef>
              <a:buClr>
                <a:srgbClr val="000000"/>
              </a:buClr>
              <a:buSzPct val="100000"/>
              <a:buFont typeface="Arial"/>
              <a:defRPr sz="3094">
                <a:solidFill>
                  <a:srgbClr val="000000"/>
                </a:solidFill>
                <a:uFill>
                  <a:solidFill>
                    <a:srgbClr val="000000"/>
                  </a:solidFill>
                </a:uFill>
                <a:latin typeface="Lucida Grande"/>
                <a:ea typeface="Lucida Grande"/>
                <a:cs typeface="Lucida Grande"/>
                <a:sym typeface="Lucida Grande"/>
              </a:defRPr>
            </a:lvl1pPr>
            <a:lvl2pPr marL="568450" indent="-272664" defTabSz="914367">
              <a:spcBef>
                <a:spcPts val="633"/>
              </a:spcBef>
              <a:buClr>
                <a:srgbClr val="000000"/>
              </a:buClr>
              <a:buSzPct val="100000"/>
              <a:buFont typeface="Arial"/>
              <a:buChar char="–"/>
              <a:defRPr sz="2672">
                <a:solidFill>
                  <a:srgbClr val="000000"/>
                </a:solidFill>
                <a:uFill>
                  <a:solidFill>
                    <a:srgbClr val="000000"/>
                  </a:solidFill>
                </a:uFill>
                <a:latin typeface="Lucida Grande"/>
                <a:ea typeface="Lucida Grande"/>
                <a:cs typeface="Lucida Grande"/>
                <a:sym typeface="Lucida Grande"/>
              </a:defRPr>
            </a:lvl2pPr>
            <a:lvl3pPr marL="844941" indent="-227699" defTabSz="914367">
              <a:spcBef>
                <a:spcPts val="562"/>
              </a:spcBef>
              <a:buClr>
                <a:srgbClr val="000000"/>
              </a:buClr>
              <a:buSzPct val="100000"/>
              <a:buFont typeface="Arial"/>
              <a:defRPr sz="2391">
                <a:solidFill>
                  <a:srgbClr val="000000"/>
                </a:solidFill>
                <a:uFill>
                  <a:solidFill>
                    <a:srgbClr val="000000"/>
                  </a:solidFill>
                </a:uFill>
                <a:latin typeface="Lucida Grande"/>
                <a:ea typeface="Lucida Grande"/>
                <a:cs typeface="Lucida Grande"/>
                <a:sym typeface="Lucida Grande"/>
              </a:defRPr>
            </a:lvl3pPr>
            <a:lvl4pPr marL="1163720" indent="-225019" defTabSz="914367">
              <a:spcBef>
                <a:spcPts val="492"/>
              </a:spcBef>
              <a:buClr>
                <a:srgbClr val="000000"/>
              </a:buClr>
              <a:buSzPct val="100000"/>
              <a:buFont typeface="Arial"/>
              <a:buChar char="–"/>
              <a:defRPr sz="1969">
                <a:solidFill>
                  <a:srgbClr val="000000"/>
                </a:solidFill>
                <a:uFill>
                  <a:solidFill>
                    <a:srgbClr val="000000"/>
                  </a:solidFill>
                </a:uFill>
                <a:latin typeface="Lucida Grande"/>
                <a:ea typeface="Lucida Grande"/>
                <a:cs typeface="Lucida Grande"/>
                <a:sym typeface="Lucida Grande"/>
              </a:defRPr>
            </a:lvl4pPr>
            <a:lvl5pPr marL="1485177" indent="-225019" defTabSz="914367">
              <a:spcBef>
                <a:spcPts val="492"/>
              </a:spcBef>
              <a:buClr>
                <a:srgbClr val="000000"/>
              </a:buClr>
              <a:buSzPct val="100000"/>
              <a:buFont typeface="Arial"/>
              <a:buChar char="»"/>
              <a:defRPr sz="1969">
                <a:solidFill>
                  <a:srgbClr val="000000"/>
                </a:solidFill>
                <a:uFill>
                  <a:solidFill>
                    <a:srgbClr val="000000"/>
                  </a:solidFill>
                </a:uFill>
                <a:latin typeface="Lucida Grande"/>
                <a:ea typeface="Lucida Grande"/>
                <a:cs typeface="Lucida Grande"/>
                <a:sym typeface="Lucida Grande"/>
              </a:defRPr>
            </a:lvl5pPr>
          </a:lstStyle>
          <a:p>
            <a:r>
              <a:t>Textebene 1</a:t>
            </a:r>
          </a:p>
          <a:p>
            <a:pPr lvl="1"/>
            <a:r>
              <a:t>Textebene 2</a:t>
            </a:r>
          </a:p>
          <a:p>
            <a:pPr lvl="2"/>
            <a:r>
              <a:t>Textebene 3</a:t>
            </a:r>
          </a:p>
          <a:p>
            <a:pPr lvl="3"/>
            <a:r>
              <a:t>Textebene 4</a:t>
            </a:r>
          </a:p>
          <a:p>
            <a:pPr lvl="4"/>
            <a:r>
              <a:t>Textebene 5</a:t>
            </a:r>
          </a:p>
        </p:txBody>
      </p:sp>
      <p:sp>
        <p:nvSpPr>
          <p:cNvPr id="4" name="Foliennummer"/>
          <p:cNvSpPr txBox="1">
            <a:spLocks noGrp="1"/>
          </p:cNvSpPr>
          <p:nvPr>
            <p:ph type="sldNum" sz="quarter" idx="10"/>
          </p:nvPr>
        </p:nvSpPr>
        <p:spPr>
          <a:xfrm>
            <a:off x="4257675" y="6388100"/>
            <a:ext cx="628650" cy="690563"/>
          </a:xfrm>
          <a:prstGeom prst="rect">
            <a:avLst/>
          </a:prstGeom>
        </p:spPr>
        <p:txBody>
          <a:bodyPr lIns="72248" tIns="72248" rIns="72248" bIns="72248"/>
          <a:lstStyle>
            <a:lvl1pPr defTabSz="584179">
              <a:defRPr sz="4078">
                <a:solidFill>
                  <a:srgbClr val="000000"/>
                </a:solidFill>
                <a:uFill>
                  <a:solidFill>
                    <a:srgbClr val="000000"/>
                  </a:solidFill>
                </a:uFill>
                <a:latin typeface="Gill Sans"/>
                <a:ea typeface="Gill Sans"/>
                <a:cs typeface="Gill Sans"/>
                <a:sym typeface="Gill Sans"/>
              </a:defRPr>
            </a:lvl1pPr>
          </a:lstStyle>
          <a:p>
            <a:pPr>
              <a:defRPr/>
            </a:pPr>
            <a:fld id="{3FD9A045-B983-44E1-A008-5E14C4683749}" type="slidenum">
              <a:rPr/>
              <a:pPr>
                <a:defRPr/>
              </a:pPr>
              <a:t>‹Nr.›</a:t>
            </a:fld>
            <a:endParaRPr/>
          </a:p>
        </p:txBody>
      </p:sp>
    </p:spTree>
    <p:extLst>
      <p:ext uri="{BB962C8B-B14F-4D97-AF65-F5344CB8AC3E}">
        <p14:creationId xmlns:p14="http://schemas.microsoft.com/office/powerpoint/2010/main" val="307568717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D15F8CD9-3440-4080-A22A-DAB24F48AEA5}" type="datetimeFigureOut">
              <a:rPr lang="de-DE"/>
              <a:pPr>
                <a:defRPr/>
              </a:pPr>
              <a:t>25.10.2019</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C9657AA-2F5A-4B7F-8A1C-9E70ECEE0B96}" type="slidenum">
              <a:rPr lang="de-DE"/>
              <a:pPr>
                <a:defRPr/>
              </a:pPr>
              <a:t>‹Nr.›</a:t>
            </a:fld>
            <a:endParaRPr lang="de-DE"/>
          </a:p>
        </p:txBody>
      </p:sp>
    </p:spTree>
    <p:extLst>
      <p:ext uri="{BB962C8B-B14F-4D97-AF65-F5344CB8AC3E}">
        <p14:creationId xmlns:p14="http://schemas.microsoft.com/office/powerpoint/2010/main" val="339324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 8" descr="header_master.jpg"/>
          <p:cNvPicPr>
            <a:picLocks noChangeAspect="1"/>
          </p:cNvPicPr>
          <p:nvPr userDrawn="1"/>
        </p:nvPicPr>
        <p:blipFill>
          <a:blip r:embed="rId10">
            <a:extLst>
              <a:ext uri="{28A0092B-C50C-407E-A947-70E740481C1C}">
                <a14:useLocalDpi xmlns:a14="http://schemas.microsoft.com/office/drawing/2010/main" val="0"/>
              </a:ext>
            </a:extLst>
          </a:blip>
          <a:srcRect r="20148"/>
          <a:stretch>
            <a:fillRect/>
          </a:stretch>
        </p:blipFill>
        <p:spPr bwMode="auto">
          <a:xfrm>
            <a:off x="179388" y="179388"/>
            <a:ext cx="87836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platzhalter 2"/>
          <p:cNvSpPr>
            <a:spLocks noGrp="1"/>
          </p:cNvSpPr>
          <p:nvPr>
            <p:ph type="body" idx="1"/>
          </p:nvPr>
        </p:nvSpPr>
        <p:spPr bwMode="auto">
          <a:xfrm>
            <a:off x="179388" y="1223963"/>
            <a:ext cx="8783637" cy="50403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80000" tIns="180000" rIns="180000" bIns="18000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1"/>
            <a:r>
              <a:rPr lang="de-DE" altLang="de-DE" smtClean="0"/>
              <a:t>Dritte Ebene</a:t>
            </a:r>
          </a:p>
          <a:p>
            <a:pPr lvl="2"/>
            <a:r>
              <a:rPr lang="de-DE" altLang="de-DE" smtClean="0"/>
              <a:t>Vierte Ebene</a:t>
            </a:r>
          </a:p>
        </p:txBody>
      </p:sp>
      <p:sp>
        <p:nvSpPr>
          <p:cNvPr id="4" name="Datumsplatzhalter 3"/>
          <p:cNvSpPr>
            <a:spLocks noGrp="1"/>
          </p:cNvSpPr>
          <p:nvPr>
            <p:ph type="dt" sz="half" idx="2"/>
          </p:nvPr>
        </p:nvSpPr>
        <p:spPr>
          <a:xfrm>
            <a:off x="3495675" y="648176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200">
                <a:solidFill>
                  <a:srgbClr val="004C93"/>
                </a:solidFill>
                <a:latin typeface="Calibri" pitchFamily="-109" charset="0"/>
              </a:defRPr>
            </a:lvl1pPr>
          </a:lstStyle>
          <a:p>
            <a:pPr>
              <a:defRPr/>
            </a:pPr>
            <a:r>
              <a:rPr lang="de-DE"/>
              <a:t>15.02.2017</a:t>
            </a:r>
            <a:endParaRPr lang="de-DE" dirty="0"/>
          </a:p>
        </p:txBody>
      </p:sp>
      <p:sp>
        <p:nvSpPr>
          <p:cNvPr id="5" name="Fußzeilenplatzhalter 4"/>
          <p:cNvSpPr>
            <a:spLocks noGrp="1"/>
          </p:cNvSpPr>
          <p:nvPr>
            <p:ph type="ftr" sz="quarter" idx="3"/>
          </p:nvPr>
        </p:nvSpPr>
        <p:spPr>
          <a:xfrm>
            <a:off x="111125" y="6491288"/>
            <a:ext cx="1423988" cy="365125"/>
          </a:xfrm>
          <a:prstGeom prst="rect">
            <a:avLst/>
          </a:prstGeom>
        </p:spPr>
        <p:txBody>
          <a:bodyPr vert="horz" lIns="91440" tIns="45720" rIns="91440" bIns="45720" rtlCol="0" anchor="t" anchorCtr="0"/>
          <a:lstStyle>
            <a:lvl1pPr algn="l" eaLnBrk="1" fontAlgn="auto" hangingPunct="1">
              <a:spcBef>
                <a:spcPts val="0"/>
              </a:spcBef>
              <a:spcAft>
                <a:spcPts val="0"/>
              </a:spcAft>
              <a:defRPr sz="1200">
                <a:solidFill>
                  <a:schemeClr val="tx2"/>
                </a:solidFill>
                <a:latin typeface="+mn-lt"/>
                <a:ea typeface="+mn-ea"/>
                <a:cs typeface="+mn-cs"/>
              </a:defRPr>
            </a:lvl1pPr>
          </a:lstStyle>
          <a:p>
            <a:pPr>
              <a:defRPr/>
            </a:pPr>
            <a:r>
              <a:rPr lang="de-DE"/>
              <a:t>Dr. Bettina Waffner      Carolin Runte LearningLab – Universität Duisburg-Essen   Eduversum GmbH/Lehrer-Online</a:t>
            </a:r>
          </a:p>
        </p:txBody>
      </p:sp>
      <p:sp>
        <p:nvSpPr>
          <p:cNvPr id="1030" name="Titelplatzhalter 1"/>
          <p:cNvSpPr>
            <a:spLocks noGrp="1"/>
          </p:cNvSpPr>
          <p:nvPr>
            <p:ph type="title"/>
          </p:nvPr>
        </p:nvSpPr>
        <p:spPr bwMode="auto">
          <a:xfrm>
            <a:off x="277813" y="163513"/>
            <a:ext cx="68405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0000" tIns="0" rIns="0" bIns="0" numCol="1" anchor="ctr" anchorCtr="0" compatLnSpc="1">
            <a:prstTxWarp prst="textNoShape">
              <a:avLst/>
            </a:prstTxWarp>
          </a:bodyPr>
          <a:lstStyle/>
          <a:p>
            <a:pPr lvl="0"/>
            <a:r>
              <a:rPr lang="de-DE" altLang="de-DE" smtClean="0"/>
              <a:t>Hier steht der Titel der Seite</a:t>
            </a:r>
          </a:p>
        </p:txBody>
      </p:sp>
    </p:spTree>
  </p:cSld>
  <p:clrMap bg1="lt1" tx1="dk1" bg2="lt2" tx2="dk2" accent1="accent1" accent2="accent2" accent3="accent3" accent4="accent4" accent5="accent5" accent6="accent6" hlink="hlink" folHlink="folHlink"/>
  <p:sldLayoutIdLst>
    <p:sldLayoutId id="2147485423" r:id="rId1"/>
    <p:sldLayoutId id="2147485408" r:id="rId2"/>
    <p:sldLayoutId id="2147485409" r:id="rId3"/>
    <p:sldLayoutId id="2147485410" r:id="rId4"/>
    <p:sldLayoutId id="2147485411" r:id="rId5"/>
    <p:sldLayoutId id="2147485424" r:id="rId6"/>
    <p:sldLayoutId id="2147485425" r:id="rId7"/>
    <p:sldLayoutId id="2147485426" r:id="rId8"/>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20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2pPr>
      <a:lvl3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3pPr>
      <a:lvl4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4pPr>
      <a:lvl5pPr algn="l" defTabSz="457200" rtl="0" eaLnBrk="0" fontAlgn="base" hangingPunct="0">
        <a:spcBef>
          <a:spcPct val="0"/>
        </a:spcBef>
        <a:spcAft>
          <a:spcPct val="0"/>
        </a:spcAft>
        <a:defRPr sz="2000" b="1">
          <a:solidFill>
            <a:schemeClr val="bg1"/>
          </a:solidFill>
          <a:latin typeface="Arial" charset="0"/>
          <a:ea typeface="ヒラギノ角ゴ Pro W3" charset="-128"/>
          <a:cs typeface="Arial" charset="0"/>
        </a:defRPr>
      </a:lvl5pPr>
      <a:lvl6pPr marL="457200" algn="l" defTabSz="457200" rtl="0" fontAlgn="base">
        <a:spcBef>
          <a:spcPct val="0"/>
        </a:spcBef>
        <a:spcAft>
          <a:spcPct val="0"/>
        </a:spcAft>
        <a:defRPr sz="2000" b="1">
          <a:solidFill>
            <a:schemeClr val="bg1"/>
          </a:solidFill>
          <a:latin typeface="Arial" charset="0"/>
          <a:ea typeface="ヒラギノ角ゴ Pro W3" charset="-128"/>
        </a:defRPr>
      </a:lvl6pPr>
      <a:lvl7pPr marL="914400" algn="l" defTabSz="457200" rtl="0" fontAlgn="base">
        <a:spcBef>
          <a:spcPct val="0"/>
        </a:spcBef>
        <a:spcAft>
          <a:spcPct val="0"/>
        </a:spcAft>
        <a:defRPr sz="2000" b="1">
          <a:solidFill>
            <a:schemeClr val="bg1"/>
          </a:solidFill>
          <a:latin typeface="Arial" charset="0"/>
          <a:ea typeface="ヒラギノ角ゴ Pro W3" charset="-128"/>
        </a:defRPr>
      </a:lvl7pPr>
      <a:lvl8pPr marL="1371600" algn="l" defTabSz="457200" rtl="0" fontAlgn="base">
        <a:spcBef>
          <a:spcPct val="0"/>
        </a:spcBef>
        <a:spcAft>
          <a:spcPct val="0"/>
        </a:spcAft>
        <a:defRPr sz="2000" b="1">
          <a:solidFill>
            <a:schemeClr val="bg1"/>
          </a:solidFill>
          <a:latin typeface="Arial" charset="0"/>
          <a:ea typeface="ヒラギノ角ゴ Pro W3" charset="-128"/>
        </a:defRPr>
      </a:lvl8pPr>
      <a:lvl9pPr marL="1828800" algn="l" defTabSz="457200" rtl="0" fontAlgn="base">
        <a:spcBef>
          <a:spcPct val="0"/>
        </a:spcBef>
        <a:spcAft>
          <a:spcPct val="0"/>
        </a:spcAft>
        <a:defRPr sz="2000" b="1">
          <a:solidFill>
            <a:schemeClr val="bg1"/>
          </a:solidFill>
          <a:latin typeface="Arial" charset="0"/>
          <a:ea typeface="ヒラギノ角ゴ Pro W3" charset="-128"/>
        </a:defRPr>
      </a:lvl9pPr>
    </p:titleStyle>
    <p:bodyStyle>
      <a:lvl1pPr marL="342900" indent="-342900" algn="l" defTabSz="457200" rtl="0" eaLnBrk="0" fontAlgn="base" hangingPunct="0">
        <a:spcBef>
          <a:spcPct val="20000"/>
        </a:spcBef>
        <a:spcAft>
          <a:spcPts val="600"/>
        </a:spcAft>
        <a:buFont typeface="Arial" panose="020B0604020202020204" pitchFamily="34" charset="0"/>
        <a:buChar char="•"/>
        <a:defRPr sz="2800" b="1" kern="1200">
          <a:solidFill>
            <a:srgbClr val="004C93"/>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Arial"/>
          <a:ea typeface="ヒラギノ角ゴ Pro W3" charset="-128"/>
          <a:cs typeface="Arial"/>
        </a:defRPr>
      </a:lvl2pPr>
      <a:lvl3pPr marL="1143000" indent="-965200" algn="l" defTabSz="457200" rtl="0" eaLnBrk="0" fontAlgn="base" hangingPunct="0">
        <a:spcBef>
          <a:spcPct val="20000"/>
        </a:spcBef>
        <a:spcAft>
          <a:spcPts val="600"/>
        </a:spcAft>
        <a:buClr>
          <a:schemeClr val="tx2"/>
        </a:buClr>
        <a:buFont typeface="Lucida Grande" charset="0"/>
        <a:buChar char="▪"/>
        <a:defRPr sz="1600"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Formatvorlagen des Textmasters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7ED76A0-1023-40BA-9583-404B2CC028E3}" type="datetimeFigureOut">
              <a:rPr lang="de-DE"/>
              <a:pPr>
                <a:defRPr/>
              </a:pPr>
              <a:t>25.10.2019</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8712C71-14E4-4B2E-B2E2-0BCBFAA36D5E}"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hyperlink" Target="http://www.gesetze-im-internet.de/urhg/index.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4.0/legalcode.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sa/4.0/legalcode.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4.0/legalcode.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4.0/legalcode.d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creativecommons.org/licenses/by/2.0/" TargetMode="External"/><Relationship Id="rId5" Type="http://schemas.openxmlformats.org/officeDocument/2006/relationships/image" Target="../media/image17.jpeg"/><Relationship Id="rId4" Type="http://schemas.openxmlformats.org/officeDocument/2006/relationships/hyperlink" Target="https://creativecommons.org/licenses/by-sa/4.0/legalcode.d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4.0/legalcode.d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hyperlink" Target="https://creativecommons.org/licenses/by-sa/4.0/legalcode.de" TargetMode="External"/><Relationship Id="rId4" Type="http://schemas.openxmlformats.org/officeDocument/2006/relationships/image" Target="../media/image18.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hyperlink" Target="https://creativecommons.org/licenses/by-sa/4.0/legalcode.d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9.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bit.ly/2bECe6n"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hyperlink" Target="https://creativecommons.org/licenses/by-sa/4.0/legalcode.d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hyperlink" Target="https://creativecommons.org/licenses/by-sa/4.0/legalcode.d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10.png"/><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image" Target="../media/image18.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reativecommons.org/licenses/by-sa/4.0/legalcode.de"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creativecommons.org/licenses/by-sa/4.0/legalcode.de" TargetMode="Externa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creativecommons.org/licenses/by-sa/4.0/" TargetMode="External"/><Relationship Id="rId4" Type="http://schemas.openxmlformats.org/officeDocument/2006/relationships/diagramData" Target="../diagrams/data1.xml"/><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33.png"/><Relationship Id="rId9"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creativecommons.org/licenses/by/4.0/legalcode.de" TargetMode="External"/><Relationship Id="rId5" Type="http://schemas.openxmlformats.org/officeDocument/2006/relationships/hyperlink" Target="https://www.oer-fachexperten.de/" TargetMode="External"/><Relationship Id="rId4" Type="http://schemas.openxmlformats.org/officeDocument/2006/relationships/hyperlink" Target="https://creativecommons.org/licenses/by-sa/4.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creativecommons.org/licenses/by-sa/4.0/legalcode.d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creativecommons.org/licenses/by-sa/4.0/"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image" Target="../media/image3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image" Target="../media/image38.jpe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image" Target="../media/image13.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creativecommons.org/licenses/by-sa/4.0/" TargetMode="External"/><Relationship Id="rId5" Type="http://schemas.openxmlformats.org/officeDocument/2006/relationships/image" Target="../media/image41.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creativecommons.org/licenses/by-sa/4.0/" TargetMode="Externa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hyperlink" Target="https://irights.info/wp-content/u" TargetMode="External"/><Relationship Id="rId3" Type="http://schemas.openxmlformats.org/officeDocument/2006/relationships/image" Target="../media/image9.png"/><Relationship Id="rId7" Type="http://schemas.openxmlformats.org/officeDocument/2006/relationships/hyperlink" Target="https://de.slideshare.net/richard_he/msw-oer" TargetMode="External"/><Relationship Id="rId12" Type="http://schemas.openxmlformats.org/officeDocument/2006/relationships/hyperlink" Target="https://creativecommons.org/licenses/by-sa/4.0/"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l3t.eu/homepage/" TargetMode="External"/><Relationship Id="rId11" Type="http://schemas.openxmlformats.org/officeDocument/2006/relationships/hyperlink" Target="https://creativecommons.org/licenses/by/4.0/legalcode.de" TargetMode="External"/><Relationship Id="rId5" Type="http://schemas.openxmlformats.org/officeDocument/2006/relationships/hyperlink" Target="http://www.unesco.de/bildung/open-educational-resources.html" TargetMode="External"/><Relationship Id="rId10" Type="http://schemas.openxmlformats.org/officeDocument/2006/relationships/hyperlink" Target="https://www.oer-fachexperten.de/" TargetMode="External"/><Relationship Id="rId4" Type="http://schemas.openxmlformats.org/officeDocument/2006/relationships/image" Target="../media/image10.png"/><Relationship Id="rId9" Type="http://schemas.openxmlformats.org/officeDocument/2006/relationships/hyperlink" Target="http://de.slideshare.net/joeranmuuss/open-educatoinal-resources-oer-in-der-weiterbildung/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creativecommons.org/licenses/by-sa/4.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42.jpe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creativecommons.org/licenses/by/4.0/legalcode.de"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sa/4.0/legalcode.de"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creativecommons.org/licenses/by-sa/4.0/legalcode.de"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creativecommons.org/licenses/by-sa/4.0/legalcode.de"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creativecommons.org/licenses/by-sa/4.0/legalcode.de"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hyperlink" Target="https://creativecommons.org/licenses/by-sa/4.0/legalcode.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platzhalter 11"/>
          <p:cNvSpPr>
            <a:spLocks noGrp="1"/>
          </p:cNvSpPr>
          <p:nvPr>
            <p:ph type="body" sz="quarter" idx="11"/>
          </p:nvPr>
        </p:nvSpPr>
        <p:spPr>
          <a:xfrm>
            <a:off x="171450" y="2519363"/>
            <a:ext cx="8826500" cy="1479550"/>
          </a:xfrm>
          <a:extLst>
            <a:ext uri="{91240B29-F687-4F45-9708-019B960494DF}">
              <a14:hiddenLine xmlns:a14="http://schemas.microsoft.com/office/drawing/2010/main" w="9525">
                <a:solidFill>
                  <a:schemeClr val="tx2"/>
                </a:solidFill>
                <a:miter lim="800000"/>
                <a:headEnd/>
                <a:tailEnd/>
              </a14:hiddenLine>
            </a:ext>
          </a:extLst>
        </p:spPr>
        <p:txBody>
          <a:bodyPr/>
          <a:lstStyle/>
          <a:p>
            <a:pPr marL="0" indent="0" algn="ctr" eaLnBrk="1" hangingPunct="1">
              <a:buFont typeface="Arial" panose="020B0604020202020204" pitchFamily="34" charset="0"/>
              <a:buNone/>
            </a:pPr>
            <a:r>
              <a:rPr lang="de-DE" altLang="de-DE" smtClean="0">
                <a:latin typeface="Arial" panose="020B0604020202020204" pitchFamily="34" charset="0"/>
                <a:cs typeface="Arial" panose="020B0604020202020204" pitchFamily="34" charset="0"/>
              </a:rPr>
              <a:t>Open Educational Resources (OER)</a:t>
            </a:r>
          </a:p>
          <a:p>
            <a:pPr marL="0" indent="0" algn="ctr" eaLnBrk="1" hangingPunct="1">
              <a:buFont typeface="Arial" panose="020B0604020202020204" pitchFamily="34" charset="0"/>
              <a:buNone/>
            </a:pPr>
            <a:r>
              <a:rPr lang="de-DE" altLang="de-DE" sz="2000" smtClean="0">
                <a:latin typeface="Arial" panose="020B0604020202020204" pitchFamily="34" charset="0"/>
                <a:cs typeface="Arial" panose="020B0604020202020204" pitchFamily="34" charset="0"/>
              </a:rPr>
              <a:t>Offene Lehr- und Lernmaterialien rechtssicher verwenden</a:t>
            </a:r>
          </a:p>
        </p:txBody>
      </p:sp>
      <p:pic>
        <p:nvPicPr>
          <p:cNvPr id="9219" name="image25.png" descr="http://mediendidaktik.uni-due.de/sites/default/files/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88938"/>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220" name="claim_learninglab_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506413"/>
            <a:ext cx="251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9221" name="Textplatzhalter 11"/>
          <p:cNvSpPr txBox="1">
            <a:spLocks/>
          </p:cNvSpPr>
          <p:nvPr/>
        </p:nvSpPr>
        <p:spPr bwMode="auto">
          <a:xfrm>
            <a:off x="171450" y="3798888"/>
            <a:ext cx="8826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2"/>
                </a:solidFill>
                <a:miter lim="800000"/>
                <a:headEnd/>
                <a:tailEnd/>
              </a14:hiddenLine>
            </a:ext>
          </a:extLst>
        </p:spPr>
        <p:txBody>
          <a:bodyPr lIns="180000" tIns="180000" rIns="180000" bIns="180000"/>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9652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eaLnBrk="1" hangingPunct="1">
              <a:buFont typeface="Arial" panose="020B0604020202020204" pitchFamily="34" charset="0"/>
              <a:buNone/>
            </a:pPr>
            <a:r>
              <a:rPr lang="de-DE" altLang="de-DE" sz="2000">
                <a:solidFill>
                  <a:srgbClr val="FFFFFF"/>
                </a:solidFill>
              </a:rPr>
              <a:t>Qualifizierungsworkshop Modul 1</a:t>
            </a:r>
          </a:p>
        </p:txBody>
      </p:sp>
      <p:sp>
        <p:nvSpPr>
          <p:cNvPr id="9222" name="Textfeld 12"/>
          <p:cNvSpPr txBox="1">
            <a:spLocks noChangeArrowheads="1"/>
          </p:cNvSpPr>
          <p:nvPr/>
        </p:nvSpPr>
        <p:spPr bwMode="auto">
          <a:xfrm>
            <a:off x="0" y="5772150"/>
            <a:ext cx="8736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sz="1800" b="0">
                <a:solidFill>
                  <a:schemeClr val="bg1"/>
                </a:solidFill>
              </a:rPr>
              <a:t>Dr. Bettina Waffner</a:t>
            </a:r>
          </a:p>
          <a:p>
            <a:pPr algn="ctr">
              <a:spcBef>
                <a:spcPct val="0"/>
              </a:spcBef>
              <a:spcAft>
                <a:spcPct val="0"/>
              </a:spcAft>
              <a:buFontTx/>
              <a:buNone/>
            </a:pPr>
            <a:r>
              <a:rPr lang="de-DE" altLang="de-DE" sz="1800" b="0">
                <a:solidFill>
                  <a:schemeClr val="bg1"/>
                </a:solidFill>
              </a:rPr>
              <a:t>Learning Lab, Universität Duisburg-Essen </a:t>
            </a:r>
          </a:p>
        </p:txBody>
      </p:sp>
      <p:pic>
        <p:nvPicPr>
          <p:cNvPr id="9223"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7513" y="452438"/>
            <a:ext cx="2287587"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2"/>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92113" y="19050"/>
            <a:ext cx="10267951"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feld 11"/>
          <p:cNvSpPr txBox="1">
            <a:spLocks noChangeArrowheads="1"/>
          </p:cNvSpPr>
          <p:nvPr/>
        </p:nvSpPr>
        <p:spPr bwMode="auto">
          <a:xfrm>
            <a:off x="2227263" y="677863"/>
            <a:ext cx="6950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Definition UNESCO 2015</a:t>
            </a:r>
          </a:p>
        </p:txBody>
      </p:sp>
      <p:pic>
        <p:nvPicPr>
          <p:cNvPr id="27652"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653" name="ll-logo-transpartent.tiff" descr="ll-logo-transpartent.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95370">
            <a:off x="110331" y="281782"/>
            <a:ext cx="111601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27655" name="Rechteck 1"/>
          <p:cNvSpPr>
            <a:spLocks noChangeArrowheads="1"/>
          </p:cNvSpPr>
          <p:nvPr/>
        </p:nvSpPr>
        <p:spPr bwMode="auto">
          <a:xfrm>
            <a:off x="4554538" y="6548438"/>
            <a:ext cx="5368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200" b="0">
                <a:solidFill>
                  <a:schemeClr val="tx1"/>
                </a:solidFill>
              </a:rPr>
              <a:t>Das „</a:t>
            </a:r>
            <a:r>
              <a:rPr lang="de-DE" altLang="de-DE" sz="1200" b="0" i="1">
                <a:solidFill>
                  <a:schemeClr val="tx1"/>
                </a:solidFill>
              </a:rPr>
              <a:t>Global OER Logo</a:t>
            </a:r>
            <a:r>
              <a:rPr lang="de-DE" altLang="de-DE" sz="1200" b="0">
                <a:solidFill>
                  <a:schemeClr val="tx1"/>
                </a:solidFill>
              </a:rPr>
              <a:t>“ von Jonathas Mello unter CC BY 3.0 (via UNESCO)</a:t>
            </a:r>
          </a:p>
        </p:txBody>
      </p:sp>
      <p:sp>
        <p:nvSpPr>
          <p:cNvPr id="27656" name="Rechteck 4"/>
          <p:cNvSpPr>
            <a:spLocks noChangeArrowheads="1"/>
          </p:cNvSpPr>
          <p:nvPr/>
        </p:nvSpPr>
        <p:spPr bwMode="auto">
          <a:xfrm>
            <a:off x="434975" y="2252663"/>
            <a:ext cx="8239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just">
              <a:spcBef>
                <a:spcPct val="0"/>
              </a:spcBef>
              <a:spcAft>
                <a:spcPct val="0"/>
              </a:spcAft>
              <a:buFont typeface="Arial" panose="020B0604020202020204" pitchFamily="34" charset="0"/>
              <a:buNone/>
            </a:pPr>
            <a:r>
              <a:rPr lang="de-DE" altLang="de-DE" sz="1800" b="0">
                <a:solidFill>
                  <a:schemeClr val="tx1"/>
                </a:solidFill>
              </a:rPr>
              <a:t>Open Educational Resources (OER) sind Bildungsmaterialien jeglicher Art und in jedem Medium, die unter einer offenen Lizenz veröffentlicht werden. </a:t>
            </a:r>
          </a:p>
          <a:p>
            <a:pPr algn="just">
              <a:spcBef>
                <a:spcPct val="0"/>
              </a:spcBef>
              <a:spcAft>
                <a:spcPct val="0"/>
              </a:spcAft>
              <a:buFont typeface="Arial" panose="020B0604020202020204" pitchFamily="34" charset="0"/>
              <a:buNone/>
            </a:pPr>
            <a:endParaRPr lang="de-DE" altLang="de-DE" sz="2400" b="0">
              <a:solidFill>
                <a:schemeClr val="tx1"/>
              </a:solidFill>
            </a:endParaRPr>
          </a:p>
        </p:txBody>
      </p:sp>
      <p:sp>
        <p:nvSpPr>
          <p:cNvPr id="27657" name="Rechteck 5"/>
          <p:cNvSpPr>
            <a:spLocks noChangeArrowheads="1"/>
          </p:cNvSpPr>
          <p:nvPr/>
        </p:nvSpPr>
        <p:spPr bwMode="auto">
          <a:xfrm>
            <a:off x="434975" y="3187700"/>
            <a:ext cx="82407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just">
              <a:spcBef>
                <a:spcPct val="0"/>
              </a:spcBef>
              <a:spcAft>
                <a:spcPct val="0"/>
              </a:spcAft>
              <a:buFont typeface="Arial" panose="020B0604020202020204" pitchFamily="34" charset="0"/>
              <a:buNone/>
            </a:pPr>
            <a:r>
              <a:rPr lang="de-DE" altLang="de-DE" sz="1800" b="0">
                <a:solidFill>
                  <a:schemeClr val="tx1"/>
                </a:solidFill>
              </a:rPr>
              <a:t>Eine solche offene Lizenz ermöglicht den freien Zugang sowie die Nutzung, Bearbeitung und Weiterverbreitung durch Andere ohne oder mit geringfügigen Einschränkungen. </a:t>
            </a:r>
          </a:p>
        </p:txBody>
      </p:sp>
      <p:sp>
        <p:nvSpPr>
          <p:cNvPr id="27658" name="Rechteck 4"/>
          <p:cNvSpPr>
            <a:spLocks noChangeArrowheads="1"/>
          </p:cNvSpPr>
          <p:nvPr/>
        </p:nvSpPr>
        <p:spPr bwMode="auto">
          <a:xfrm>
            <a:off x="434975" y="5967413"/>
            <a:ext cx="7956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000" b="0">
                <a:solidFill>
                  <a:schemeClr val="tx1"/>
                </a:solidFill>
              </a:rPr>
              <a:t>Quelle: Deutsche UNESCO Kommission e.V. (2015) http://www.unesco.de/bildung/open-educational-resources.html  </a:t>
            </a:r>
          </a:p>
        </p:txBody>
      </p:sp>
      <p:sp>
        <p:nvSpPr>
          <p:cNvPr id="27659" name="Rechteck 4"/>
          <p:cNvSpPr>
            <a:spLocks noChangeArrowheads="1"/>
          </p:cNvSpPr>
          <p:nvPr/>
        </p:nvSpPr>
        <p:spPr bwMode="auto">
          <a:xfrm>
            <a:off x="434975" y="4237038"/>
            <a:ext cx="8239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just">
              <a:spcBef>
                <a:spcPct val="0"/>
              </a:spcBef>
              <a:spcAft>
                <a:spcPct val="0"/>
              </a:spcAft>
              <a:buFontTx/>
              <a:buNone/>
            </a:pPr>
            <a:r>
              <a:rPr lang="de-DE" altLang="de-DE" sz="1800" b="0">
                <a:solidFill>
                  <a:schemeClr val="tx1"/>
                </a:solidFill>
              </a:rPr>
              <a:t>Open Educational Resources können einzelne Materialien aber auch komplette Kurse oder Bücher umfassen. Jedes Medium kann verwendet werden. Lehrpläne, Kursmaterialien, Lehrbücher, Streaming-Videos, Multimedia-anwendungen, Podcasts – all diese Ressourcen sind OER, wenn sie unter einer offenen Lizenz veröffentlicht werden.</a:t>
            </a:r>
          </a:p>
          <a:p>
            <a:pPr>
              <a:spcBef>
                <a:spcPct val="0"/>
              </a:spcBef>
              <a:spcAft>
                <a:spcPct val="0"/>
              </a:spcAft>
              <a:buFont typeface="Arial" panose="020B0604020202020204" pitchFamily="34" charset="0"/>
              <a:buNone/>
            </a:pPr>
            <a:endParaRPr lang="de-DE" altLang="de-DE" sz="1800" b="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293688" y="63674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29699" name="Textfeld 11"/>
          <p:cNvSpPr txBox="1">
            <a:spLocks noChangeArrowheads="1"/>
          </p:cNvSpPr>
          <p:nvPr/>
        </p:nvSpPr>
        <p:spPr bwMode="auto">
          <a:xfrm>
            <a:off x="1989138" y="1384300"/>
            <a:ext cx="695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Rechte anderer beachten</a:t>
            </a: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2" name="Shape 377"/>
          <p:cNvSpPr/>
          <p:nvPr/>
        </p:nvSpPr>
        <p:spPr>
          <a:xfrm>
            <a:off x="715963" y="6573838"/>
            <a:ext cx="237966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p>
        </p:txBody>
      </p:sp>
      <p:pic>
        <p:nvPicPr>
          <p:cNvPr id="29702"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a:spLocks noChangeArrowheads="1"/>
          </p:cNvSpPr>
          <p:nvPr/>
        </p:nvSpPr>
        <p:spPr bwMode="auto">
          <a:xfrm>
            <a:off x="593725" y="2390775"/>
            <a:ext cx="33845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800">
                <a:solidFill>
                  <a:schemeClr val="tx1"/>
                </a:solidFill>
              </a:rPr>
              <a:t>Urheberrechtsgesetz §11</a:t>
            </a:r>
          </a:p>
          <a:p>
            <a:pPr>
              <a:spcBef>
                <a:spcPct val="0"/>
              </a:spcBef>
              <a:spcAft>
                <a:spcPct val="0"/>
              </a:spcAft>
              <a:buFontTx/>
              <a:buNone/>
            </a:pPr>
            <a:endParaRPr lang="de-DE" altLang="de-DE" sz="1800">
              <a:solidFill>
                <a:schemeClr val="tx1"/>
              </a:solidFill>
            </a:endParaRPr>
          </a:p>
          <a:p>
            <a:pPr>
              <a:spcBef>
                <a:spcPct val="0"/>
              </a:spcBef>
              <a:spcAft>
                <a:spcPct val="0"/>
              </a:spcAft>
              <a:buFontTx/>
              <a:buNone/>
            </a:pPr>
            <a:r>
              <a:rPr lang="de-DE" altLang="de-DE" sz="1800" b="0">
                <a:solidFill>
                  <a:schemeClr val="tx1"/>
                </a:solidFill>
              </a:rPr>
              <a:t>„Das Urheberrecht schützt den Urheber in seinen geistigen und persönlichen Beziehungen zum Werk und in der Nutzung des Werkes. </a:t>
            </a:r>
            <a:br>
              <a:rPr lang="de-DE" altLang="de-DE" sz="1800" b="0">
                <a:solidFill>
                  <a:schemeClr val="tx1"/>
                </a:solidFill>
              </a:rPr>
            </a:br>
            <a:r>
              <a:rPr lang="de-DE" altLang="de-DE" sz="1800" b="0">
                <a:solidFill>
                  <a:schemeClr val="tx1"/>
                </a:solidFill>
              </a:rPr>
              <a:t>Es dient zugleich der Sicherung einer angemessenen Vergütung für die Nutzung des Werkes.“</a:t>
            </a:r>
          </a:p>
        </p:txBody>
      </p:sp>
      <p:sp>
        <p:nvSpPr>
          <p:cNvPr id="3" name="Rechteck 2"/>
          <p:cNvSpPr>
            <a:spLocks noChangeArrowheads="1"/>
          </p:cNvSpPr>
          <p:nvPr/>
        </p:nvSpPr>
        <p:spPr bwMode="auto">
          <a:xfrm>
            <a:off x="574675" y="5986463"/>
            <a:ext cx="570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800" b="0" u="sng">
                <a:solidFill>
                  <a:schemeClr val="tx1"/>
                </a:solidFill>
                <a:hlinkClick r:id="rId5"/>
              </a:rPr>
              <a:t>http://www.gesetze-im-internet.de/urhg/index.html</a:t>
            </a:r>
            <a:r>
              <a:rPr lang="de-DE" altLang="de-DE" sz="1800" b="0">
                <a:solidFill>
                  <a:schemeClr val="tx1"/>
                </a:solidFill>
              </a:rPr>
              <a:t> </a:t>
            </a:r>
          </a:p>
        </p:txBody>
      </p:sp>
      <p:sp>
        <p:nvSpPr>
          <p:cNvPr id="11" name="Rechteck 10"/>
          <p:cNvSpPr/>
          <p:nvPr/>
        </p:nvSpPr>
        <p:spPr>
          <a:xfrm>
            <a:off x="5205413" y="2432050"/>
            <a:ext cx="3384550" cy="1754188"/>
          </a:xfrm>
          <a:prstGeom prst="rect">
            <a:avLst/>
          </a:prstGeom>
        </p:spPr>
        <p:txBody>
          <a:bodyPr>
            <a:spAutoFit/>
          </a:bodyPr>
          <a:lstStyle/>
          <a:p>
            <a:pPr>
              <a:defRPr/>
            </a:pPr>
            <a:r>
              <a:rPr lang="de-DE" b="1" dirty="0"/>
              <a:t>Urheber</a:t>
            </a:r>
          </a:p>
          <a:p>
            <a:pPr marL="285750" indent="-285750">
              <a:buFont typeface="Arial" panose="020B0604020202020204" pitchFamily="34" charset="0"/>
              <a:buChar char="•"/>
              <a:defRPr/>
            </a:pPr>
            <a:r>
              <a:rPr lang="de-DE" dirty="0"/>
              <a:t>Schöpfer eines Werkes</a:t>
            </a:r>
          </a:p>
          <a:p>
            <a:pPr marL="285750" indent="-285750">
              <a:buFont typeface="Arial" panose="020B0604020202020204" pitchFamily="34" charset="0"/>
              <a:buChar char="•"/>
              <a:defRPr/>
            </a:pPr>
            <a:r>
              <a:rPr lang="de-DE" dirty="0"/>
              <a:t>Urheberrecht ist nicht übertragbar</a:t>
            </a:r>
          </a:p>
          <a:p>
            <a:pPr marL="285750" indent="-285750">
              <a:buFont typeface="Arial" panose="020B0604020202020204" pitchFamily="34" charset="0"/>
              <a:buChar char="•"/>
              <a:defRPr/>
            </a:pPr>
            <a:r>
              <a:rPr lang="de-DE" dirty="0"/>
              <a:t>Das Urheberrecht ist im Gesetz verankert</a:t>
            </a:r>
          </a:p>
        </p:txBody>
      </p:sp>
      <p:sp>
        <p:nvSpPr>
          <p:cNvPr id="13" name="Rechteck 12"/>
          <p:cNvSpPr/>
          <p:nvPr/>
        </p:nvSpPr>
        <p:spPr>
          <a:xfrm>
            <a:off x="5218113" y="4186238"/>
            <a:ext cx="3386137" cy="1200150"/>
          </a:xfrm>
          <a:prstGeom prst="rect">
            <a:avLst/>
          </a:prstGeom>
        </p:spPr>
        <p:txBody>
          <a:bodyPr>
            <a:spAutoFit/>
          </a:bodyPr>
          <a:lstStyle/>
          <a:p>
            <a:pPr>
              <a:defRPr/>
            </a:pPr>
            <a:r>
              <a:rPr lang="de-DE" b="1" dirty="0"/>
              <a:t>Nutzer</a:t>
            </a:r>
          </a:p>
          <a:p>
            <a:pPr marL="285750" indent="-285750">
              <a:buFont typeface="Arial" panose="020B0604020202020204" pitchFamily="34" charset="0"/>
              <a:buChar char="•"/>
              <a:defRPr/>
            </a:pPr>
            <a:r>
              <a:rPr lang="de-DE" dirty="0"/>
              <a:t>Verwerter </a:t>
            </a:r>
          </a:p>
          <a:p>
            <a:pPr marL="285750" indent="-285750">
              <a:buFont typeface="Arial" panose="020B0604020202020204" pitchFamily="34" charset="0"/>
              <a:buChar char="•"/>
              <a:defRPr/>
            </a:pPr>
            <a:r>
              <a:rPr lang="de-DE" dirty="0"/>
              <a:t>Anwendungen durch Nutzungsrechte </a:t>
            </a:r>
          </a:p>
        </p:txBody>
      </p:sp>
      <p:sp>
        <p:nvSpPr>
          <p:cNvPr id="14" name="Rechteck 13"/>
          <p:cNvSpPr>
            <a:spLocks noChangeArrowheads="1"/>
          </p:cNvSpPr>
          <p:nvPr/>
        </p:nvSpPr>
        <p:spPr bwMode="auto">
          <a:xfrm>
            <a:off x="5205413" y="5330825"/>
            <a:ext cx="338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pPr>
            <a:r>
              <a:rPr lang="de-DE" altLang="de-DE" sz="1800">
                <a:solidFill>
                  <a:srgbClr val="FF0000"/>
                </a:solidFill>
              </a:rPr>
              <a:t>(offene) Lizenzen</a:t>
            </a:r>
          </a:p>
        </p:txBody>
      </p:sp>
      <p:sp>
        <p:nvSpPr>
          <p:cNvPr id="15" name="Shape 377"/>
          <p:cNvSpPr/>
          <p:nvPr/>
        </p:nvSpPr>
        <p:spPr>
          <a:xfrm>
            <a:off x="715963" y="6573838"/>
            <a:ext cx="48783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31748" name="Rechteck 2"/>
          <p:cNvSpPr>
            <a:spLocks noChangeArrowheads="1"/>
          </p:cNvSpPr>
          <p:nvPr/>
        </p:nvSpPr>
        <p:spPr bwMode="auto">
          <a:xfrm>
            <a:off x="2032000" y="1217613"/>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Geltende Urheber- und Nutzungsrechte</a:t>
            </a:r>
            <a:endParaRPr lang="de-DE" altLang="de-DE" b="0">
              <a:solidFill>
                <a:schemeClr val="tx1"/>
              </a:solidFill>
            </a:endParaRPr>
          </a:p>
        </p:txBody>
      </p:sp>
      <p:sp>
        <p:nvSpPr>
          <p:cNvPr id="7" name="Textfeld 6"/>
          <p:cNvSpPr txBox="1">
            <a:spLocks noChangeArrowheads="1"/>
          </p:cNvSpPr>
          <p:nvPr/>
        </p:nvSpPr>
        <p:spPr bwMode="auto">
          <a:xfrm>
            <a:off x="509588" y="2166938"/>
            <a:ext cx="3657600" cy="2862262"/>
          </a:xfrm>
          <a:prstGeom prst="rect">
            <a:avLst/>
          </a:prstGeom>
          <a:solidFill>
            <a:srgbClr val="A3C13C"/>
          </a:solidFill>
          <a:ln>
            <a:noFill/>
          </a:ln>
          <a:effectLst>
            <a:outerShdw blurRad="50800" dist="38100" dir="2700000" algn="tl" rotWithShape="0">
              <a:prstClr val="black">
                <a:alpha val="40000"/>
              </a:prstClr>
            </a:outerShdw>
          </a:effec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defRPr/>
            </a:pPr>
            <a:r>
              <a:rPr lang="de-DE" altLang="de-DE" sz="1800" dirty="0" smtClean="0">
                <a:solidFill>
                  <a:schemeClr val="tx1"/>
                </a:solidFill>
              </a:rPr>
              <a:t>Das Urheberrecht schützt...</a:t>
            </a:r>
          </a:p>
          <a:p>
            <a:pPr>
              <a:spcBef>
                <a:spcPct val="0"/>
              </a:spcBef>
              <a:spcAft>
                <a:spcPct val="0"/>
              </a:spcAft>
              <a:buFontTx/>
              <a:buNone/>
              <a:defRPr/>
            </a:pPr>
            <a:endParaRPr lang="de-DE" altLang="de-DE" sz="1800" b="0" dirty="0" smtClean="0">
              <a:solidFill>
                <a:schemeClr val="tx1"/>
              </a:solidFill>
            </a:endParaRPr>
          </a:p>
          <a:p>
            <a:pPr>
              <a:spcBef>
                <a:spcPct val="0"/>
              </a:spcBef>
              <a:spcAft>
                <a:spcPct val="0"/>
              </a:spcAft>
              <a:buFontTx/>
              <a:buNone/>
              <a:defRPr/>
            </a:pPr>
            <a:r>
              <a:rPr lang="de-DE" altLang="de-DE" sz="1800" b="0" dirty="0" smtClean="0">
                <a:solidFill>
                  <a:schemeClr val="tx1"/>
                </a:solidFill>
              </a:rPr>
              <a:t>… „persönliche geistige Schöpfungen“ (UrhG).</a:t>
            </a:r>
          </a:p>
          <a:p>
            <a:pPr>
              <a:spcBef>
                <a:spcPct val="0"/>
              </a:spcBef>
              <a:spcAft>
                <a:spcPct val="0"/>
              </a:spcAft>
              <a:buFontTx/>
              <a:buNone/>
              <a:defRPr/>
            </a:pPr>
            <a:endParaRPr lang="de-DE" altLang="de-DE" sz="1800" b="0" dirty="0" smtClean="0">
              <a:solidFill>
                <a:schemeClr val="tx1"/>
              </a:solidFill>
            </a:endParaRPr>
          </a:p>
          <a:p>
            <a:pPr>
              <a:spcBef>
                <a:spcPct val="0"/>
              </a:spcBef>
              <a:spcAft>
                <a:spcPct val="0"/>
              </a:spcAft>
              <a:buFontTx/>
              <a:buNone/>
              <a:defRPr/>
            </a:pPr>
            <a:r>
              <a:rPr lang="de-DE" altLang="de-DE" sz="1800" b="0" dirty="0" smtClean="0">
                <a:solidFill>
                  <a:schemeClr val="tx1"/>
                </a:solidFill>
              </a:rPr>
              <a:t>… materiellen Interessen des Urhebers des Werkes.</a:t>
            </a:r>
          </a:p>
          <a:p>
            <a:pPr>
              <a:spcBef>
                <a:spcPct val="0"/>
              </a:spcBef>
              <a:spcAft>
                <a:spcPct val="0"/>
              </a:spcAft>
              <a:buFontTx/>
              <a:buNone/>
              <a:defRPr/>
            </a:pPr>
            <a:endParaRPr lang="de-DE" altLang="de-DE" sz="1800" b="0" dirty="0" smtClean="0">
              <a:solidFill>
                <a:schemeClr val="tx1"/>
              </a:solidFill>
            </a:endParaRPr>
          </a:p>
          <a:p>
            <a:pPr>
              <a:spcBef>
                <a:spcPct val="0"/>
              </a:spcBef>
              <a:spcAft>
                <a:spcPct val="0"/>
              </a:spcAft>
              <a:buFontTx/>
              <a:buNone/>
              <a:defRPr/>
            </a:pPr>
            <a:r>
              <a:rPr lang="de-DE" altLang="de-DE" sz="1800" b="0" dirty="0" smtClean="0">
                <a:solidFill>
                  <a:schemeClr val="tx1"/>
                </a:solidFill>
              </a:rPr>
              <a:t>… </a:t>
            </a:r>
            <a:r>
              <a:rPr lang="de-DE" altLang="de-DE" sz="1800" b="0" dirty="0" err="1" smtClean="0">
                <a:solidFill>
                  <a:schemeClr val="tx1"/>
                </a:solidFill>
              </a:rPr>
              <a:t>ideelen</a:t>
            </a:r>
            <a:r>
              <a:rPr lang="de-DE" altLang="de-DE" sz="1800" b="0" dirty="0" smtClean="0">
                <a:solidFill>
                  <a:schemeClr val="tx1"/>
                </a:solidFill>
              </a:rPr>
              <a:t> Interessen des Urhebers des Werkes. </a:t>
            </a:r>
          </a:p>
        </p:txBody>
      </p:sp>
      <p:sp>
        <p:nvSpPr>
          <p:cNvPr id="8" name="Textfeld 7"/>
          <p:cNvSpPr txBox="1">
            <a:spLocks noChangeArrowheads="1"/>
          </p:cNvSpPr>
          <p:nvPr/>
        </p:nvSpPr>
        <p:spPr bwMode="auto">
          <a:xfrm>
            <a:off x="4538663" y="2135188"/>
            <a:ext cx="3657600" cy="3535362"/>
          </a:xfrm>
          <a:prstGeom prst="rect">
            <a:avLst/>
          </a:prstGeom>
          <a:solidFill>
            <a:srgbClr val="A3C13C"/>
          </a:solidFill>
          <a:ln>
            <a:noFill/>
          </a:ln>
          <a:effectLst>
            <a:outerShdw blurRad="50800" dist="38100" dir="2700000" algn="tl" rotWithShape="0">
              <a:prstClr val="black">
                <a:alpha val="40000"/>
              </a:prstClr>
            </a:outerShdw>
          </a:effec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buFont typeface="Arial" panose="020B0604020202020204" pitchFamily="34" charset="0"/>
              <a:buNone/>
              <a:defRPr/>
            </a:pPr>
            <a:r>
              <a:rPr lang="de-DE" altLang="de-DE" sz="1800" dirty="0" smtClean="0">
                <a:solidFill>
                  <a:schemeClr val="tx1"/>
                </a:solidFill>
              </a:rPr>
              <a:t>Ausnahmen:</a:t>
            </a:r>
          </a:p>
          <a:p>
            <a:pPr>
              <a:buFont typeface="Arial" panose="020B0604020202020204" pitchFamily="34" charset="0"/>
              <a:buNone/>
              <a:defRPr/>
            </a:pPr>
            <a:r>
              <a:rPr lang="de-DE" altLang="de-DE" sz="1800" b="0" dirty="0" smtClean="0">
                <a:solidFill>
                  <a:schemeClr val="tx1"/>
                </a:solidFill>
              </a:rPr>
              <a:t>Die Nutzung fremder Inhalte ist dann erlaubt, wenn der Urheber/die Urheberin in die Nutzung eingewilligt hat.</a:t>
            </a:r>
          </a:p>
          <a:p>
            <a:pPr>
              <a:buFont typeface="Arial" panose="020B0604020202020204" pitchFamily="34" charset="0"/>
              <a:buNone/>
              <a:defRPr/>
            </a:pPr>
            <a:r>
              <a:rPr lang="de-DE" altLang="de-DE" sz="1800" b="0" dirty="0" smtClean="0">
                <a:solidFill>
                  <a:schemeClr val="tx1"/>
                </a:solidFill>
              </a:rPr>
              <a:t>Ablauf des Urheberrechts 70 Jahre nach dem Tod des Urhebers</a:t>
            </a:r>
          </a:p>
          <a:p>
            <a:pPr>
              <a:buFont typeface="Arial" panose="020B0604020202020204" pitchFamily="34" charset="0"/>
              <a:buNone/>
              <a:defRPr/>
            </a:pPr>
            <a:r>
              <a:rPr lang="de-DE" altLang="de-DE" sz="1800" b="0" dirty="0" smtClean="0">
                <a:solidFill>
                  <a:schemeClr val="tx1"/>
                </a:solidFill>
              </a:rPr>
              <a:t>Im Gesetz ist die Nutzung fremder Inhalte ausdrücklich erlaubt. </a:t>
            </a:r>
            <a:br>
              <a:rPr lang="de-DE" altLang="de-DE" sz="1800" b="0" dirty="0" smtClean="0">
                <a:solidFill>
                  <a:schemeClr val="tx1"/>
                </a:solidFill>
              </a:rPr>
            </a:br>
            <a:endParaRPr lang="de-DE" altLang="de-DE" sz="1800" b="0" dirty="0" smtClean="0">
              <a:solidFill>
                <a:schemeClr val="tx1"/>
              </a:solidFill>
            </a:endParaRPr>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88" y="582613"/>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Fußzeilenplatzhalter 4"/>
          <p:cNvSpPr>
            <a:spLocks noGrp="1"/>
          </p:cNvSpPr>
          <p:nvPr>
            <p:ph type="ftr" sz="quarter" idx="11"/>
          </p:nvPr>
        </p:nvSpPr>
        <p:spPr>
          <a:xfrm>
            <a:off x="293688" y="63674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9" name="Textfeld 8"/>
          <p:cNvSpPr txBox="1">
            <a:spLocks noChangeArrowheads="1"/>
          </p:cNvSpPr>
          <p:nvPr/>
        </p:nvSpPr>
        <p:spPr bwMode="auto">
          <a:xfrm>
            <a:off x="0" y="0"/>
            <a:ext cx="9226550" cy="6986588"/>
          </a:xfrm>
          <a:prstGeom prst="rect">
            <a:avLst/>
          </a:prstGeom>
          <a:solidFill>
            <a:srgbClr val="A3C13C"/>
          </a:solidFill>
          <a:ln>
            <a:noFill/>
          </a:ln>
          <a:effectLst>
            <a:outerShdw blurRad="50800" dist="38100" dir="2700000" algn="tl" rotWithShape="0">
              <a:prstClr val="black">
                <a:alpha val="40000"/>
              </a:prstClr>
            </a:outerShdw>
          </a:effectLst>
        </p:spPr>
        <p:txBody>
          <a:bodyPr>
            <a:spAutoFit/>
          </a:bodyPr>
          <a:lstStyle>
            <a:lvl1pPr marL="285750" indent="-28575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r>
              <a:rPr lang="de-DE" altLang="de-DE" sz="1600" b="0" dirty="0" smtClean="0">
                <a:solidFill>
                  <a:schemeClr val="tx1"/>
                </a:solidFill>
              </a:rPr>
              <a:t>wissenschaftliche Fachaufsätze, Literatur</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Vorträge, Universitätsvorlesungen, Reden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Musik, Audiomaterial (Soundfiles, MP3-Musikdateien)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bildenden Kunst, Bildmaterial (aufwändig gestaltete </a:t>
            </a:r>
            <a:r>
              <a:rPr lang="de-DE" altLang="de-DE" sz="1600" b="0" dirty="0" err="1" smtClean="0">
                <a:solidFill>
                  <a:schemeClr val="tx1"/>
                </a:solidFill>
              </a:rPr>
              <a:t>Screendesigns</a:t>
            </a:r>
            <a:r>
              <a:rPr lang="de-DE" altLang="de-DE" sz="1600" b="0" dirty="0" smtClean="0">
                <a:solidFill>
                  <a:schemeClr val="tx1"/>
                </a:solidFill>
              </a:rPr>
              <a:t>, Diagramme, Tabellen, technische Zeichnungen, Fotografien, Filme, Screenshots, Grafiken, Clip Arts, Logos, virtuelle Figuren)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angewandten Kunst (Computerprogramme, Datenbanken, Gebrauchstexte, </a:t>
            </a:r>
            <a:r>
              <a:rPr lang="de-DE" altLang="de-DE" sz="1600" b="0" dirty="0" err="1" smtClean="0">
                <a:solidFill>
                  <a:schemeClr val="tx1"/>
                </a:solidFill>
              </a:rPr>
              <a:t>Mulitmedia</a:t>
            </a:r>
            <a:r>
              <a:rPr lang="de-DE" altLang="de-DE" sz="1600" b="0" dirty="0" smtClean="0">
                <a:solidFill>
                  <a:schemeClr val="tx1"/>
                </a:solidFill>
              </a:rPr>
              <a:t>-Anwendungen)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technische Normwerke (z.B. DIN-Normen)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Darstellungen wissenschaftlicher oder technischer Art wie Zeichnungen, Pläne, Karten, Skizzen, Tabellen und plastische Darstellungen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Gesetzes- oder Leitsatzsammlungen von privaten Autoren oder Verlagen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Teile eines Werks, Entwurfsmaterial sowie unvollendete Werke</a:t>
            </a:r>
          </a:p>
          <a:p>
            <a:pPr marL="0" indent="0">
              <a:spcBef>
                <a:spcPct val="0"/>
              </a:spcBef>
              <a:spcAft>
                <a:spcPct val="0"/>
              </a:spcAft>
              <a:buFont typeface="Arial" panose="020B0604020202020204" pitchFamily="34" charset="0"/>
              <a:buNone/>
              <a:defRPr/>
            </a:pPr>
            <a:endParaRPr lang="de-DE" altLang="de-DE" sz="1600" b="0" dirty="0">
              <a:solidFill>
                <a:schemeClr val="tx1"/>
              </a:solidFill>
            </a:endParaRPr>
          </a:p>
        </p:txBody>
      </p:sp>
      <p:sp>
        <p:nvSpPr>
          <p:cNvPr id="33797" name="Rechteck 2"/>
          <p:cNvSpPr>
            <a:spLocks noChangeArrowheads="1"/>
          </p:cNvSpPr>
          <p:nvPr/>
        </p:nvSpPr>
        <p:spPr bwMode="auto">
          <a:xfrm>
            <a:off x="1290638" y="4064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a:solidFill>
                  <a:schemeClr val="bg1"/>
                </a:solidFill>
              </a:rPr>
              <a:t>Was ist geschützt?</a:t>
            </a:r>
          </a:p>
        </p:txBody>
      </p:sp>
      <p:sp>
        <p:nvSpPr>
          <p:cNvPr id="7" name="Rechteck 2"/>
          <p:cNvSpPr>
            <a:spLocks noChangeArrowheads="1"/>
          </p:cNvSpPr>
          <p:nvPr/>
        </p:nvSpPr>
        <p:spPr bwMode="auto">
          <a:xfrm>
            <a:off x="0" y="938213"/>
            <a:ext cx="922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sz="2000" b="0">
                <a:solidFill>
                  <a:schemeClr val="bg1"/>
                </a:solidFill>
              </a:rPr>
              <a:t>Alle Werke, die eine gewisse Schöpfungshöhe überschreiten.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35844" name="Rechteck 2"/>
          <p:cNvSpPr>
            <a:spLocks noChangeArrowheads="1"/>
          </p:cNvSpPr>
          <p:nvPr/>
        </p:nvSpPr>
        <p:spPr bwMode="auto">
          <a:xfrm>
            <a:off x="1925638" y="1274763"/>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Was ist nicht geschützt?</a:t>
            </a:r>
            <a:endParaRPr lang="de-DE" altLang="de-DE" b="0">
              <a:solidFill>
                <a:schemeClr val="tx1"/>
              </a:solidFill>
            </a:endParaRPr>
          </a:p>
        </p:txBody>
      </p:sp>
      <p:sp>
        <p:nvSpPr>
          <p:cNvPr id="7" name="Textfeld 6"/>
          <p:cNvSpPr txBox="1">
            <a:spLocks noChangeArrowheads="1"/>
          </p:cNvSpPr>
          <p:nvPr/>
        </p:nvSpPr>
        <p:spPr bwMode="auto">
          <a:xfrm>
            <a:off x="509588" y="2166938"/>
            <a:ext cx="8388350" cy="2062162"/>
          </a:xfrm>
          <a:prstGeom prst="rect">
            <a:avLst/>
          </a:prstGeom>
          <a:solidFill>
            <a:srgbClr val="A3C13C"/>
          </a:solidFill>
          <a:ln>
            <a:noFill/>
          </a:ln>
          <a:effectLst>
            <a:outerShdw blurRad="50800" dist="38100" dir="2700000" algn="tl" rotWithShape="0">
              <a:prstClr val="black">
                <a:alpha val="40000"/>
              </a:prstClr>
            </a:outerShdw>
          </a:effectLst>
        </p:spPr>
        <p:txBody>
          <a:bodyPr>
            <a:spAutoFit/>
          </a:bodyPr>
          <a:lstStyle>
            <a:lvl1pPr marL="285750" indent="-28575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defRPr/>
            </a:pPr>
            <a:r>
              <a:rPr lang="de-DE" altLang="de-DE" sz="1600" b="0" dirty="0" smtClean="0">
                <a:solidFill>
                  <a:schemeClr val="tx1"/>
                </a:solidFill>
              </a:rPr>
              <a:t>wissenschaftliche Formeln, Methodik, Ideen und Konzepte</a:t>
            </a:r>
            <a:br>
              <a:rPr lang="de-DE" altLang="de-DE" sz="1600" b="0" dirty="0" smtClean="0">
                <a:solidFill>
                  <a:schemeClr val="tx1"/>
                </a:solidFill>
              </a:rPr>
            </a:b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amtliche Werke (Gesetze, Verordnungen, amtliche Leitsätze)</a:t>
            </a:r>
            <a:br>
              <a:rPr lang="de-DE" altLang="de-DE" sz="1600" b="0" dirty="0" smtClean="0">
                <a:solidFill>
                  <a:schemeClr val="tx1"/>
                </a:solidFill>
              </a:rPr>
            </a:b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mit abgelaufener Schutzfrist (70 Jahre nach dem Tod des/r Urheber/in, sofern keine Verwertungsrechte bestehen)</a:t>
            </a:r>
            <a:br>
              <a:rPr lang="de-DE" altLang="de-DE" sz="1600" b="0" dirty="0" smtClean="0">
                <a:solidFill>
                  <a:schemeClr val="tx1"/>
                </a:solidFill>
              </a:rPr>
            </a:b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Allgemeinwissen</a:t>
            </a:r>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88" y="582613"/>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9" name="Fußzeilenplatzhalter 4"/>
          <p:cNvSpPr>
            <a:spLocks noGrp="1"/>
          </p:cNvSpPr>
          <p:nvPr>
            <p:ph type="ftr" sz="quarter" idx="11"/>
          </p:nvPr>
        </p:nvSpPr>
        <p:spPr>
          <a:xfrm>
            <a:off x="293688" y="63674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9" name="Textfeld 8"/>
          <p:cNvSpPr txBox="1">
            <a:spLocks noChangeArrowheads="1"/>
          </p:cNvSpPr>
          <p:nvPr/>
        </p:nvSpPr>
        <p:spPr bwMode="auto">
          <a:xfrm>
            <a:off x="0" y="0"/>
            <a:ext cx="9226550" cy="6986588"/>
          </a:xfrm>
          <a:prstGeom prst="rect">
            <a:avLst/>
          </a:prstGeom>
          <a:solidFill>
            <a:srgbClr val="A3C13C"/>
          </a:solidFill>
          <a:ln>
            <a:noFill/>
          </a:ln>
          <a:effectLst>
            <a:outerShdw blurRad="50800" dist="38100" dir="2700000" algn="tl" rotWithShape="0">
              <a:prstClr val="black">
                <a:alpha val="40000"/>
              </a:prstClr>
            </a:outerShdw>
          </a:effectLst>
        </p:spPr>
        <p:txBody>
          <a:bodyPr>
            <a:spAutoFit/>
          </a:bodyPr>
          <a:lstStyle>
            <a:lvl1pPr marL="285750" indent="-28575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endParaRPr lang="de-DE" altLang="de-DE" sz="1600" b="0" dirty="0" smtClean="0">
              <a:solidFill>
                <a:schemeClr val="tx1"/>
              </a:solidFill>
            </a:endParaRPr>
          </a:p>
          <a:p>
            <a:pPr>
              <a:spcBef>
                <a:spcPct val="0"/>
              </a:spcBef>
              <a:spcAft>
                <a:spcPct val="0"/>
              </a:spcAft>
              <a:defRPr/>
            </a:pPr>
            <a:endParaRPr lang="de-DE" altLang="de-DE" sz="1600" b="0" dirty="0">
              <a:solidFill>
                <a:schemeClr val="tx1"/>
              </a:solidFill>
            </a:endParaRPr>
          </a:p>
          <a:p>
            <a:pPr>
              <a:spcBef>
                <a:spcPct val="0"/>
              </a:spcBef>
              <a:spcAft>
                <a:spcPct val="0"/>
              </a:spcAft>
              <a:defRPr/>
            </a:pPr>
            <a:r>
              <a:rPr lang="de-DE" altLang="de-DE" sz="1600" b="0" dirty="0" smtClean="0">
                <a:solidFill>
                  <a:schemeClr val="tx1"/>
                </a:solidFill>
              </a:rPr>
              <a:t>wissenschaftliche Fachaufsätze, Literatur</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Vorträge, Universitätsvorlesungen, Reden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Musik, Audiomaterial (Soundfiles, MP3-Musikdateien)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bildenden Kunst, Bildmaterial (aufwändig gestaltete </a:t>
            </a:r>
            <a:r>
              <a:rPr lang="de-DE" altLang="de-DE" sz="1600" b="0" dirty="0" err="1" smtClean="0">
                <a:solidFill>
                  <a:schemeClr val="tx1"/>
                </a:solidFill>
              </a:rPr>
              <a:t>Screendesigns</a:t>
            </a:r>
            <a:r>
              <a:rPr lang="de-DE" altLang="de-DE" sz="1600" b="0" dirty="0" smtClean="0">
                <a:solidFill>
                  <a:schemeClr val="tx1"/>
                </a:solidFill>
              </a:rPr>
              <a:t>, Diagramme, Tabellen, technische Zeichnungen, Fotografien, Filme, Screenshots, Grafiken, Clip Arts, Logos, virtuelle Figuren)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Werke der angewandten Kunst (Computerprogramme, Datenbanken, Gebrauchstexte, </a:t>
            </a:r>
            <a:r>
              <a:rPr lang="de-DE" altLang="de-DE" sz="1600" b="0" dirty="0" err="1" smtClean="0">
                <a:solidFill>
                  <a:schemeClr val="tx1"/>
                </a:solidFill>
              </a:rPr>
              <a:t>Mulitmedia</a:t>
            </a:r>
            <a:r>
              <a:rPr lang="de-DE" altLang="de-DE" sz="1600" b="0" dirty="0" smtClean="0">
                <a:solidFill>
                  <a:schemeClr val="tx1"/>
                </a:solidFill>
              </a:rPr>
              <a:t>-Anwendungen)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technische Normwerke (z.B. DIN-Normen)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Darstellungen wissenschaftlicher oder technischer Art wie Zeichnungen, Pläne, Karten, Skizzen, Tabellen und plastische Darstellungen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Gesetzes- oder Leitsatzsammlungen von privaten Autoren oder Verlagen</a:t>
            </a:r>
          </a:p>
          <a:p>
            <a:pPr marL="0" indent="0">
              <a:spcBef>
                <a:spcPct val="0"/>
              </a:spcBef>
              <a:spcAft>
                <a:spcPct val="0"/>
              </a:spcAft>
              <a:buFont typeface="Arial" panose="020B0604020202020204" pitchFamily="34" charset="0"/>
              <a:buNone/>
              <a:defRPr/>
            </a:pPr>
            <a:endParaRPr lang="de-DE" altLang="de-DE" sz="1600" b="0" dirty="0" smtClean="0">
              <a:solidFill>
                <a:schemeClr val="tx1"/>
              </a:solidFill>
            </a:endParaRPr>
          </a:p>
          <a:p>
            <a:pPr>
              <a:spcBef>
                <a:spcPct val="0"/>
              </a:spcBef>
              <a:spcAft>
                <a:spcPct val="0"/>
              </a:spcAft>
              <a:defRPr/>
            </a:pPr>
            <a:r>
              <a:rPr lang="de-DE" altLang="de-DE" sz="1600" b="0" dirty="0" smtClean="0">
                <a:solidFill>
                  <a:schemeClr val="tx1"/>
                </a:solidFill>
              </a:rPr>
              <a:t>Teile eines Werks, Entwurfsmaterial sowie unvollendete Werke</a:t>
            </a:r>
          </a:p>
          <a:p>
            <a:pPr marL="0" indent="0">
              <a:spcBef>
                <a:spcPct val="0"/>
              </a:spcBef>
              <a:spcAft>
                <a:spcPct val="0"/>
              </a:spcAft>
              <a:buFont typeface="Arial" panose="020B0604020202020204" pitchFamily="34" charset="0"/>
              <a:buNone/>
              <a:defRPr/>
            </a:pPr>
            <a:endParaRPr lang="de-DE" altLang="de-DE" sz="1600" b="0" dirty="0">
              <a:solidFill>
                <a:schemeClr val="tx1"/>
              </a:solidFill>
            </a:endParaRPr>
          </a:p>
        </p:txBody>
      </p:sp>
      <p:sp>
        <p:nvSpPr>
          <p:cNvPr id="37893" name="Rechteck 2"/>
          <p:cNvSpPr>
            <a:spLocks noChangeArrowheads="1"/>
          </p:cNvSpPr>
          <p:nvPr/>
        </p:nvSpPr>
        <p:spPr bwMode="auto">
          <a:xfrm>
            <a:off x="1290638" y="406400"/>
            <a:ext cx="6645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a:solidFill>
                  <a:schemeClr val="bg1"/>
                </a:solidFill>
              </a:rPr>
              <a:t>Was ist geschützt?</a:t>
            </a: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3531" y="226353"/>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7" name="Rechteck 2"/>
          <p:cNvSpPr>
            <a:spLocks noChangeArrowheads="1"/>
          </p:cNvSpPr>
          <p:nvPr/>
        </p:nvSpPr>
        <p:spPr bwMode="auto">
          <a:xfrm rot="20001846">
            <a:off x="1065213" y="3719513"/>
            <a:ext cx="6645275" cy="523875"/>
          </a:xfrm>
          <a:prstGeom prst="rect">
            <a:avLst/>
          </a:prstGeom>
          <a:solidFill>
            <a:srgbClr val="FF0000"/>
          </a:solidFill>
          <a:ln>
            <a:noFill/>
          </a:ln>
          <a:effectLst>
            <a:outerShdw blurRad="50800" dist="38100" dir="2700000" algn="tl" rotWithShape="0">
              <a:prstClr val="black">
                <a:alpha val="40000"/>
              </a:prstClr>
            </a:outerShdw>
          </a:effec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defRPr/>
            </a:pPr>
            <a:r>
              <a:rPr lang="de-DE" altLang="de-DE" b="0" dirty="0" smtClean="0">
                <a:solidFill>
                  <a:schemeClr val="tx1"/>
                </a:solidFill>
              </a:rPr>
              <a:t>Es ist keine Kennzeichnung notwendig!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34821"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0025" y="1349375"/>
            <a:ext cx="6170613"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feld 10"/>
          <p:cNvSpPr txBox="1">
            <a:spLocks noChangeArrowheads="1"/>
          </p:cNvSpPr>
          <p:nvPr/>
        </p:nvSpPr>
        <p:spPr bwMode="auto">
          <a:xfrm>
            <a:off x="2692400" y="6032500"/>
            <a:ext cx="6170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900" b="0">
                <a:solidFill>
                  <a:schemeClr val="tx1"/>
                </a:solidFill>
              </a:rPr>
              <a:t>Bild: Lawrence Lessig, CC-BY 2.0, </a:t>
            </a:r>
            <a:r>
              <a:rPr lang="de-DE" altLang="de-DE" sz="900" b="0">
                <a:solidFill>
                  <a:schemeClr val="tx1"/>
                </a:solidFill>
                <a:hlinkClick r:id="rId6"/>
              </a:rPr>
              <a:t>https://creativecommons.org/licenses/by/2.0/</a:t>
            </a:r>
            <a:r>
              <a:rPr lang="de-DE" altLang="de-DE" sz="900" b="0">
                <a:solidFill>
                  <a:schemeClr val="tx1"/>
                </a:solidFill>
              </a:rPr>
              <a:t> https://www.flickr.com/photos/creativecommons/559982955/</a:t>
            </a:r>
          </a:p>
        </p:txBody>
      </p:sp>
      <p:pic>
        <p:nvPicPr>
          <p:cNvPr id="39942" name="Bild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138" y="2073275"/>
            <a:ext cx="25606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4857750" y="4668838"/>
            <a:ext cx="3821113" cy="1016000"/>
          </a:xfrm>
          <a:prstGeom prst="rect">
            <a:avLst/>
          </a:prstGeom>
          <a:solidFill>
            <a:srgbClr val="A3C13C"/>
          </a:solidFill>
          <a:effectLst>
            <a:outerShdw blurRad="50800" dist="38100" dir="2700000" algn="tl" rotWithShape="0">
              <a:prstClr val="black">
                <a:alpha val="40000"/>
              </a:prstClr>
            </a:outerShdw>
          </a:effectLst>
        </p:spPr>
        <p:txBody>
          <a:bodyPr>
            <a:spAutoFit/>
          </a:bodyPr>
          <a:lstStyle/>
          <a:p>
            <a:pPr algn="ctr">
              <a:defRPr/>
            </a:pPr>
            <a:r>
              <a:rPr lang="de-DE" altLang="de-DE" sz="2000" dirty="0"/>
              <a:t>„manche Rechte vorbehalten“ </a:t>
            </a:r>
          </a:p>
          <a:p>
            <a:pPr algn="ctr">
              <a:defRPr/>
            </a:pPr>
            <a:r>
              <a:rPr lang="de-DE" altLang="de-DE" sz="2000" dirty="0"/>
              <a:t>statt </a:t>
            </a:r>
          </a:p>
          <a:p>
            <a:pPr algn="ctr">
              <a:defRPr/>
            </a:pPr>
            <a:r>
              <a:rPr lang="de-DE" altLang="de-DE" sz="2000" dirty="0"/>
              <a:t>„alle Rechte vorbehalten“</a:t>
            </a:r>
          </a:p>
        </p:txBody>
      </p:sp>
      <p:pic>
        <p:nvPicPr>
          <p:cNvPr id="9" name="Grafik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210" y="311150"/>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Fußzeilenplatzhalter 4"/>
          <p:cNvSpPr>
            <a:spLocks noGrp="1"/>
          </p:cNvSpPr>
          <p:nvPr>
            <p:ph type="ftr" sz="quarter" idx="11"/>
          </p:nvPr>
        </p:nvSpPr>
        <p:spPr>
          <a:xfrm>
            <a:off x="293688" y="63674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ußzeilenplatzhalter 4"/>
          <p:cNvSpPr>
            <a:spLocks noGrp="1"/>
          </p:cNvSpPr>
          <p:nvPr>
            <p:ph type="ftr" sz="quarter" idx="11"/>
          </p:nvPr>
        </p:nvSpPr>
        <p:spPr bwMode="auto">
          <a:xfrm>
            <a:off x="423863" y="6350000"/>
            <a:ext cx="87185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r" fontAlgn="base">
              <a:spcBef>
                <a:spcPct val="0"/>
              </a:spcBef>
              <a:spcAft>
                <a:spcPct val="0"/>
              </a:spcAft>
              <a:buFontTx/>
              <a:buNone/>
            </a:pPr>
            <a:r>
              <a:rPr lang="de-DE" altLang="de-DE" sz="1100" b="0" smtClean="0">
                <a:solidFill>
                  <a:srgbClr val="1FA7DA"/>
                </a:solidFill>
              </a:rPr>
              <a:t>Dr. Bettina Waffner</a:t>
            </a:r>
          </a:p>
          <a:p>
            <a:pPr algn="r" fontAlgn="base">
              <a:spcBef>
                <a:spcPct val="0"/>
              </a:spcBef>
              <a:spcAft>
                <a:spcPct val="0"/>
              </a:spcAft>
              <a:buFontTx/>
              <a:buNone/>
            </a:pPr>
            <a:r>
              <a:rPr lang="de-DE" altLang="de-DE" sz="1100" b="0" smtClean="0">
                <a:solidFill>
                  <a:srgbClr val="1FA7DA"/>
                </a:solidFill>
              </a:rPr>
              <a:t>Learning Lab – Universität Duisburg-Essen</a:t>
            </a:r>
          </a:p>
        </p:txBody>
      </p:sp>
      <p:pic>
        <p:nvPicPr>
          <p:cNvPr id="41987"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41989" name="Textfeld 11"/>
          <p:cNvSpPr txBox="1">
            <a:spLocks noChangeArrowheads="1"/>
          </p:cNvSpPr>
          <p:nvPr/>
        </p:nvSpPr>
        <p:spPr bwMode="auto">
          <a:xfrm>
            <a:off x="1304925" y="1387475"/>
            <a:ext cx="6956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Lernen im digitalen Wandel</a:t>
            </a:r>
          </a:p>
          <a:p>
            <a:pPr>
              <a:spcBef>
                <a:spcPct val="0"/>
              </a:spcBef>
              <a:spcAft>
                <a:spcPct val="0"/>
              </a:spcAft>
              <a:buFontTx/>
              <a:buNone/>
            </a:pPr>
            <a:endParaRPr lang="de-DE" altLang="de-DE" b="0">
              <a:solidFill>
                <a:schemeClr val="tx1"/>
              </a:solidFill>
            </a:endParaRPr>
          </a:p>
        </p:txBody>
      </p:sp>
      <p:sp>
        <p:nvSpPr>
          <p:cNvPr id="2" name="Rechteck 1"/>
          <p:cNvSpPr/>
          <p:nvPr/>
        </p:nvSpPr>
        <p:spPr>
          <a:xfrm>
            <a:off x="938213" y="2174875"/>
            <a:ext cx="7569200" cy="2584450"/>
          </a:xfrm>
          <a:prstGeom prst="rect">
            <a:avLst/>
          </a:prstGeom>
          <a:solidFill>
            <a:srgbClr val="A3C13C"/>
          </a:solidFill>
          <a:effectLst>
            <a:outerShdw blurRad="50800" dist="38100" dir="2700000" algn="tl" rotWithShape="0">
              <a:prstClr val="black">
                <a:alpha val="40000"/>
              </a:prstClr>
            </a:outerShdw>
          </a:effectLst>
        </p:spPr>
        <p:txBody>
          <a:bodyPr>
            <a:spAutoFit/>
          </a:bodyPr>
          <a:lstStyle/>
          <a:p>
            <a:pPr algn="ctr">
              <a:lnSpc>
                <a:spcPct val="150000"/>
              </a:lnSpc>
              <a:defRPr/>
            </a:pPr>
            <a:r>
              <a:rPr lang="de-DE" altLang="de-DE" dirty="0"/>
              <a:t>Im Herzen der […] Bewegung steht die simple und machtvolle Idee, dass der weltweite Wissensschatz ein öffentliches Gut ist und dass Technologie im Gesamten und das World Wide Web speziell eine herausragende Möglichkeit für jeden bietet, dieses Wissen zu teilen, zu nutzen und wieder zu verwerten. </a:t>
            </a:r>
          </a:p>
          <a:p>
            <a:pPr algn="ctr">
              <a:lnSpc>
                <a:spcPct val="150000"/>
              </a:lnSpc>
              <a:defRPr/>
            </a:pPr>
            <a:r>
              <a:rPr lang="lv-LV" altLang="de-DE" dirty="0"/>
              <a:t>(Casserly &amp; Smith 2006: 2)</a:t>
            </a:r>
          </a:p>
        </p:txBody>
      </p:sp>
      <p:sp>
        <p:nvSpPr>
          <p:cNvPr id="15" name="Textfeld 8"/>
          <p:cNvSpPr txBox="1">
            <a:spLocks noChangeArrowheads="1"/>
          </p:cNvSpPr>
          <p:nvPr/>
        </p:nvSpPr>
        <p:spPr bwMode="auto">
          <a:xfrm>
            <a:off x="857250" y="4875213"/>
            <a:ext cx="58134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defTabSz="914400">
              <a:buFont typeface="Arial" panose="020B0604020202020204" pitchFamily="34" charset="0"/>
              <a:buNone/>
              <a:defRPr sz="1000">
                <a:solidFill>
                  <a:srgbClr val="000000"/>
                </a:solidFill>
                <a:latin typeface="+mn-lt"/>
                <a:ea typeface="+mn-ea"/>
                <a:cs typeface="+mn-cs"/>
                <a:sym typeface="Lucida Grande"/>
              </a:defRPr>
            </a:pPr>
            <a:r>
              <a:rPr lang="de-DE" altLang="de-DE" sz="800" b="0" dirty="0" err="1" smtClean="0">
                <a:solidFill>
                  <a:schemeClr val="tx1"/>
                </a:solidFill>
                <a:latin typeface="+mn-lt"/>
                <a:ea typeface="+mn-ea"/>
                <a:cs typeface="+mn-cs"/>
                <a:sym typeface="Lucida Grande"/>
              </a:rPr>
              <a:t>Casserly</a:t>
            </a:r>
            <a:r>
              <a:rPr lang="de-DE" altLang="de-DE" sz="800" b="0" dirty="0" smtClean="0">
                <a:solidFill>
                  <a:schemeClr val="tx1"/>
                </a:solidFill>
                <a:latin typeface="+mn-lt"/>
                <a:ea typeface="+mn-ea"/>
                <a:cs typeface="+mn-cs"/>
                <a:sym typeface="Lucida Grande"/>
              </a:rPr>
              <a:t>, C.; Smith, M. 2006: The </a:t>
            </a:r>
            <a:r>
              <a:rPr lang="de-DE" altLang="de-DE" sz="800" b="0" dirty="0" err="1" smtClean="0">
                <a:solidFill>
                  <a:schemeClr val="tx1"/>
                </a:solidFill>
                <a:latin typeface="+mn-lt"/>
                <a:ea typeface="+mn-ea"/>
                <a:cs typeface="+mn-cs"/>
                <a:sym typeface="Lucida Grande"/>
              </a:rPr>
              <a:t>promise</a:t>
            </a:r>
            <a:r>
              <a:rPr lang="de-DE" altLang="de-DE" sz="800" b="0" dirty="0" smtClean="0">
                <a:solidFill>
                  <a:schemeClr val="tx1"/>
                </a:solidFill>
                <a:latin typeface="+mn-lt"/>
                <a:ea typeface="+mn-ea"/>
                <a:cs typeface="+mn-cs"/>
                <a:sym typeface="Lucida Grande"/>
              </a:rPr>
              <a:t> </a:t>
            </a:r>
            <a:r>
              <a:rPr lang="de-DE" altLang="de-DE" sz="800" b="0" dirty="0" err="1" smtClean="0">
                <a:solidFill>
                  <a:schemeClr val="tx1"/>
                </a:solidFill>
                <a:latin typeface="+mn-lt"/>
                <a:ea typeface="+mn-ea"/>
                <a:cs typeface="+mn-cs"/>
                <a:sym typeface="Lucida Grande"/>
              </a:rPr>
              <a:t>of</a:t>
            </a:r>
            <a:r>
              <a:rPr lang="de-DE" altLang="de-DE" sz="800" b="0" dirty="0" smtClean="0">
                <a:solidFill>
                  <a:schemeClr val="tx1"/>
                </a:solidFill>
                <a:latin typeface="+mn-lt"/>
                <a:ea typeface="+mn-ea"/>
                <a:cs typeface="+mn-cs"/>
                <a:sym typeface="Lucida Grande"/>
              </a:rPr>
              <a:t> Open Educational Resources. Change: The Magazine </a:t>
            </a:r>
            <a:r>
              <a:rPr lang="de-DE" altLang="de-DE" sz="800" b="0" dirty="0" err="1" smtClean="0">
                <a:solidFill>
                  <a:schemeClr val="tx1"/>
                </a:solidFill>
                <a:latin typeface="+mn-lt"/>
                <a:ea typeface="+mn-ea"/>
                <a:cs typeface="+mn-cs"/>
                <a:sym typeface="Lucida Grande"/>
              </a:rPr>
              <a:t>of</a:t>
            </a:r>
            <a:r>
              <a:rPr lang="de-DE" altLang="de-DE" sz="800" b="0" dirty="0" smtClean="0">
                <a:solidFill>
                  <a:schemeClr val="tx1"/>
                </a:solidFill>
                <a:latin typeface="+mn-lt"/>
                <a:ea typeface="+mn-ea"/>
                <a:cs typeface="+mn-cs"/>
                <a:sym typeface="Lucida Grande"/>
              </a:rPr>
              <a:t> Higher Learning.</a:t>
            </a:r>
            <a:endParaRPr lang="de-DE" altLang="de-DE" sz="800" b="0" dirty="0">
              <a:solidFill>
                <a:schemeClr val="tx1"/>
              </a:solidFill>
              <a:latin typeface="+mn-lt"/>
              <a:ea typeface="+mn-ea"/>
              <a:cs typeface="+mn-cs"/>
              <a:sym typeface="Lucida Grande"/>
            </a:endParaRPr>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10" y="311150"/>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315913" y="6364288"/>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44036"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1193800"/>
            <a:ext cx="27162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Bild 1" descr="Macintosh HD:Users:rosapapagei:Desktop:500px-Cc-by_n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248443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Bild 4" descr="Macintosh HD:Users:rosapapagei:Desktop:500px-Cc-sa.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 y="3325813"/>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Bild 5" descr="Macintosh HD:Users:rosapapagei:Desktop:500px-Cc-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4335463"/>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Bild 3" descr="Macintosh HD:Users:rosapapagei:Desktop:500px-Cc-nc.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438" y="518795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hteck 1"/>
          <p:cNvSpPr>
            <a:spLocks noChangeArrowheads="1"/>
          </p:cNvSpPr>
          <p:nvPr/>
        </p:nvSpPr>
        <p:spPr bwMode="auto">
          <a:xfrm>
            <a:off x="1123950" y="2638425"/>
            <a:ext cx="7529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400" b="0">
                <a:solidFill>
                  <a:schemeClr val="tx1"/>
                </a:solidFill>
              </a:rPr>
              <a:t>„CC BY“ (by) Der ursprüngliche Urheber und die Quelle müssen genannt werden.</a:t>
            </a:r>
          </a:p>
        </p:txBody>
      </p:sp>
      <p:sp>
        <p:nvSpPr>
          <p:cNvPr id="21" name="Rechteck 12"/>
          <p:cNvSpPr>
            <a:spLocks noChangeArrowheads="1"/>
          </p:cNvSpPr>
          <p:nvPr/>
        </p:nvSpPr>
        <p:spPr bwMode="auto">
          <a:xfrm>
            <a:off x="1123950" y="3311525"/>
            <a:ext cx="76247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400" b="0">
                <a:solidFill>
                  <a:schemeClr val="tx1"/>
                </a:solidFill>
              </a:rPr>
              <a:t>„CC SA“ (share alike) Auch eine veränderte Version des Materials muss, wenn sie veröffentlicht wird, auch wieder unter denselben Bedingungen und damit unter derselben Lizenz veröffentlicht werden.</a:t>
            </a:r>
          </a:p>
        </p:txBody>
      </p:sp>
      <p:sp>
        <p:nvSpPr>
          <p:cNvPr id="22" name="Rechteck 13"/>
          <p:cNvSpPr>
            <a:spLocks noChangeArrowheads="1"/>
          </p:cNvSpPr>
          <p:nvPr/>
        </p:nvSpPr>
        <p:spPr bwMode="auto">
          <a:xfrm>
            <a:off x="1123950" y="4387850"/>
            <a:ext cx="7624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400" b="0">
                <a:solidFill>
                  <a:schemeClr val="tx1"/>
                </a:solidFill>
              </a:rPr>
              <a:t>„CC ND“ (no derivates) Das Material darf verwendet und weitergegeben werden, Veränderungen sind aber nicht erlaubt.</a:t>
            </a:r>
          </a:p>
        </p:txBody>
      </p:sp>
      <p:sp>
        <p:nvSpPr>
          <p:cNvPr id="23" name="Rechteck 14"/>
          <p:cNvSpPr>
            <a:spLocks noChangeArrowheads="1"/>
          </p:cNvSpPr>
          <p:nvPr/>
        </p:nvSpPr>
        <p:spPr bwMode="auto">
          <a:xfrm>
            <a:off x="1123950" y="5249863"/>
            <a:ext cx="7624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400" b="0">
                <a:solidFill>
                  <a:schemeClr val="tx1"/>
                </a:solidFill>
              </a:rPr>
              <a:t>„CC NC“ (non-commercial) Das Material oder das veränderte Material dürfen nicht kommerziell genutzt werden.</a:t>
            </a:r>
          </a:p>
        </p:txBody>
      </p:sp>
      <p:pic>
        <p:nvPicPr>
          <p:cNvPr id="44045" name="Bild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10"/>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Bild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1193800"/>
            <a:ext cx="27162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4"/>
          <p:cNvSpPr>
            <a:spLocks noGrp="1"/>
          </p:cNvSpPr>
          <p:nvPr>
            <p:ph type="ftr" sz="quarter" idx="11"/>
          </p:nvPr>
        </p:nvSpPr>
        <p:spPr>
          <a:xfrm>
            <a:off x="277813"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46085" name="Bild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3238" y="2449513"/>
            <a:ext cx="26447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588" y="3609975"/>
            <a:ext cx="26447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Bild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3238" y="4760913"/>
            <a:ext cx="264477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i.creativecommons.org/l/by-nc/3.0/88x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6163" y="3455988"/>
            <a:ext cx="18002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descr="http://i.creativecommons.org/l/by-nc-nd/3.0/88x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163" y="4505325"/>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http://i.creativecommons.org/l/by-nd/3.0/88x3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6163" y="2452688"/>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http://i.creativecommons.org/l/by-nc-sa/3.0/88x3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5497513"/>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12"/>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asted-image.tiff"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4127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2" name="cc by sa 4.0 - Elekes Andor http://bit.ly/2bECe6n"/>
          <p:cNvSpPr txBox="1"/>
          <p:nvPr/>
        </p:nvSpPr>
        <p:spPr>
          <a:xfrm>
            <a:off x="6329363" y="6562725"/>
            <a:ext cx="2814637" cy="254000"/>
          </a:xfrm>
          <a:prstGeom prst="rect">
            <a:avLst/>
          </a:prstGeom>
          <a:ln w="12700">
            <a:miter lim="400000"/>
          </a:ln>
          <a:extLst>
            <a:ext uri="{C572A759-6A51-4108-AA02-DFA0A04FC94B}"/>
          </a:extLst>
        </p:spPr>
        <p:txBody>
          <a:bodyPr wrap="none" lIns="50799" tIns="50799" rIns="50799" bIns="50799" anchor="ctr">
            <a:spAutoFit/>
          </a:bodyPr>
          <a:lstStyle/>
          <a:p>
            <a:pPr defTabSz="406385">
              <a:defRPr sz="1400" b="0">
                <a:latin typeface="Gill Sans"/>
                <a:ea typeface="Gill Sans"/>
                <a:cs typeface="Gill Sans"/>
                <a:sym typeface="Gill Sans"/>
              </a:defRPr>
            </a:pPr>
            <a:r>
              <a:rPr sz="984" dirty="0">
                <a:solidFill>
                  <a:schemeClr val="bg1"/>
                </a:solidFill>
                <a:latin typeface="Gill Sans"/>
                <a:ea typeface="Gill Sans"/>
                <a:cs typeface="Gill Sans"/>
                <a:sym typeface="Gill Sans"/>
              </a:rPr>
              <a:t>cc by </a:t>
            </a:r>
            <a:r>
              <a:rPr sz="984" dirty="0" err="1">
                <a:solidFill>
                  <a:schemeClr val="bg1"/>
                </a:solidFill>
                <a:latin typeface="Gill Sans"/>
                <a:ea typeface="Gill Sans"/>
                <a:cs typeface="Gill Sans"/>
                <a:sym typeface="Gill Sans"/>
              </a:rPr>
              <a:t>sa</a:t>
            </a:r>
            <a:r>
              <a:rPr sz="984" dirty="0">
                <a:solidFill>
                  <a:schemeClr val="bg1"/>
                </a:solidFill>
                <a:latin typeface="Gill Sans"/>
                <a:ea typeface="Gill Sans"/>
                <a:cs typeface="Gill Sans"/>
                <a:sym typeface="Gill Sans"/>
              </a:rPr>
              <a:t> 4.0 - </a:t>
            </a:r>
            <a:r>
              <a:rPr sz="984" dirty="0" err="1">
                <a:solidFill>
                  <a:schemeClr val="bg1"/>
                </a:solidFill>
                <a:latin typeface="Gill Sans"/>
                <a:ea typeface="Gill Sans"/>
                <a:cs typeface="Gill Sans"/>
                <a:sym typeface="Gill Sans"/>
              </a:rPr>
              <a:t>Elekes</a:t>
            </a:r>
            <a:r>
              <a:rPr sz="984" dirty="0">
                <a:solidFill>
                  <a:schemeClr val="bg1"/>
                </a:solidFill>
                <a:latin typeface="Gill Sans"/>
                <a:ea typeface="Gill Sans"/>
                <a:cs typeface="Gill Sans"/>
                <a:sym typeface="Gill Sans"/>
              </a:rPr>
              <a:t> </a:t>
            </a:r>
            <a:r>
              <a:rPr sz="984" dirty="0" err="1">
                <a:solidFill>
                  <a:schemeClr val="bg1"/>
                </a:solidFill>
                <a:latin typeface="Gill Sans"/>
                <a:ea typeface="Gill Sans"/>
                <a:cs typeface="Gill Sans"/>
                <a:sym typeface="Gill Sans"/>
              </a:rPr>
              <a:t>Andor</a:t>
            </a:r>
            <a:r>
              <a:rPr sz="984" dirty="0">
                <a:solidFill>
                  <a:schemeClr val="bg1"/>
                </a:solidFill>
                <a:latin typeface="Gill Sans"/>
                <a:ea typeface="Gill Sans"/>
                <a:cs typeface="Gill Sans"/>
                <a:sym typeface="Gill Sans"/>
              </a:rPr>
              <a:t> </a:t>
            </a:r>
            <a:r>
              <a:rPr sz="984" u="sng" dirty="0">
                <a:solidFill>
                  <a:schemeClr val="bg1"/>
                </a:solidFill>
                <a:latin typeface="Gill Sans"/>
                <a:ea typeface="Gill Sans"/>
                <a:cs typeface="Gill Sans"/>
                <a:sym typeface="Gill Sans"/>
                <a:hlinkClick r:id="rId4"/>
              </a:rPr>
              <a:t>http://bit.ly/2bECe6n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feld 11"/>
          <p:cNvSpPr txBox="1">
            <a:spLocks noChangeArrowheads="1"/>
          </p:cNvSpPr>
          <p:nvPr/>
        </p:nvSpPr>
        <p:spPr bwMode="auto">
          <a:xfrm>
            <a:off x="2068513" y="1100138"/>
            <a:ext cx="6950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Kommerzielle Nutzung und Änderungen sind erlaubt bei…</a:t>
            </a:r>
          </a:p>
          <a:p>
            <a:pPr>
              <a:spcBef>
                <a:spcPct val="0"/>
              </a:spcBef>
              <a:spcAft>
                <a:spcPct val="0"/>
              </a:spcAft>
              <a:buFontTx/>
              <a:buNone/>
            </a:pPr>
            <a:endParaRPr lang="de-DE" altLang="de-DE" b="0">
              <a:solidFill>
                <a:schemeClr val="tx1"/>
              </a:solidFill>
            </a:endParaRPr>
          </a:p>
        </p:txBody>
      </p:sp>
      <p:sp>
        <p:nvSpPr>
          <p:cNvPr id="7" name="Fußzeilenplatzhalter 4"/>
          <p:cNvSpPr>
            <a:spLocks noGrp="1"/>
          </p:cNvSpPr>
          <p:nvPr>
            <p:ph type="ftr" sz="quarter" idx="11"/>
          </p:nvPr>
        </p:nvSpPr>
        <p:spPr>
          <a:xfrm>
            <a:off x="300038" y="63420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48133"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282825"/>
            <a:ext cx="18653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8" descr="http://i.creativecommons.org/l/by-nc/3.0/88x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3097213"/>
            <a:ext cx="18653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8" y="3919538"/>
            <a:ext cx="18653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http://i.creativecommons.org/l/by-nd/3.0/88x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8" y="4741863"/>
            <a:ext cx="18716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0" descr="http://i.creativecommons.org/l/by-nc-sa/3.0/88x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288" y="5564188"/>
            <a:ext cx="18716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a:xfrm>
            <a:off x="268288" y="2932113"/>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2" name="Gerader Verbinder 31"/>
          <p:cNvCxnSpPr/>
          <p:nvPr/>
        </p:nvCxnSpPr>
        <p:spPr>
          <a:xfrm>
            <a:off x="268288" y="4568825"/>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3" name="Gerader Verbinder 32"/>
          <p:cNvCxnSpPr/>
          <p:nvPr/>
        </p:nvCxnSpPr>
        <p:spPr>
          <a:xfrm>
            <a:off x="274638" y="53975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4" name="Gerader Verbinder 33"/>
          <p:cNvCxnSpPr/>
          <p:nvPr/>
        </p:nvCxnSpPr>
        <p:spPr>
          <a:xfrm>
            <a:off x="268288" y="62103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5" name="Gerader Verbinder 34"/>
          <p:cNvCxnSpPr/>
          <p:nvPr/>
        </p:nvCxnSpPr>
        <p:spPr>
          <a:xfrm>
            <a:off x="274638" y="37465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pic>
        <p:nvPicPr>
          <p:cNvPr id="48143"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9"/>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feld 11"/>
          <p:cNvSpPr txBox="1">
            <a:spLocks noChangeArrowheads="1"/>
          </p:cNvSpPr>
          <p:nvPr/>
        </p:nvSpPr>
        <p:spPr bwMode="auto">
          <a:xfrm>
            <a:off x="2068513" y="1100138"/>
            <a:ext cx="6950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Kommerzielle Nutzung und Änderungen sind erlaubt bei…</a:t>
            </a:r>
          </a:p>
          <a:p>
            <a:pPr>
              <a:spcBef>
                <a:spcPct val="0"/>
              </a:spcBef>
              <a:spcAft>
                <a:spcPct val="0"/>
              </a:spcAft>
              <a:buFontTx/>
              <a:buNone/>
            </a:pPr>
            <a:endParaRPr lang="de-DE" altLang="de-DE" b="0">
              <a:solidFill>
                <a:schemeClr val="tx1"/>
              </a:solidFill>
            </a:endParaRPr>
          </a:p>
        </p:txBody>
      </p:sp>
      <p:sp>
        <p:nvSpPr>
          <p:cNvPr id="7" name="Fußzeilenplatzhalter 4"/>
          <p:cNvSpPr>
            <a:spLocks noGrp="1"/>
          </p:cNvSpPr>
          <p:nvPr>
            <p:ph type="ftr" sz="quarter" idx="11"/>
          </p:nvPr>
        </p:nvSpPr>
        <p:spPr>
          <a:xfrm>
            <a:off x="300038"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50181"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638" y="2282825"/>
            <a:ext cx="18653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8" descr="http://i.creativecommons.org/l/by-nc/3.0/88x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38" y="3097213"/>
            <a:ext cx="18653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4638" y="3919538"/>
            <a:ext cx="186531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6" descr="http://i.creativecommons.org/l/by-nd/3.0/88x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8" y="4741863"/>
            <a:ext cx="18716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20" descr="http://i.creativecommons.org/l/by-nc-sa/3.0/88x3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288" y="5564188"/>
            <a:ext cx="1871662"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r Verbinder 2"/>
          <p:cNvCxnSpPr/>
          <p:nvPr/>
        </p:nvCxnSpPr>
        <p:spPr>
          <a:xfrm>
            <a:off x="268288" y="2932113"/>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2" name="Gerader Verbinder 31"/>
          <p:cNvCxnSpPr/>
          <p:nvPr/>
        </p:nvCxnSpPr>
        <p:spPr>
          <a:xfrm>
            <a:off x="268288" y="4568825"/>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3" name="Gerader Verbinder 32"/>
          <p:cNvCxnSpPr/>
          <p:nvPr/>
        </p:nvCxnSpPr>
        <p:spPr>
          <a:xfrm>
            <a:off x="274638" y="53975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4" name="Gerader Verbinder 33"/>
          <p:cNvCxnSpPr/>
          <p:nvPr/>
        </p:nvCxnSpPr>
        <p:spPr>
          <a:xfrm>
            <a:off x="268288" y="62103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cxnSp>
        <p:nvCxnSpPr>
          <p:cNvPr id="35" name="Gerader Verbinder 34"/>
          <p:cNvCxnSpPr/>
          <p:nvPr/>
        </p:nvCxnSpPr>
        <p:spPr>
          <a:xfrm>
            <a:off x="274638" y="3746500"/>
            <a:ext cx="8629650"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50191" name="Rechteck 1"/>
          <p:cNvSpPr>
            <a:spLocks noChangeArrowheads="1"/>
          </p:cNvSpPr>
          <p:nvPr/>
        </p:nvSpPr>
        <p:spPr bwMode="auto">
          <a:xfrm>
            <a:off x="2252663" y="2249488"/>
            <a:ext cx="6645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800" b="0">
                <a:solidFill>
                  <a:schemeClr val="tx1"/>
                </a:solidFill>
                <a:latin typeface="Helvetica" panose="020B0604020202020204" pitchFamily="34" charset="0"/>
                <a:cs typeface="Helvetica" panose="020B0604020202020204" pitchFamily="34" charset="0"/>
              </a:rPr>
              <a:t>Ist möglich, wenn das Material unter der gleichen Lizenz weitergegeben wird. </a:t>
            </a:r>
          </a:p>
        </p:txBody>
      </p:sp>
      <p:sp>
        <p:nvSpPr>
          <p:cNvPr id="50192" name="Rechteck 3"/>
          <p:cNvSpPr>
            <a:spLocks noChangeArrowheads="1"/>
          </p:cNvSpPr>
          <p:nvPr/>
        </p:nvSpPr>
        <p:spPr bwMode="auto">
          <a:xfrm>
            <a:off x="2286000" y="3935413"/>
            <a:ext cx="661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800" b="0">
                <a:solidFill>
                  <a:schemeClr val="tx1"/>
                </a:solidFill>
                <a:latin typeface="Helvetica" panose="020B0604020202020204" pitchFamily="34" charset="0"/>
                <a:cs typeface="Helvetica" panose="020B0604020202020204" pitchFamily="34" charset="0"/>
              </a:rPr>
              <a:t>Ist in jedem Fall möglich, es ist nur die Namensnennung erforderlich.</a:t>
            </a:r>
          </a:p>
        </p:txBody>
      </p:sp>
      <p:pic>
        <p:nvPicPr>
          <p:cNvPr id="50193"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9"/>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3" descr="kastlg.png"/>
          <p:cNvPicPr>
            <a:picLocks noChangeAspect="1"/>
          </p:cNvPicPr>
          <p:nvPr/>
        </p:nvPicPr>
        <p:blipFill>
          <a:blip r:embed="rId3">
            <a:duotone>
              <a:prstClr val="black"/>
              <a:srgbClr val="1FA7DA">
                <a:tint val="45000"/>
                <a:satMod val="400000"/>
              </a:srgbClr>
            </a:duotone>
            <a:extLst>
              <a:ext uri="{28A0092B-C50C-407E-A947-70E740481C1C}">
                <a14:useLocalDpi xmlns:a14="http://schemas.microsoft.com/office/drawing/2010/main" val="0"/>
              </a:ext>
            </a:extLst>
          </a:blip>
          <a:srcRect/>
          <a:stretch>
            <a:fillRect/>
          </a:stretch>
        </p:blipFill>
        <p:spPr bwMode="auto">
          <a:xfrm>
            <a:off x="-812664" y="1384300"/>
            <a:ext cx="10845305" cy="5871804"/>
          </a:xfrm>
          <a:prstGeom prst="rect">
            <a:avLst/>
          </a:prstGeom>
          <a:solidFill>
            <a:schemeClr val="bg1"/>
          </a:solidFill>
          <a:ln>
            <a:noFill/>
          </a:ln>
        </p:spPr>
      </p:pic>
      <p:sp>
        <p:nvSpPr>
          <p:cNvPr id="7" name="Fußzeilenplatzhalter 4"/>
          <p:cNvSpPr>
            <a:spLocks noGrp="1"/>
          </p:cNvSpPr>
          <p:nvPr>
            <p:ph type="ftr" sz="quarter" idx="11"/>
          </p:nvPr>
        </p:nvSpPr>
        <p:spPr>
          <a:xfrm>
            <a:off x="368300" y="6469063"/>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52228" name="Textfeld 11"/>
          <p:cNvSpPr txBox="1">
            <a:spLocks noChangeArrowheads="1"/>
          </p:cNvSpPr>
          <p:nvPr/>
        </p:nvSpPr>
        <p:spPr bwMode="auto">
          <a:xfrm>
            <a:off x="1995488" y="1384300"/>
            <a:ext cx="695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i="1">
                <a:solidFill>
                  <a:srgbClr val="A3C13C"/>
                </a:solidFill>
              </a:rPr>
              <a:t>Nutzungsrechte aus Lizenzen ableiten</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Inhaltsplatzhalter 2"/>
          <p:cNvSpPr>
            <a:spLocks noGrp="1"/>
          </p:cNvSpPr>
          <p:nvPr>
            <p:ph idx="1"/>
          </p:nvPr>
        </p:nvSpPr>
        <p:spPr>
          <a:xfrm>
            <a:off x="603250" y="2338388"/>
            <a:ext cx="8164513" cy="4089400"/>
          </a:xfrm>
          <a:ln>
            <a:solidFill>
              <a:schemeClr val="bg1"/>
            </a:solidFill>
          </a:ln>
        </p:spPr>
        <p:txBody>
          <a:bodyPr/>
          <a:lstStyle/>
          <a:p>
            <a:pPr marL="0" indent="0">
              <a:buFont typeface="Arial" panose="020B0604020202020204" pitchFamily="34" charset="0"/>
              <a:buNone/>
              <a:defRPr/>
            </a:pPr>
            <a:r>
              <a:rPr lang="de-DE" altLang="de-DE" sz="1600" b="0" i="1" dirty="0" smtClean="0">
                <a:solidFill>
                  <a:schemeClr val="tx1"/>
                </a:solidFill>
                <a:latin typeface="Arial" panose="020B0604020202020204" pitchFamily="34" charset="0"/>
                <a:cs typeface="Arial" panose="020B0604020202020204" pitchFamily="34" charset="0"/>
              </a:rPr>
              <a:t>Bildet Gruppen zu je zwei oder drei Personen.</a:t>
            </a:r>
          </a:p>
          <a:p>
            <a:pPr marL="0" indent="0">
              <a:buFont typeface="Arial" panose="020B0604020202020204" pitchFamily="34" charset="0"/>
              <a:buNone/>
              <a:defRPr/>
            </a:pPr>
            <a:r>
              <a:rPr lang="de-DE" altLang="de-DE" sz="1600" b="0" i="1" dirty="0" smtClean="0">
                <a:solidFill>
                  <a:schemeClr val="tx1"/>
                </a:solidFill>
                <a:latin typeface="Arial" panose="020B0604020202020204" pitchFamily="34" charset="0"/>
                <a:cs typeface="Arial" panose="020B0604020202020204" pitchFamily="34" charset="0"/>
              </a:rPr>
              <a:t>Bitte seht Euch in den Kleingruppen die Materialien an und sortiert diese nach folgenden Kriterien:</a:t>
            </a:r>
          </a:p>
          <a:p>
            <a:pPr marL="0" indent="0">
              <a:buFont typeface="Arial" panose="020B0604020202020204" pitchFamily="34" charset="0"/>
              <a:buNone/>
              <a:defRPr/>
            </a:pPr>
            <a:endParaRPr lang="de-DE" altLang="de-DE" sz="1600" i="1" dirty="0" smtClean="0">
              <a:solidFill>
                <a:schemeClr val="tx1"/>
              </a:solidFill>
              <a:latin typeface="Arial" panose="020B0604020202020204" pitchFamily="34" charset="0"/>
              <a:cs typeface="Arial" panose="020B0604020202020204" pitchFamily="34" charset="0"/>
            </a:endParaRPr>
          </a:p>
          <a:p>
            <a:pPr>
              <a:defRPr/>
            </a:pPr>
            <a:r>
              <a:rPr lang="de-DE" sz="1600" b="0" i="1" dirty="0">
                <a:solidFill>
                  <a:schemeClr val="tx1"/>
                </a:solidFill>
                <a:latin typeface="Arial" panose="020B0604020202020204" pitchFamily="34" charset="0"/>
                <a:cs typeface="Arial" panose="020B0604020202020204" pitchFamily="34" charset="0"/>
              </a:rPr>
              <a:t>(1) Darf kommerziell genutzt und verändert </a:t>
            </a:r>
            <a:r>
              <a:rPr lang="de-DE" sz="1600" b="0" i="1" dirty="0" smtClean="0">
                <a:solidFill>
                  <a:schemeClr val="tx1"/>
                </a:solidFill>
                <a:latin typeface="Arial" panose="020B0604020202020204" pitchFamily="34" charset="0"/>
                <a:cs typeface="Arial" panose="020B0604020202020204" pitchFamily="34" charset="0"/>
              </a:rPr>
              <a:t>werden.</a:t>
            </a:r>
            <a:endParaRPr lang="de-DE" sz="1600" b="0" i="1" dirty="0">
              <a:solidFill>
                <a:schemeClr val="tx1"/>
              </a:solidFill>
              <a:latin typeface="Arial" panose="020B0604020202020204" pitchFamily="34" charset="0"/>
              <a:cs typeface="Arial" panose="020B0604020202020204" pitchFamily="34" charset="0"/>
            </a:endParaRPr>
          </a:p>
          <a:p>
            <a:pPr>
              <a:defRPr/>
            </a:pPr>
            <a:r>
              <a:rPr lang="de-DE" sz="1600" b="0" i="1" dirty="0">
                <a:solidFill>
                  <a:schemeClr val="tx1"/>
                </a:solidFill>
                <a:latin typeface="Arial" panose="020B0604020202020204" pitchFamily="34" charset="0"/>
                <a:cs typeface="Arial" panose="020B0604020202020204" pitchFamily="34" charset="0"/>
              </a:rPr>
              <a:t>(2) Darf nur im nicht-kommerziellen Bereich genutzt </a:t>
            </a:r>
            <a:r>
              <a:rPr lang="de-DE" sz="1600" b="0" i="1" dirty="0" smtClean="0">
                <a:solidFill>
                  <a:schemeClr val="tx1"/>
                </a:solidFill>
                <a:latin typeface="Arial" panose="020B0604020202020204" pitchFamily="34" charset="0"/>
                <a:cs typeface="Arial" panose="020B0604020202020204" pitchFamily="34" charset="0"/>
              </a:rPr>
              <a:t>werden.</a:t>
            </a:r>
            <a:endParaRPr lang="de-DE" sz="1600" b="0" i="1" dirty="0">
              <a:solidFill>
                <a:schemeClr val="tx1"/>
              </a:solidFill>
              <a:latin typeface="Arial" panose="020B0604020202020204" pitchFamily="34" charset="0"/>
              <a:cs typeface="Arial" panose="020B0604020202020204" pitchFamily="34" charset="0"/>
            </a:endParaRPr>
          </a:p>
          <a:p>
            <a:pPr>
              <a:defRPr/>
            </a:pPr>
            <a:r>
              <a:rPr lang="de-DE" sz="1600" b="0" i="1" dirty="0">
                <a:solidFill>
                  <a:schemeClr val="tx1"/>
                </a:solidFill>
                <a:latin typeface="Arial" panose="020B0604020202020204" pitchFamily="34" charset="0"/>
                <a:cs typeface="Arial" panose="020B0604020202020204" pitchFamily="34" charset="0"/>
              </a:rPr>
              <a:t>(3) Darf genutzt, aber nicht verändert </a:t>
            </a:r>
            <a:r>
              <a:rPr lang="de-DE" sz="1600" b="0" i="1" dirty="0" smtClean="0">
                <a:solidFill>
                  <a:schemeClr val="tx1"/>
                </a:solidFill>
                <a:latin typeface="Arial" panose="020B0604020202020204" pitchFamily="34" charset="0"/>
                <a:cs typeface="Arial" panose="020B0604020202020204" pitchFamily="34" charset="0"/>
              </a:rPr>
              <a:t>werden.</a:t>
            </a:r>
            <a:endParaRPr lang="de-DE" sz="1600" b="0" i="1" dirty="0">
              <a:solidFill>
                <a:schemeClr val="tx1"/>
              </a:solidFill>
              <a:latin typeface="Arial" panose="020B0604020202020204" pitchFamily="34" charset="0"/>
              <a:cs typeface="Arial" panose="020B0604020202020204" pitchFamily="34" charset="0"/>
            </a:endParaRPr>
          </a:p>
          <a:p>
            <a:pPr>
              <a:defRPr/>
            </a:pPr>
            <a:r>
              <a:rPr lang="de-DE" sz="1600" b="0" i="1" dirty="0">
                <a:solidFill>
                  <a:schemeClr val="tx1"/>
                </a:solidFill>
                <a:latin typeface="Arial" panose="020B0604020202020204" pitchFamily="34" charset="0"/>
                <a:cs typeface="Arial" panose="020B0604020202020204" pitchFamily="34" charset="0"/>
              </a:rPr>
              <a:t>(4) Darf frei genutzt werden, muss aber wieder unter der gleichen Lizenz zur Verfügung gestellt </a:t>
            </a:r>
            <a:r>
              <a:rPr lang="de-DE" sz="1600" b="0" i="1" dirty="0" smtClean="0">
                <a:solidFill>
                  <a:schemeClr val="tx1"/>
                </a:solidFill>
                <a:latin typeface="Arial" panose="020B0604020202020204" pitchFamily="34" charset="0"/>
                <a:cs typeface="Arial" panose="020B0604020202020204" pitchFamily="34" charset="0"/>
              </a:rPr>
              <a:t>werden.</a:t>
            </a:r>
            <a:endParaRPr lang="de-DE" sz="1600" b="0" i="1"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de-DE" altLang="de-DE" sz="1600" i="1"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de-DE" altLang="de-DE" sz="1600" b="0" i="1" dirty="0" smtClean="0">
                <a:solidFill>
                  <a:schemeClr val="tx1"/>
                </a:solidFill>
                <a:latin typeface="Arial" panose="020B0604020202020204" pitchFamily="34" charset="0"/>
                <a:cs typeface="Arial" panose="020B0604020202020204" pitchFamily="34" charset="0"/>
              </a:rPr>
              <a:t>Bitte pinnt die Materialien unter der entsprechenden Ziffer an die Stellwände.</a:t>
            </a:r>
          </a:p>
        </p:txBody>
      </p:sp>
      <p:pic>
        <p:nvPicPr>
          <p:cNvPr id="52231"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 3" descr="kastlg.png"/>
          <p:cNvPicPr>
            <a:picLocks noChangeAspect="1"/>
          </p:cNvPicPr>
          <p:nvPr/>
        </p:nvPicPr>
        <p:blipFill>
          <a:blip r:embed="rId3">
            <a:duotone>
              <a:prstClr val="black"/>
              <a:srgbClr val="BB0505">
                <a:tint val="45000"/>
                <a:satMod val="400000"/>
              </a:srgbClr>
            </a:duotone>
            <a:extLst>
              <a:ext uri="{28A0092B-C50C-407E-A947-70E740481C1C}">
                <a14:useLocalDpi xmlns:a14="http://schemas.microsoft.com/office/drawing/2010/main" val="0"/>
              </a:ext>
            </a:extLst>
          </a:blip>
          <a:srcRect/>
          <a:stretch>
            <a:fillRect/>
          </a:stretch>
        </p:blipFill>
        <p:spPr bwMode="auto">
          <a:xfrm rot="16200000">
            <a:off x="4470378" y="2066804"/>
            <a:ext cx="5640189" cy="4265856"/>
          </a:xfrm>
          <a:prstGeom prst="rect">
            <a:avLst/>
          </a:prstGeom>
          <a:solidFill>
            <a:schemeClr val="bg1"/>
          </a:solidFill>
          <a:ln>
            <a:noFill/>
          </a:ln>
        </p:spPr>
      </p:pic>
      <p:pic>
        <p:nvPicPr>
          <p:cNvPr id="54275" name="Bild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1193800"/>
            <a:ext cx="271621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54278" name="Bild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238" y="2449513"/>
            <a:ext cx="26447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Bild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9588" y="3609975"/>
            <a:ext cx="26447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Bild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3238" y="4760913"/>
            <a:ext cx="264477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8" descr="http://i.creativecommons.org/l/by-nc/3.0/88x3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163" y="3455988"/>
            <a:ext cx="18002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2" descr="http://i.creativecommons.org/l/by-nc-nd/3.0/88x3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6163" y="4505325"/>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http://i.creativecommons.org/l/by-nd/3.0/88x3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6163" y="2452688"/>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descr="http://i.creativecommons.org/l/by-nc-sa/3.0/88x3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26163" y="5497513"/>
            <a:ext cx="180022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Bild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hape 377"/>
          <p:cNvSpPr/>
          <p:nvPr/>
        </p:nvSpPr>
        <p:spPr>
          <a:xfrm>
            <a:off x="715963" y="6573838"/>
            <a:ext cx="237966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a:blip r:embed="rId3"/>
          <a:stretch>
            <a:fillRect/>
          </a:stretch>
        </p:blipFill>
        <p:spPr>
          <a:xfrm>
            <a:off x="0" y="0"/>
            <a:ext cx="9228138" cy="6858000"/>
          </a:xfrm>
          <a:prstGeom prst="rect">
            <a:avLst/>
          </a:prstGeom>
          <a:ln>
            <a:noFill/>
          </a:ln>
          <a:effectLst>
            <a:outerShdw blurRad="190500" algn="tl" rotWithShape="0">
              <a:srgbClr val="000000">
                <a:alpha val="70000"/>
              </a:srgbClr>
            </a:outerShdw>
          </a:effectLst>
        </p:spPr>
      </p:pic>
      <p:sp>
        <p:nvSpPr>
          <p:cNvPr id="56323" name="Textfeld 11"/>
          <p:cNvSpPr txBox="1">
            <a:spLocks noChangeArrowheads="1"/>
          </p:cNvSpPr>
          <p:nvPr/>
        </p:nvSpPr>
        <p:spPr bwMode="auto">
          <a:xfrm>
            <a:off x="1906588" y="146050"/>
            <a:ext cx="5562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chemeClr val="bg1"/>
                </a:solidFill>
              </a:rPr>
              <a:t>Die 5 R´s der Offenheit</a:t>
            </a:r>
          </a:p>
          <a:p>
            <a:pPr algn="ctr">
              <a:spcBef>
                <a:spcPct val="0"/>
              </a:spcBef>
              <a:spcAft>
                <a:spcPct val="0"/>
              </a:spcAft>
              <a:buFontTx/>
              <a:buNone/>
            </a:pPr>
            <a:r>
              <a:rPr lang="de-DE" altLang="de-DE" sz="2000" b="0">
                <a:solidFill>
                  <a:schemeClr val="bg1"/>
                </a:solidFill>
              </a:rPr>
              <a:t>David Wiley</a:t>
            </a:r>
          </a:p>
        </p:txBody>
      </p:sp>
      <p:pic>
        <p:nvPicPr>
          <p:cNvPr id="56324"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35"/>
          <p:cNvSpPr/>
          <p:nvPr/>
        </p:nvSpPr>
        <p:spPr>
          <a:xfrm>
            <a:off x="2206625" y="2195513"/>
            <a:ext cx="1739900" cy="530225"/>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lvl1pPr defTabSz="558800">
              <a:defRPr>
                <a:effectLst>
                  <a:outerShdw blurRad="25400" dist="23998" dir="2700000" rotWithShape="0">
                    <a:srgbClr val="000000">
                      <a:alpha val="31034"/>
                    </a:srgbClr>
                  </a:outerShdw>
                </a:effectLst>
              </a:defRPr>
            </a:lvl1pPr>
          </a:lstStyle>
          <a:p>
            <a:pPr algn="ctr">
              <a:defRPr/>
            </a:pPr>
            <a:r>
              <a:rPr lang="de-DE" dirty="0" err="1">
                <a:solidFill>
                  <a:schemeClr val="bg1"/>
                </a:solidFill>
                <a:effectLst/>
              </a:rPr>
              <a:t>retain</a:t>
            </a:r>
            <a:endParaRPr dirty="0">
              <a:solidFill>
                <a:schemeClr val="bg1"/>
              </a:solidFill>
              <a:effectLst/>
            </a:endParaRPr>
          </a:p>
        </p:txBody>
      </p:sp>
      <p:sp>
        <p:nvSpPr>
          <p:cNvPr id="14" name="Shape 335"/>
          <p:cNvSpPr/>
          <p:nvPr/>
        </p:nvSpPr>
        <p:spPr>
          <a:xfrm>
            <a:off x="2206625" y="2843213"/>
            <a:ext cx="1739900" cy="530225"/>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lvl1pPr defTabSz="558800">
              <a:defRPr>
                <a:effectLst>
                  <a:outerShdw blurRad="25400" dist="23998" dir="2700000" rotWithShape="0">
                    <a:srgbClr val="000000">
                      <a:alpha val="31034"/>
                    </a:srgbClr>
                  </a:outerShdw>
                </a:effectLst>
              </a:defRPr>
            </a:lvl1pPr>
          </a:lstStyle>
          <a:p>
            <a:pPr algn="ctr">
              <a:defRPr/>
            </a:pPr>
            <a:r>
              <a:rPr lang="de-DE" dirty="0" err="1">
                <a:solidFill>
                  <a:schemeClr val="bg1"/>
                </a:solidFill>
                <a:effectLst/>
              </a:rPr>
              <a:t>reuse</a:t>
            </a:r>
            <a:endParaRPr dirty="0">
              <a:solidFill>
                <a:schemeClr val="bg1"/>
              </a:solidFill>
              <a:effectLst/>
            </a:endParaRPr>
          </a:p>
        </p:txBody>
      </p:sp>
      <p:sp>
        <p:nvSpPr>
          <p:cNvPr id="15" name="Shape 335"/>
          <p:cNvSpPr/>
          <p:nvPr/>
        </p:nvSpPr>
        <p:spPr>
          <a:xfrm>
            <a:off x="2216150" y="3487738"/>
            <a:ext cx="1739900" cy="530225"/>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lvl1pPr defTabSz="558800">
              <a:defRPr>
                <a:effectLst>
                  <a:outerShdw blurRad="25400" dist="23998" dir="2700000" rotWithShape="0">
                    <a:srgbClr val="000000">
                      <a:alpha val="31034"/>
                    </a:srgbClr>
                  </a:outerShdw>
                </a:effectLst>
              </a:defRPr>
            </a:lvl1pPr>
          </a:lstStyle>
          <a:p>
            <a:pPr algn="ctr">
              <a:defRPr/>
            </a:pPr>
            <a:r>
              <a:rPr lang="de-DE" dirty="0" err="1">
                <a:solidFill>
                  <a:schemeClr val="bg1"/>
                </a:solidFill>
                <a:effectLst/>
              </a:rPr>
              <a:t>revise</a:t>
            </a:r>
            <a:endParaRPr dirty="0">
              <a:solidFill>
                <a:schemeClr val="bg1"/>
              </a:solidFill>
              <a:effectLst/>
            </a:endParaRPr>
          </a:p>
        </p:txBody>
      </p:sp>
      <p:sp>
        <p:nvSpPr>
          <p:cNvPr id="16" name="Shape 335"/>
          <p:cNvSpPr/>
          <p:nvPr/>
        </p:nvSpPr>
        <p:spPr>
          <a:xfrm>
            <a:off x="2208213" y="4141788"/>
            <a:ext cx="1739900" cy="530225"/>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lvl1pPr defTabSz="558800">
              <a:defRPr>
                <a:effectLst>
                  <a:outerShdw blurRad="25400" dist="23998" dir="2700000" rotWithShape="0">
                    <a:srgbClr val="000000">
                      <a:alpha val="31034"/>
                    </a:srgbClr>
                  </a:outerShdw>
                </a:effectLst>
              </a:defRPr>
            </a:lvl1pPr>
          </a:lstStyle>
          <a:p>
            <a:pPr algn="ctr">
              <a:defRPr/>
            </a:pPr>
            <a:r>
              <a:rPr lang="de-DE" dirty="0" err="1">
                <a:solidFill>
                  <a:schemeClr val="bg1"/>
                </a:solidFill>
                <a:effectLst/>
              </a:rPr>
              <a:t>remix</a:t>
            </a:r>
            <a:endParaRPr dirty="0">
              <a:solidFill>
                <a:schemeClr val="bg1"/>
              </a:solidFill>
              <a:effectLst/>
            </a:endParaRPr>
          </a:p>
        </p:txBody>
      </p:sp>
      <p:sp>
        <p:nvSpPr>
          <p:cNvPr id="17" name="Shape 335"/>
          <p:cNvSpPr/>
          <p:nvPr/>
        </p:nvSpPr>
        <p:spPr>
          <a:xfrm>
            <a:off x="2206625" y="4794250"/>
            <a:ext cx="1739900" cy="530225"/>
          </a:xfrm>
          <a:prstGeom prst="rect">
            <a:avLst/>
          </a:prstGeom>
          <a:solidFill>
            <a:srgbClr val="1FA8DC"/>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lvl1pPr defTabSz="558800">
              <a:defRPr>
                <a:effectLst>
                  <a:outerShdw blurRad="25400" dist="23998" dir="2700000" rotWithShape="0">
                    <a:srgbClr val="000000">
                      <a:alpha val="31034"/>
                    </a:srgbClr>
                  </a:outerShdw>
                </a:effectLst>
              </a:defRPr>
            </a:lvl1pPr>
          </a:lstStyle>
          <a:p>
            <a:pPr algn="ctr">
              <a:defRPr/>
            </a:pPr>
            <a:r>
              <a:rPr lang="de-DE" dirty="0" err="1">
                <a:solidFill>
                  <a:schemeClr val="bg1"/>
                </a:solidFill>
                <a:effectLst/>
              </a:rPr>
              <a:t>redistribute</a:t>
            </a:r>
            <a:endParaRPr dirty="0">
              <a:solidFill>
                <a:schemeClr val="bg1"/>
              </a:solidFill>
              <a:effectLst/>
            </a:endParaRPr>
          </a:p>
        </p:txBody>
      </p:sp>
      <p:cxnSp>
        <p:nvCxnSpPr>
          <p:cNvPr id="18" name="Gerade Verbindung mit Pfeil 17"/>
          <p:cNvCxnSpPr/>
          <p:nvPr/>
        </p:nvCxnSpPr>
        <p:spPr>
          <a:xfrm>
            <a:off x="1730375" y="2011363"/>
            <a:ext cx="0" cy="34925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Shape 333"/>
          <p:cNvSpPr/>
          <p:nvPr/>
        </p:nvSpPr>
        <p:spPr>
          <a:xfrm>
            <a:off x="4524375" y="2195513"/>
            <a:ext cx="3208338" cy="530225"/>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p>
            <a:pPr algn="ctr" defTabSz="558800">
              <a:defRPr/>
            </a:pPr>
            <a:r>
              <a:rPr lang="de-DE" dirty="0">
                <a:solidFill>
                  <a:schemeClr val="bg1"/>
                </a:solidFill>
              </a:rPr>
              <a:t>kopieren und behalten</a:t>
            </a:r>
            <a:endParaRPr dirty="0">
              <a:solidFill>
                <a:schemeClr val="bg1"/>
              </a:solidFill>
            </a:endParaRPr>
          </a:p>
        </p:txBody>
      </p:sp>
      <p:sp>
        <p:nvSpPr>
          <p:cNvPr id="22" name="Shape 333"/>
          <p:cNvSpPr/>
          <p:nvPr/>
        </p:nvSpPr>
        <p:spPr>
          <a:xfrm>
            <a:off x="4524375" y="2867025"/>
            <a:ext cx="3208338" cy="530225"/>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p>
            <a:pPr algn="ctr" defTabSz="558800">
              <a:defRPr/>
            </a:pPr>
            <a:r>
              <a:rPr lang="de-DE" dirty="0">
                <a:solidFill>
                  <a:schemeClr val="bg1"/>
                </a:solidFill>
              </a:rPr>
              <a:t>verwenden</a:t>
            </a:r>
            <a:endParaRPr dirty="0">
              <a:solidFill>
                <a:schemeClr val="bg1"/>
              </a:solidFill>
            </a:endParaRPr>
          </a:p>
        </p:txBody>
      </p:sp>
      <p:sp>
        <p:nvSpPr>
          <p:cNvPr id="23" name="Shape 333"/>
          <p:cNvSpPr/>
          <p:nvPr/>
        </p:nvSpPr>
        <p:spPr>
          <a:xfrm>
            <a:off x="4543425" y="3487738"/>
            <a:ext cx="3208338" cy="530225"/>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p>
            <a:pPr algn="ctr" defTabSz="558800">
              <a:defRPr/>
            </a:pPr>
            <a:r>
              <a:rPr lang="de-DE" dirty="0">
                <a:solidFill>
                  <a:schemeClr val="bg1"/>
                </a:solidFill>
              </a:rPr>
              <a:t>anpassen und modifizieren</a:t>
            </a:r>
            <a:endParaRPr dirty="0">
              <a:solidFill>
                <a:schemeClr val="bg1"/>
              </a:solidFill>
            </a:endParaRPr>
          </a:p>
        </p:txBody>
      </p:sp>
      <p:sp>
        <p:nvSpPr>
          <p:cNvPr id="24" name="Shape 333"/>
          <p:cNvSpPr/>
          <p:nvPr/>
        </p:nvSpPr>
        <p:spPr>
          <a:xfrm>
            <a:off x="4543425" y="4132263"/>
            <a:ext cx="3208338" cy="530225"/>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p>
            <a:pPr algn="ctr" defTabSz="558800">
              <a:defRPr/>
            </a:pPr>
            <a:r>
              <a:rPr lang="de-DE" dirty="0">
                <a:solidFill>
                  <a:schemeClr val="bg1"/>
                </a:solidFill>
              </a:rPr>
              <a:t>verschiedene Materialien kombinieren</a:t>
            </a:r>
            <a:endParaRPr dirty="0">
              <a:solidFill>
                <a:schemeClr val="bg1"/>
              </a:solidFill>
            </a:endParaRPr>
          </a:p>
        </p:txBody>
      </p:sp>
      <p:sp>
        <p:nvSpPr>
          <p:cNvPr id="25" name="Shape 333"/>
          <p:cNvSpPr/>
          <p:nvPr/>
        </p:nvSpPr>
        <p:spPr>
          <a:xfrm>
            <a:off x="4543425" y="4787900"/>
            <a:ext cx="3208338" cy="530225"/>
          </a:xfrm>
          <a:prstGeom prst="rect">
            <a:avLst/>
          </a:prstGeom>
          <a:solidFill>
            <a:srgbClr val="A6C13E"/>
          </a:solidFill>
          <a:ln w="12700">
            <a:miter lim="400000"/>
          </a:ln>
          <a:effectLst>
            <a:outerShdw blurRad="76200" dir="18900000" rotWithShape="0">
              <a:srgbClr val="000000">
                <a:alpha val="80000"/>
              </a:srgbClr>
            </a:outerShdw>
          </a:effectLst>
          <a:extLst>
            <a:ext uri="{C572A759-6A51-4108-AA02-DFA0A04FC94B}"/>
          </a:extLst>
        </p:spPr>
        <p:txBody>
          <a:bodyPr lIns="50800" tIns="50800" rIns="50800" bIns="50800" anchor="ctr"/>
          <a:lstStyle/>
          <a:p>
            <a:pPr algn="ctr" defTabSz="558800">
              <a:defRPr/>
            </a:pPr>
            <a:r>
              <a:rPr lang="de-DE" dirty="0">
                <a:solidFill>
                  <a:schemeClr val="bg1"/>
                </a:solidFill>
              </a:rPr>
              <a:t> teilen und an weitergeben</a:t>
            </a:r>
            <a:endParaRPr dirty="0">
              <a:solidFill>
                <a:schemeClr val="bg1"/>
              </a:solidFill>
            </a:endParaRPr>
          </a:p>
        </p:txBody>
      </p:sp>
      <p:sp>
        <p:nvSpPr>
          <p:cNvPr id="26" name="Rechteck 1"/>
          <p:cNvSpPr>
            <a:spLocks noChangeArrowheads="1"/>
          </p:cNvSpPr>
          <p:nvPr/>
        </p:nvSpPr>
        <p:spPr bwMode="auto">
          <a:xfrm>
            <a:off x="1052552" y="2108848"/>
            <a:ext cx="553998" cy="319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defRPr/>
            </a:pPr>
            <a:r>
              <a:rPr lang="de-DE" altLang="de-DE" sz="2400" b="0" dirty="0" smtClean="0">
                <a:solidFill>
                  <a:schemeClr val="tx1"/>
                </a:solidFill>
              </a:rPr>
              <a:t>zunehmende Offenheit</a:t>
            </a:r>
          </a:p>
        </p:txBody>
      </p:sp>
      <p:sp>
        <p:nvSpPr>
          <p:cNvPr id="56337" name="Textfeld 8"/>
          <p:cNvSpPr txBox="1">
            <a:spLocks noChangeArrowheads="1"/>
          </p:cNvSpPr>
          <p:nvPr/>
        </p:nvSpPr>
        <p:spPr bwMode="auto">
          <a:xfrm>
            <a:off x="4543425" y="6361113"/>
            <a:ext cx="53451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Arial" panose="020B0604020202020204" pitchFamily="34" charset="0"/>
              <a:buNone/>
            </a:pPr>
            <a:r>
              <a:rPr lang="de-DE" altLang="de-DE" sz="800" b="0">
                <a:solidFill>
                  <a:schemeClr val="tx1"/>
                </a:solidFill>
              </a:rPr>
              <a:t>David Wiley </a:t>
            </a:r>
          </a:p>
          <a:p>
            <a:pPr>
              <a:lnSpc>
                <a:spcPct val="150000"/>
              </a:lnSpc>
              <a:spcBef>
                <a:spcPct val="0"/>
              </a:spcBef>
              <a:spcAft>
                <a:spcPct val="0"/>
              </a:spcAft>
              <a:buFont typeface="Arial" panose="020B0604020202020204" pitchFamily="34" charset="0"/>
              <a:buNone/>
            </a:pPr>
            <a:r>
              <a:rPr lang="de-DE" altLang="de-DE" sz="800" b="0">
                <a:solidFill>
                  <a:schemeClr val="tx1"/>
                </a:solidFill>
              </a:rPr>
              <a:t>cc by Celine Morton URL: https://www.flickr.com/photos/davidwiley/15147776963/in/photostream/</a:t>
            </a:r>
          </a:p>
        </p:txBody>
      </p:sp>
      <p:sp>
        <p:nvSpPr>
          <p:cNvPr id="27"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iterate>
                                    <p:tmAbs val="0"/>
                                  </p:iterate>
                                  <p:childTnLst>
                                    <p:set>
                                      <p:cBhvr>
                                        <p:cTn id="18" fill="hold"/>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p:tmAbs val="0"/>
                                  </p:iterate>
                                  <p:childTnLst>
                                    <p:set>
                                      <p:cBhvr>
                                        <p:cTn id="22" fill="hold"/>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iterate>
                                    <p:tmAbs val="0"/>
                                  </p:iterate>
                                  <p:childTnLst>
                                    <p:set>
                                      <p:cBhvr>
                                        <p:cTn id="26" fill="hold"/>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iterate>
                                    <p:tmAbs val="0"/>
                                  </p:iterate>
                                  <p:childTnLst>
                                    <p:set>
                                      <p:cBhvr>
                                        <p:cTn id="30" fill="hold"/>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iterate>
                                    <p:tmAbs val="0"/>
                                  </p:iterate>
                                  <p:childTnLst>
                                    <p:set>
                                      <p:cBhvr>
                                        <p:cTn id="34" fill="hold"/>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21" grpId="0" animBg="1" advAuto="0"/>
      <p:bldP spid="22" grpId="0" animBg="1" advAuto="0"/>
      <p:bldP spid="23" grpId="0" animBg="1" advAuto="0"/>
      <p:bldP spid="24" grpId="0" animBg="1" advAuto="0"/>
      <p:bldP spid="25"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3" descr="kastlg.png"/>
          <p:cNvPicPr>
            <a:picLocks noChangeAspect="1"/>
          </p:cNvPicPr>
          <p:nvPr/>
        </p:nvPicPr>
        <p:blipFill>
          <a:blip r:embed="rId3">
            <a:duotone>
              <a:prstClr val="black"/>
              <a:srgbClr val="1FA7DA">
                <a:tint val="45000"/>
                <a:satMod val="400000"/>
              </a:srgbClr>
            </a:duotone>
            <a:extLst>
              <a:ext uri="{28A0092B-C50C-407E-A947-70E740481C1C}">
                <a14:useLocalDpi xmlns:a14="http://schemas.microsoft.com/office/drawing/2010/main" val="0"/>
              </a:ext>
            </a:extLst>
          </a:blip>
          <a:srcRect/>
          <a:stretch>
            <a:fillRect/>
          </a:stretch>
        </p:blipFill>
        <p:spPr bwMode="auto">
          <a:xfrm>
            <a:off x="-812664" y="1384300"/>
            <a:ext cx="10845305" cy="5871804"/>
          </a:xfrm>
          <a:prstGeom prst="rect">
            <a:avLst/>
          </a:prstGeom>
          <a:solidFill>
            <a:schemeClr val="bg1"/>
          </a:solidFill>
          <a:ln>
            <a:noFill/>
          </a:ln>
        </p:spPr>
      </p:pic>
      <p:sp>
        <p:nvSpPr>
          <p:cNvPr id="7" name="Fußzeilenplatzhalter 4"/>
          <p:cNvSpPr>
            <a:spLocks noGrp="1"/>
          </p:cNvSpPr>
          <p:nvPr>
            <p:ph type="ftr" sz="quarter" idx="11"/>
          </p:nvPr>
        </p:nvSpPr>
        <p:spPr>
          <a:xfrm>
            <a:off x="179388" y="6429375"/>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58372" name="Textfeld 11"/>
          <p:cNvSpPr txBox="1">
            <a:spLocks noChangeArrowheads="1"/>
          </p:cNvSpPr>
          <p:nvPr/>
        </p:nvSpPr>
        <p:spPr bwMode="auto">
          <a:xfrm>
            <a:off x="1995488" y="1384300"/>
            <a:ext cx="695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i="1">
                <a:solidFill>
                  <a:srgbClr val="A3C13C"/>
                </a:solidFill>
              </a:rPr>
              <a:t>Reflexion - Memory erstellen</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Inhaltsplatzhalter 2"/>
          <p:cNvSpPr>
            <a:spLocks noGrp="1"/>
          </p:cNvSpPr>
          <p:nvPr>
            <p:ph idx="1"/>
          </p:nvPr>
        </p:nvSpPr>
        <p:spPr>
          <a:xfrm>
            <a:off x="603250" y="2338388"/>
            <a:ext cx="8164513" cy="4089400"/>
          </a:xfrm>
          <a:ln>
            <a:solidFill>
              <a:schemeClr val="bg1"/>
            </a:solidFill>
          </a:ln>
        </p:spPr>
        <p:txBody>
          <a:bodyPr/>
          <a:lstStyle/>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Überlegt Euch mindestens einen Begriff, den Ihr heute gehört habt, und schreibt diesen auf eine Karte.</a:t>
            </a:r>
          </a:p>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Schreibt eine Definition des Begriffes auf eine andere Karte.</a:t>
            </a:r>
          </a:p>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Legt die Karten vorn auf den Tisch.</a:t>
            </a:r>
          </a:p>
          <a:p>
            <a:pPr marL="0" indent="0">
              <a:buFont typeface="Arial" panose="020B0604020202020204" pitchFamily="34" charset="0"/>
              <a:buNone/>
            </a:pPr>
            <a:endParaRPr lang="de-DE" altLang="de-DE" sz="1800" b="0" i="1"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de-DE" altLang="de-DE" sz="1600" i="1" smtClean="0">
              <a:solidFill>
                <a:schemeClr val="tx1"/>
              </a:solidFill>
              <a:latin typeface="Arial" panose="020B0604020202020204" pitchFamily="34" charset="0"/>
              <a:cs typeface="Arial" panose="020B0604020202020204" pitchFamily="34" charset="0"/>
            </a:endParaRPr>
          </a:p>
        </p:txBody>
      </p:sp>
      <p:pic>
        <p:nvPicPr>
          <p:cNvPr id="58375"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3" descr="kastlg.png"/>
          <p:cNvPicPr>
            <a:picLocks noChangeAspect="1"/>
          </p:cNvPicPr>
          <p:nvPr/>
        </p:nvPicPr>
        <p:blipFill>
          <a:blip r:embed="rId3">
            <a:duotone>
              <a:prstClr val="black"/>
              <a:srgbClr val="1FA7DA">
                <a:tint val="45000"/>
                <a:satMod val="400000"/>
              </a:srgbClr>
            </a:duotone>
            <a:extLst>
              <a:ext uri="{28A0092B-C50C-407E-A947-70E740481C1C}">
                <a14:useLocalDpi xmlns:a14="http://schemas.microsoft.com/office/drawing/2010/main" val="0"/>
              </a:ext>
            </a:extLst>
          </a:blip>
          <a:srcRect/>
          <a:stretch>
            <a:fillRect/>
          </a:stretch>
        </p:blipFill>
        <p:spPr bwMode="auto">
          <a:xfrm>
            <a:off x="-812664" y="1384300"/>
            <a:ext cx="10845305" cy="5871804"/>
          </a:xfrm>
          <a:prstGeom prst="rect">
            <a:avLst/>
          </a:prstGeom>
          <a:solidFill>
            <a:schemeClr val="bg1"/>
          </a:solidFill>
          <a:ln>
            <a:noFill/>
          </a:ln>
        </p:spPr>
      </p:pic>
      <p:sp>
        <p:nvSpPr>
          <p:cNvPr id="7" name="Fußzeilenplatzhalter 4"/>
          <p:cNvSpPr>
            <a:spLocks noGrp="1"/>
          </p:cNvSpPr>
          <p:nvPr>
            <p:ph type="ftr" sz="quarter" idx="11"/>
          </p:nvPr>
        </p:nvSpPr>
        <p:spPr>
          <a:xfrm>
            <a:off x="179388" y="6429375"/>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60420" name="Textfeld 11"/>
          <p:cNvSpPr txBox="1">
            <a:spLocks noChangeArrowheads="1"/>
          </p:cNvSpPr>
          <p:nvPr/>
        </p:nvSpPr>
        <p:spPr bwMode="auto">
          <a:xfrm>
            <a:off x="1995488" y="998538"/>
            <a:ext cx="69500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i="1">
                <a:solidFill>
                  <a:srgbClr val="A3C13C"/>
                </a:solidFill>
              </a:rPr>
              <a:t>The bright and dark sides of Open Educational Resources</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Inhaltsplatzhalter 2"/>
          <p:cNvSpPr>
            <a:spLocks noGrp="1"/>
          </p:cNvSpPr>
          <p:nvPr>
            <p:ph idx="1"/>
          </p:nvPr>
        </p:nvSpPr>
        <p:spPr>
          <a:xfrm>
            <a:off x="603250" y="2338388"/>
            <a:ext cx="8164513" cy="4089400"/>
          </a:xfrm>
          <a:ln>
            <a:solidFill>
              <a:schemeClr val="bg1"/>
            </a:solidFill>
          </a:ln>
        </p:spPr>
        <p:txBody>
          <a:bodyPr/>
          <a:lstStyle/>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Bei Veränderungsprozessen sind immer auch emotionale Aspekte mit im Spiel. Bildkarten eröffnen einen assoziativen Zugang zu eigenen Bedenken, Wünschen, Hoffnungen, Bedürfnissen und Vorbehalten.</a:t>
            </a:r>
          </a:p>
          <a:p>
            <a:pPr marL="0" indent="0">
              <a:buFont typeface="Arial" panose="020B0604020202020204" pitchFamily="34" charset="0"/>
              <a:buNone/>
            </a:pPr>
            <a:endParaRPr lang="de-DE" altLang="de-DE" sz="1800" b="0" i="1"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1. Betrachtet die Bildkarten und wählt mindestens eine aus, die Eure Ängste, Vorbehalte oder Bedenken in Bezug auf offene Lizenzen und die Arbeit mit Open Educational Resources repräsentieren. Haltet diese mit wenigen Worten auf dem weißen Feld der Karte fest.</a:t>
            </a:r>
          </a:p>
          <a:p>
            <a:pPr marL="0" indent="0">
              <a:buFont typeface="Arial" panose="020B0604020202020204" pitchFamily="34" charset="0"/>
              <a:buNone/>
            </a:pPr>
            <a:r>
              <a:rPr lang="de-DE" altLang="de-DE" sz="1800" b="0" i="1" smtClean="0">
                <a:solidFill>
                  <a:schemeClr val="tx1"/>
                </a:solidFill>
                <a:latin typeface="Arial" panose="020B0604020202020204" pitchFamily="34" charset="0"/>
                <a:cs typeface="Arial" panose="020B0604020202020204" pitchFamily="34" charset="0"/>
              </a:rPr>
              <a:t>2. Betrachtet in einem 2. Schritt noch einmal die Bildkarten und wählt mindestens eine, die Eure Wünsche und Hoffnungen repräsentieren. Haltet auch dieses auf den Karten fest.</a:t>
            </a:r>
          </a:p>
          <a:p>
            <a:pPr marL="0" indent="0">
              <a:buFont typeface="Arial" panose="020B0604020202020204" pitchFamily="34" charset="0"/>
              <a:buNone/>
            </a:pPr>
            <a:endParaRPr lang="de-DE" altLang="de-DE" sz="1600" i="1" smtClean="0">
              <a:solidFill>
                <a:schemeClr val="tx1"/>
              </a:solidFill>
              <a:latin typeface="Arial" panose="020B0604020202020204" pitchFamily="34" charset="0"/>
              <a:cs typeface="Arial" panose="020B0604020202020204" pitchFamily="34" charset="0"/>
            </a:endParaRPr>
          </a:p>
        </p:txBody>
      </p:sp>
      <p:pic>
        <p:nvPicPr>
          <p:cNvPr id="60423"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t="13556"/>
          <a:stretch/>
        </p:blipFill>
        <p:spPr>
          <a:xfrm>
            <a:off x="936625" y="1314450"/>
            <a:ext cx="7540625" cy="4889500"/>
          </a:xfrm>
          <a:prstGeom prst="rect">
            <a:avLst/>
          </a:prstGeom>
          <a:ln>
            <a:noFill/>
          </a:ln>
          <a:effectLst>
            <a:outerShdw blurRad="292100" dist="139700" dir="2700000" algn="tl" rotWithShape="0">
              <a:srgbClr val="333333">
                <a:alpha val="65000"/>
              </a:srgbClr>
            </a:outerShdw>
          </a:effectLst>
        </p:spPr>
      </p:pic>
      <p:sp>
        <p:nvSpPr>
          <p:cNvPr id="62467" name="Rechteck 2"/>
          <p:cNvSpPr>
            <a:spLocks noChangeArrowheads="1"/>
          </p:cNvSpPr>
          <p:nvPr/>
        </p:nvSpPr>
        <p:spPr bwMode="auto">
          <a:xfrm>
            <a:off x="1252538" y="100013"/>
            <a:ext cx="664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chemeClr val="bg1"/>
                </a:solidFill>
              </a:rPr>
              <a:t>Was kann man mit offenen Lehr- und Lernmaterialien machen?</a:t>
            </a:r>
          </a:p>
        </p:txBody>
      </p:sp>
      <p:sp>
        <p:nvSpPr>
          <p:cNvPr id="5" name="Shape 377"/>
          <p:cNvSpPr/>
          <p:nvPr/>
        </p:nvSpPr>
        <p:spPr>
          <a:xfrm>
            <a:off x="715963" y="6573838"/>
            <a:ext cx="3617912"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pic>
        <p:nvPicPr>
          <p:cNvPr id="62469"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4"/>
          <p:cNvSpPr>
            <a:spLocks noGrp="1"/>
          </p:cNvSpPr>
          <p:nvPr>
            <p:ph type="ftr" sz="quarter" idx="11"/>
          </p:nvPr>
        </p:nvSpPr>
        <p:spPr>
          <a:xfrm>
            <a:off x="179388" y="6429375"/>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graphicFrame>
        <p:nvGraphicFramePr>
          <p:cNvPr id="11" name="Diagramm 10"/>
          <p:cNvGraphicFramePr/>
          <p:nvPr/>
        </p:nvGraphicFramePr>
        <p:xfrm>
          <a:off x="561341" y="1042862"/>
          <a:ext cx="7954643" cy="5374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lussdiagramm: Verbinder 4"/>
          <p:cNvSpPr/>
          <p:nvPr/>
        </p:nvSpPr>
        <p:spPr>
          <a:xfrm>
            <a:off x="3978275" y="3357563"/>
            <a:ext cx="1120775" cy="1116012"/>
          </a:xfrm>
          <a:prstGeom prst="flowChartConnector">
            <a:avLst/>
          </a:prstGeom>
          <a:solidFill>
            <a:srgbClr val="A3C13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2" name="Textfeld 1"/>
          <p:cNvSpPr txBox="1">
            <a:spLocks noChangeArrowheads="1"/>
          </p:cNvSpPr>
          <p:nvPr/>
        </p:nvSpPr>
        <p:spPr bwMode="auto">
          <a:xfrm>
            <a:off x="3959225" y="3602038"/>
            <a:ext cx="1573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3600" b="0">
                <a:solidFill>
                  <a:schemeClr val="tx1"/>
                </a:solidFill>
              </a:rPr>
              <a:t>OER</a:t>
            </a:r>
          </a:p>
        </p:txBody>
      </p:sp>
      <p:pic>
        <p:nvPicPr>
          <p:cNvPr id="64519" name="Bild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10"/>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Graphic spid="11" grpId="2">
        <p:bldAsOne/>
      </p:bldGraphic>
      <p:bldP spid="5"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rcRect b="13260"/>
          <a:stretch>
            <a:fillRect/>
          </a:stretch>
        </p:blipFill>
        <p:spPr bwMode="auto">
          <a:xfrm>
            <a:off x="1785938" y="2371725"/>
            <a:ext cx="285591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rcRect b="24335"/>
          <a:stretch>
            <a:fillRect/>
          </a:stretch>
        </p:blipFill>
        <p:spPr bwMode="auto">
          <a:xfrm>
            <a:off x="841375" y="319088"/>
            <a:ext cx="76739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p:cNvPicPr>
          <p:nvPr/>
        </p:nvPicPr>
        <p:blipFill>
          <a:blip r:embed="rId3">
            <a:extLst>
              <a:ext uri="{28A0092B-C50C-407E-A947-70E740481C1C}">
                <a14:useLocalDpi xmlns:a14="http://schemas.microsoft.com/office/drawing/2010/main" val="0"/>
              </a:ext>
            </a:extLst>
          </a:blip>
          <a:srcRect b="12857"/>
          <a:stretch>
            <a:fillRect/>
          </a:stretch>
        </p:blipFill>
        <p:spPr bwMode="auto">
          <a:xfrm>
            <a:off x="5645150" y="2790825"/>
            <a:ext cx="1895475"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66566" name="Grafik 3"/>
          <p:cNvPicPr>
            <a:picLocks noChangeAspect="1"/>
          </p:cNvPicPr>
          <p:nvPr/>
        </p:nvPicPr>
        <p:blipFill>
          <a:blip r:embed="rId6">
            <a:extLst>
              <a:ext uri="{28A0092B-C50C-407E-A947-70E740481C1C}">
                <a14:useLocalDpi xmlns:a14="http://schemas.microsoft.com/office/drawing/2010/main" val="0"/>
              </a:ext>
            </a:extLst>
          </a:blip>
          <a:srcRect b="12936"/>
          <a:stretch>
            <a:fillRect/>
          </a:stretch>
        </p:blipFill>
        <p:spPr bwMode="auto">
          <a:xfrm>
            <a:off x="2457450" y="2901950"/>
            <a:ext cx="153035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Grafik 4"/>
          <p:cNvPicPr>
            <a:picLocks noChangeAspect="1"/>
          </p:cNvPicPr>
          <p:nvPr/>
        </p:nvPicPr>
        <p:blipFill>
          <a:blip r:embed="rId7">
            <a:extLst>
              <a:ext uri="{28A0092B-C50C-407E-A947-70E740481C1C}">
                <a14:useLocalDpi xmlns:a14="http://schemas.microsoft.com/office/drawing/2010/main" val="0"/>
              </a:ext>
            </a:extLst>
          </a:blip>
          <a:srcRect b="13841"/>
          <a:stretch>
            <a:fillRect/>
          </a:stretch>
        </p:blipFill>
        <p:spPr bwMode="auto">
          <a:xfrm>
            <a:off x="6091238" y="3214688"/>
            <a:ext cx="101123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feld 9"/>
          <p:cNvSpPr txBox="1">
            <a:spLocks noChangeArrowheads="1"/>
          </p:cNvSpPr>
          <p:nvPr/>
        </p:nvSpPr>
        <p:spPr bwMode="auto">
          <a:xfrm>
            <a:off x="7513638" y="3971925"/>
            <a:ext cx="1863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b="0">
                <a:solidFill>
                  <a:schemeClr val="tx2"/>
                </a:solidFill>
              </a:rPr>
              <a:t>Internet</a:t>
            </a:r>
          </a:p>
        </p:txBody>
      </p:sp>
      <p:sp>
        <p:nvSpPr>
          <p:cNvPr id="15" name="Textfeld 14"/>
          <p:cNvSpPr txBox="1">
            <a:spLocks noChangeArrowheads="1"/>
          </p:cNvSpPr>
          <p:nvPr/>
        </p:nvSpPr>
        <p:spPr bwMode="auto">
          <a:xfrm>
            <a:off x="76200" y="5005388"/>
            <a:ext cx="3184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600" b="0">
                <a:solidFill>
                  <a:schemeClr val="tx2"/>
                </a:solidFill>
              </a:rPr>
              <a:t>Partizipatives, kooperatives, kollaboratives Lehren und Lernen</a:t>
            </a:r>
          </a:p>
        </p:txBody>
      </p:sp>
      <p:sp>
        <p:nvSpPr>
          <p:cNvPr id="16" name="Textfeld 15"/>
          <p:cNvSpPr txBox="1">
            <a:spLocks noChangeArrowheads="1"/>
          </p:cNvSpPr>
          <p:nvPr/>
        </p:nvSpPr>
        <p:spPr bwMode="auto">
          <a:xfrm rot="562694">
            <a:off x="4040188" y="1641475"/>
            <a:ext cx="2339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4000" b="0">
                <a:solidFill>
                  <a:schemeClr val="tx2"/>
                </a:solidFill>
              </a:rPr>
              <a:t>O E R</a:t>
            </a:r>
          </a:p>
        </p:txBody>
      </p:sp>
      <p:sp>
        <p:nvSpPr>
          <p:cNvPr id="17" name="Textfeld 16"/>
          <p:cNvSpPr txBox="1">
            <a:spLocks noChangeArrowheads="1"/>
          </p:cNvSpPr>
          <p:nvPr/>
        </p:nvSpPr>
        <p:spPr bwMode="auto">
          <a:xfrm rot="-621047">
            <a:off x="3678238" y="4918075"/>
            <a:ext cx="2339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4000" b="0">
                <a:solidFill>
                  <a:schemeClr val="tx2"/>
                </a:solidFill>
              </a:rPr>
              <a:t>O E R</a:t>
            </a:r>
          </a:p>
        </p:txBody>
      </p:sp>
      <p:sp>
        <p:nvSpPr>
          <p:cNvPr id="18" name="Fußzeilenplatzhalter 4"/>
          <p:cNvSpPr>
            <a:spLocks noGrp="1"/>
          </p:cNvSpPr>
          <p:nvPr>
            <p:ph type="ftr" sz="quarter" idx="11"/>
          </p:nvPr>
        </p:nvSpPr>
        <p:spPr>
          <a:xfrm>
            <a:off x="6807200" y="6367463"/>
            <a:ext cx="3556000" cy="434975"/>
          </a:xfrm>
        </p:spPr>
        <p:txBody>
          <a:bodyPr/>
          <a:lstStyle/>
          <a:p>
            <a:pPr defTabSz="914400" eaLnBrk="0" fontAlgn="base" hangingPunct="0">
              <a:spcBef>
                <a:spcPct val="0"/>
              </a:spcBef>
              <a:spcAft>
                <a:spcPct val="0"/>
              </a:spcAft>
              <a:defRPr sz="1000">
                <a:solidFill>
                  <a:srgbClr val="000000"/>
                </a:solidFill>
                <a:latin typeface="+mn-lt"/>
                <a:ea typeface="+mn-ea"/>
                <a:cs typeface="+mn-cs"/>
                <a:sym typeface="Lucida Grande"/>
              </a:defRPr>
            </a:pPr>
            <a:r>
              <a:rPr lang="de-DE" sz="800" dirty="0">
                <a:solidFill>
                  <a:srgbClr val="000000"/>
                </a:solidFill>
                <a:cs typeface="Arial" panose="020B0604020202020204" pitchFamily="34" charset="0"/>
                <a:sym typeface="Lucida Grande"/>
              </a:rPr>
              <a:t>Rechtenachweis:</a:t>
            </a:r>
            <a:br>
              <a:rPr lang="de-DE" sz="800" dirty="0">
                <a:solidFill>
                  <a:srgbClr val="000000"/>
                </a:solidFill>
                <a:cs typeface="Arial" panose="020B0604020202020204" pitchFamily="34" charset="0"/>
                <a:sym typeface="Lucida Grande"/>
              </a:rPr>
            </a:br>
            <a:r>
              <a:rPr lang="de-DE" sz="800" dirty="0">
                <a:solidFill>
                  <a:srgbClr val="000000"/>
                </a:solidFill>
                <a:cs typeface="Arial" panose="020B0604020202020204" pitchFamily="34" charset="0"/>
                <a:sym typeface="Lucida Grande"/>
              </a:rPr>
              <a:t>Icons </a:t>
            </a:r>
            <a:r>
              <a:rPr lang="de-DE" sz="800" dirty="0" err="1">
                <a:solidFill>
                  <a:srgbClr val="000000"/>
                </a:solidFill>
                <a:cs typeface="Arial" panose="020B0604020202020204" pitchFamily="34" charset="0"/>
                <a:sym typeface="Lucida Grande"/>
              </a:rPr>
              <a:t>created</a:t>
            </a:r>
            <a:r>
              <a:rPr lang="de-DE" sz="800" dirty="0">
                <a:solidFill>
                  <a:srgbClr val="000000"/>
                </a:solidFill>
                <a:cs typeface="Arial" panose="020B0604020202020204" pitchFamily="34" charset="0"/>
                <a:sym typeface="Lucida Grande"/>
              </a:rPr>
              <a:t> </a:t>
            </a:r>
            <a:r>
              <a:rPr lang="de-DE" sz="800" dirty="0" err="1">
                <a:solidFill>
                  <a:srgbClr val="000000"/>
                </a:solidFill>
                <a:cs typeface="Arial" panose="020B0604020202020204" pitchFamily="34" charset="0"/>
                <a:sym typeface="Lucida Grande"/>
              </a:rPr>
              <a:t>for</a:t>
            </a:r>
            <a:r>
              <a:rPr lang="de-DE" sz="800" dirty="0">
                <a:solidFill>
                  <a:srgbClr val="000000"/>
                </a:solidFill>
                <a:cs typeface="Arial" panose="020B0604020202020204" pitchFamily="34" charset="0"/>
                <a:sym typeface="Lucida Grande"/>
              </a:rPr>
              <a:t> </a:t>
            </a:r>
            <a:r>
              <a:rPr lang="de-DE" sz="800" dirty="0" err="1">
                <a:solidFill>
                  <a:srgbClr val="000000"/>
                </a:solidFill>
                <a:cs typeface="Arial" panose="020B0604020202020204" pitchFamily="34" charset="0"/>
                <a:sym typeface="Lucida Grande"/>
              </a:rPr>
              <a:t>Noun</a:t>
            </a:r>
            <a:r>
              <a:rPr lang="de-DE" sz="800" dirty="0">
                <a:solidFill>
                  <a:srgbClr val="000000"/>
                </a:solidFill>
                <a:cs typeface="Arial" panose="020B0604020202020204" pitchFamily="34" charset="0"/>
                <a:sym typeface="Lucida Grande"/>
              </a:rPr>
              <a:t> Project </a:t>
            </a:r>
            <a:r>
              <a:rPr lang="de-DE" sz="800" dirty="0" err="1">
                <a:solidFill>
                  <a:srgbClr val="000000"/>
                </a:solidFill>
                <a:cs typeface="Arial" panose="020B0604020202020204" pitchFamily="34" charset="0"/>
                <a:sym typeface="Lucida Grande"/>
              </a:rPr>
              <a:t>by</a:t>
            </a:r>
            <a:r>
              <a:rPr lang="de-DE" sz="800" dirty="0">
                <a:solidFill>
                  <a:srgbClr val="000000"/>
                </a:solidFill>
                <a:cs typeface="Arial" panose="020B0604020202020204" pitchFamily="34" charset="0"/>
                <a:sym typeface="Lucida Grande"/>
              </a:rPr>
              <a:t> </a:t>
            </a:r>
          </a:p>
          <a:p>
            <a:pPr defTabSz="914400" eaLnBrk="0" fontAlgn="base" hangingPunct="0">
              <a:spcBef>
                <a:spcPct val="0"/>
              </a:spcBef>
              <a:spcAft>
                <a:spcPct val="0"/>
              </a:spcAft>
              <a:defRPr sz="1000">
                <a:solidFill>
                  <a:srgbClr val="000000"/>
                </a:solidFill>
                <a:latin typeface="+mn-lt"/>
                <a:ea typeface="+mn-ea"/>
                <a:cs typeface="+mn-cs"/>
                <a:sym typeface="Lucida Grande"/>
              </a:defRPr>
            </a:pPr>
            <a:r>
              <a:rPr lang="de-DE" sz="800" dirty="0" err="1">
                <a:solidFill>
                  <a:srgbClr val="000000"/>
                </a:solidFill>
                <a:cs typeface="Arial" panose="020B0604020202020204" pitchFamily="34" charset="0"/>
                <a:sym typeface="Lucida Grande"/>
              </a:rPr>
              <a:t>orlangiobo</a:t>
            </a:r>
            <a:r>
              <a:rPr lang="de-DE" sz="800" dirty="0">
                <a:solidFill>
                  <a:srgbClr val="000000"/>
                </a:solidFill>
                <a:cs typeface="Arial" panose="020B0604020202020204" pitchFamily="34" charset="0"/>
                <a:sym typeface="Lucida Grande"/>
              </a:rPr>
              <a:t>, </a:t>
            </a:r>
            <a:r>
              <a:rPr lang="de-DE" sz="800" dirty="0" err="1">
                <a:solidFill>
                  <a:srgbClr val="000000"/>
                </a:solidFill>
                <a:cs typeface="Arial" panose="020B0604020202020204" pitchFamily="34" charset="0"/>
                <a:sym typeface="Lucida Grande"/>
              </a:rPr>
              <a:t>Juray</a:t>
            </a:r>
            <a:r>
              <a:rPr lang="de-DE" sz="800" dirty="0">
                <a:solidFill>
                  <a:srgbClr val="000000"/>
                </a:solidFill>
                <a:cs typeface="Arial" panose="020B0604020202020204" pitchFamily="34" charset="0"/>
                <a:sym typeface="Lucida Grande"/>
              </a:rPr>
              <a:t> </a:t>
            </a:r>
            <a:r>
              <a:rPr lang="de-DE" sz="800" dirty="0" err="1">
                <a:solidFill>
                  <a:srgbClr val="000000"/>
                </a:solidFill>
                <a:cs typeface="Arial" panose="020B0604020202020204" pitchFamily="34" charset="0"/>
                <a:sym typeface="Lucida Grande"/>
              </a:rPr>
              <a:t>Sedlak</a:t>
            </a:r>
            <a:r>
              <a:rPr lang="de-DE" sz="800" dirty="0">
                <a:solidFill>
                  <a:srgbClr val="000000"/>
                </a:solidFill>
                <a:cs typeface="Arial" panose="020B0604020202020204" pitchFamily="34" charset="0"/>
                <a:sym typeface="Lucida Grande"/>
              </a:rPr>
              <a:t>, Icon Fair, </a:t>
            </a:r>
            <a:r>
              <a:rPr lang="de-DE" sz="800" dirty="0" err="1">
                <a:solidFill>
                  <a:srgbClr val="000000"/>
                </a:solidFill>
                <a:cs typeface="Arial" panose="020B0604020202020204" pitchFamily="34" charset="0"/>
                <a:sym typeface="Lucida Grande"/>
              </a:rPr>
              <a:t>Greogor</a:t>
            </a:r>
            <a:r>
              <a:rPr lang="de-DE" sz="800" dirty="0">
                <a:solidFill>
                  <a:srgbClr val="000000"/>
                </a:solidFill>
                <a:cs typeface="Arial" panose="020B0604020202020204" pitchFamily="34" charset="0"/>
                <a:sym typeface="Lucida Grande"/>
              </a:rPr>
              <a:t> </a:t>
            </a:r>
            <a:r>
              <a:rPr lang="de-DE" sz="800" dirty="0" err="1">
                <a:solidFill>
                  <a:srgbClr val="000000"/>
                </a:solidFill>
                <a:cs typeface="Arial" panose="020B0604020202020204" pitchFamily="34" charset="0"/>
                <a:sym typeface="Lucida Grande"/>
              </a:rPr>
              <a:t>Cresnar</a:t>
            </a:r>
            <a:endParaRPr lang="de-DE" sz="800" dirty="0">
              <a:solidFill>
                <a:srgbClr val="000000"/>
              </a:solidFill>
              <a:cs typeface="Arial" panose="020B0604020202020204" pitchFamily="34" charset="0"/>
              <a:sym typeface="Lucida Grande"/>
            </a:endParaRPr>
          </a:p>
          <a:p>
            <a:pPr algn="r">
              <a:defRPr/>
            </a:pPr>
            <a:r>
              <a:rPr lang="de-DE" sz="1100" dirty="0" smtClean="0">
                <a:solidFill>
                  <a:srgbClr val="1FA7DA"/>
                </a:solidFill>
                <a:latin typeface="Arial" pitchFamily="34" charset="0"/>
                <a:cs typeface="Arial" pitchFamily="34" charset="0"/>
              </a:rPr>
              <a:t> </a:t>
            </a:r>
            <a:endParaRPr lang="de-DE" sz="1100" dirty="0">
              <a:solidFill>
                <a:srgbClr val="1FA7DA"/>
              </a:solidFill>
              <a:latin typeface="Arial" pitchFamily="34" charset="0"/>
              <a:cs typeface="Arial" pitchFamily="34" charset="0"/>
            </a:endParaRPr>
          </a:p>
        </p:txBody>
      </p:sp>
      <p:pic>
        <p:nvPicPr>
          <p:cNvPr id="66573" name="Bild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hape 377"/>
          <p:cNvSpPr/>
          <p:nvPr/>
        </p:nvSpPr>
        <p:spPr>
          <a:xfrm>
            <a:off x="715963" y="6573838"/>
            <a:ext cx="547370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lang="de-DE" sz="800" dirty="0">
                <a:solidFill>
                  <a:srgbClr val="000000"/>
                </a:solidFill>
                <a:latin typeface="+mn-lt"/>
                <a:ea typeface="+mn-ea"/>
                <a:cs typeface="Arial" panose="020B0604020202020204" pitchFamily="34" charset="0"/>
                <a:sym typeface="Calibri"/>
              </a:rPr>
              <a:t>„OER-Chain Model“</a:t>
            </a: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Tobias </a:t>
            </a:r>
            <a:r>
              <a:rPr lang="de-DE" sz="800" dirty="0" err="1">
                <a:solidFill>
                  <a:srgbClr val="000000"/>
                </a:solidFill>
                <a:latin typeface="+mn-lt"/>
                <a:ea typeface="+mn-ea"/>
                <a:cs typeface="Arial" panose="020B0604020202020204" pitchFamily="34" charset="0"/>
                <a:sym typeface="Calibri"/>
              </a:rPr>
              <a:t>Düttmann</a:t>
            </a:r>
            <a:r>
              <a:rPr lang="de-DE" sz="800" dirty="0">
                <a:solidFill>
                  <a:srgbClr val="000000"/>
                </a:solidFill>
                <a:latin typeface="+mn-lt"/>
                <a:ea typeface="+mn-ea"/>
                <a:cs typeface="Arial" panose="020B0604020202020204" pitchFamily="34" charset="0"/>
                <a:sym typeface="Calibri"/>
              </a:rPr>
              <a:t>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9"/>
              </a:rPr>
              <a:t>https://creativecommons.org/licenses/by-sa/4.0/</a:t>
            </a:r>
            <a:r>
              <a:rPr sz="800" dirty="0">
                <a:solidFill>
                  <a:srgbClr val="000000"/>
                </a:solidFill>
                <a:latin typeface="+mn-lt"/>
                <a:ea typeface="+mn-ea"/>
                <a:cs typeface="Arial" panose="020B0604020202020204" pitchFamily="34" charset="0"/>
                <a:sym typeface="Calibri"/>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13315" name="Textfeld 11"/>
          <p:cNvSpPr txBox="1">
            <a:spLocks noChangeArrowheads="1"/>
          </p:cNvSpPr>
          <p:nvPr/>
        </p:nvSpPr>
        <p:spPr bwMode="auto">
          <a:xfrm>
            <a:off x="1995488" y="1384300"/>
            <a:ext cx="695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Zum Urheberrecht dieser Präsentation</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6" name="Textfeld 5"/>
          <p:cNvSpPr txBox="1"/>
          <p:nvPr/>
        </p:nvSpPr>
        <p:spPr>
          <a:xfrm>
            <a:off x="188913" y="2128838"/>
            <a:ext cx="8766175" cy="4186237"/>
          </a:xfrm>
          <a:prstGeom prst="rect">
            <a:avLst/>
          </a:prstGeom>
          <a:noFill/>
        </p:spPr>
        <p:txBody>
          <a:bodyPr>
            <a:spAutoFit/>
          </a:bodyPr>
          <a:lstStyle/>
          <a:p>
            <a:pPr marL="285750" indent="-285750">
              <a:buFont typeface="Arial" panose="020B0604020202020204" pitchFamily="34" charset="0"/>
              <a:buChar char="•"/>
              <a:defRPr/>
            </a:pPr>
            <a:r>
              <a:rPr lang="de-DE" dirty="0"/>
              <a:t>Die Präsentation ist nicht von </a:t>
            </a:r>
            <a:r>
              <a:rPr lang="de-DE" dirty="0" err="1"/>
              <a:t>Jöran</a:t>
            </a:r>
            <a:r>
              <a:rPr lang="de-DE" dirty="0"/>
              <a:t> </a:t>
            </a:r>
            <a:r>
              <a:rPr lang="de-DE" dirty="0" err="1"/>
              <a:t>Muuß-Merholz</a:t>
            </a:r>
            <a:r>
              <a:rPr lang="de-DE" dirty="0"/>
              <a:t>, Richard Heinen, Michael </a:t>
            </a:r>
            <a:r>
              <a:rPr lang="de-DE" dirty="0" err="1"/>
              <a:t>Kerres</a:t>
            </a:r>
            <a:r>
              <a:rPr lang="de-DE" dirty="0"/>
              <a:t> oder Hedwig Seipel.</a:t>
            </a:r>
          </a:p>
          <a:p>
            <a:pPr marL="285750" indent="-285750">
              <a:buFont typeface="Arial" panose="020B0604020202020204" pitchFamily="34" charset="0"/>
              <a:buChar char="•"/>
              <a:defRPr/>
            </a:pPr>
            <a:r>
              <a:rPr lang="de-DE" dirty="0"/>
              <a:t>Einige Folien basieren aber auf einer Präsentation, die </a:t>
            </a:r>
            <a:r>
              <a:rPr lang="de-DE" dirty="0" err="1"/>
              <a:t>Muuß-Merholz</a:t>
            </a:r>
            <a:r>
              <a:rPr lang="de-DE" dirty="0"/>
              <a:t> unter dem Titel „Open Educational Resources (OER) in der Weiterbildung“ * und </a:t>
            </a:r>
            <a:r>
              <a:rPr lang="de-DE" dirty="0" err="1"/>
              <a:t>Kerres</a:t>
            </a:r>
            <a:r>
              <a:rPr lang="de-DE" dirty="0"/>
              <a:t>/Heinen unter dem Titel „OER Open Educational Resources“** unter einer CC BY SA 4.0*** Lizenz veröffentlicht haben und Seipel unter dem Titel „Materialien aus dem Internet richtig nutzen“ unter einer CC BY 4.0**** Lizenz zur Verfügung stellt.</a:t>
            </a:r>
          </a:p>
          <a:p>
            <a:pPr marL="285750" indent="-285750">
              <a:buFont typeface="Arial" panose="020B0604020202020204" pitchFamily="34" charset="0"/>
              <a:buChar char="•"/>
              <a:defRPr/>
            </a:pPr>
            <a:r>
              <a:rPr lang="de-DE" dirty="0"/>
              <a:t>Die vorliegende Überarbeitung stammt von Bettina Waffner und steht ebenfalls unter der Lizenz CC BY SA 4.0.</a:t>
            </a:r>
          </a:p>
          <a:p>
            <a:pPr marL="285750" indent="-285750">
              <a:buFont typeface="Arial" panose="020B0604020202020204" pitchFamily="34" charset="0"/>
              <a:buChar char="•"/>
              <a:defRPr/>
            </a:pPr>
            <a:r>
              <a:rPr lang="de-DE" dirty="0"/>
              <a:t>Die freie Lizenz erstreckt sich nicht auf Inhalte Dritter.</a:t>
            </a:r>
          </a:p>
          <a:p>
            <a:pPr marL="285750" indent="-285750">
              <a:buFont typeface="Arial" panose="020B0604020202020204" pitchFamily="34" charset="0"/>
              <a:buChar char="•"/>
              <a:defRPr/>
            </a:pPr>
            <a:endParaRPr lang="de-DE" dirty="0"/>
          </a:p>
          <a:p>
            <a:pPr>
              <a:defRPr/>
            </a:pPr>
            <a:r>
              <a:rPr lang="de-DE" sz="1000" dirty="0"/>
              <a:t>*   http://de.slideshare.net/joeranmuuss/open-educatoinal-resources-oer-in-der-weiterbildung/5</a:t>
            </a:r>
          </a:p>
          <a:p>
            <a:pPr>
              <a:defRPr/>
            </a:pPr>
            <a:r>
              <a:rPr lang="de-DE" sz="1000" dirty="0"/>
              <a:t>**  https://de.slideshare.net/richard_he/msw-oer</a:t>
            </a:r>
          </a:p>
          <a:p>
            <a:pPr>
              <a:defRPr/>
            </a:pPr>
            <a:r>
              <a:rPr lang="de-DE" sz="1000" dirty="0"/>
              <a:t>*** </a:t>
            </a:r>
            <a:r>
              <a:rPr lang="de-DE" sz="1000" dirty="0">
                <a:hlinkClick r:id="rId4"/>
              </a:rPr>
              <a:t>https://creativecommons.org/licenses/by-sa/4.0/</a:t>
            </a:r>
            <a:endParaRPr lang="de-DE" sz="1000" dirty="0"/>
          </a:p>
          <a:p>
            <a:pPr>
              <a:tabLst>
                <a:tab pos="1685925" algn="ctr"/>
              </a:tabLst>
              <a:defRPr/>
            </a:pPr>
            <a:r>
              <a:rPr lang="de-DE" sz="1000" dirty="0"/>
              <a:t>**** </a:t>
            </a:r>
            <a:r>
              <a:rPr lang="de-DE" sz="1000" dirty="0">
                <a:hlinkClick r:id="rId5"/>
              </a:rPr>
              <a:t>Hedwig Seipel für OER-</a:t>
            </a:r>
            <a:r>
              <a:rPr lang="de-DE" sz="1000" dirty="0" err="1">
                <a:hlinkClick r:id="rId5"/>
              </a:rPr>
              <a:t>MuMiW</a:t>
            </a:r>
            <a:r>
              <a:rPr lang="de-DE" sz="1000" dirty="0"/>
              <a:t> ist lizenziert unter einer </a:t>
            </a:r>
            <a:r>
              <a:rPr lang="de-DE" sz="1000" dirty="0">
                <a:hlinkClick r:id="rId6"/>
              </a:rPr>
              <a:t>Creative </a:t>
            </a:r>
            <a:r>
              <a:rPr lang="de-DE" sz="1000" dirty="0" err="1">
                <a:hlinkClick r:id="rId6"/>
              </a:rPr>
              <a:t>Commons</a:t>
            </a:r>
            <a:r>
              <a:rPr lang="de-DE" sz="1000" dirty="0">
                <a:hlinkClick r:id="rId6"/>
              </a:rPr>
              <a:t> Namensnennung 4.0 International Lizenz</a:t>
            </a:r>
            <a:r>
              <a:rPr lang="de-DE" sz="1000" dirty="0"/>
              <a:t>.</a:t>
            </a:r>
          </a:p>
          <a:p>
            <a:pPr>
              <a:defRPr/>
            </a:pPr>
            <a:endParaRPr lang="de-DE" sz="1000" dirty="0"/>
          </a:p>
        </p:txBody>
      </p:sp>
      <p:pic>
        <p:nvPicPr>
          <p:cNvPr id="13318" name="Bild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4"/>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a:xfrm>
            <a:off x="4268788" y="5372100"/>
            <a:ext cx="3179762" cy="842963"/>
          </a:xfrm>
          <a:prstGeom prst="round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68611" name="Fußzeilenplatzhalter 4"/>
          <p:cNvSpPr>
            <a:spLocks noGrp="1"/>
          </p:cNvSpPr>
          <p:nvPr>
            <p:ph type="ftr" sz="quarter" idx="11"/>
          </p:nvPr>
        </p:nvSpPr>
        <p:spPr bwMode="auto">
          <a:xfrm>
            <a:off x="423863" y="6350000"/>
            <a:ext cx="87185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r" fontAlgn="base">
              <a:spcBef>
                <a:spcPct val="0"/>
              </a:spcBef>
              <a:spcAft>
                <a:spcPct val="0"/>
              </a:spcAft>
              <a:buFontTx/>
              <a:buNone/>
            </a:pPr>
            <a:r>
              <a:rPr lang="de-DE" altLang="de-DE" sz="1100" b="0" smtClean="0">
                <a:solidFill>
                  <a:srgbClr val="1FA7DA"/>
                </a:solidFill>
              </a:rPr>
              <a:t>Dr. Bettina Waffner</a:t>
            </a:r>
          </a:p>
          <a:p>
            <a:pPr algn="r" fontAlgn="base">
              <a:spcBef>
                <a:spcPct val="0"/>
              </a:spcBef>
              <a:spcAft>
                <a:spcPct val="0"/>
              </a:spcAft>
              <a:buFontTx/>
              <a:buNone/>
            </a:pPr>
            <a:r>
              <a:rPr lang="de-DE" altLang="de-DE" sz="1100" b="0" smtClean="0">
                <a:solidFill>
                  <a:srgbClr val="1FA7DA"/>
                </a:solidFill>
              </a:rPr>
              <a:t>Learning Lab – Universität Duisburg-Essen</a:t>
            </a:r>
          </a:p>
        </p:txBody>
      </p:sp>
      <p:sp>
        <p:nvSpPr>
          <p:cNvPr id="68612" name="Textfeld 11"/>
          <p:cNvSpPr txBox="1">
            <a:spLocks noChangeArrowheads="1"/>
          </p:cNvSpPr>
          <p:nvPr/>
        </p:nvSpPr>
        <p:spPr bwMode="auto">
          <a:xfrm>
            <a:off x="1947863" y="1211263"/>
            <a:ext cx="6950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Grundidee und Potenzial von</a:t>
            </a:r>
          </a:p>
          <a:p>
            <a:pPr algn="ctr">
              <a:spcBef>
                <a:spcPct val="0"/>
              </a:spcBef>
              <a:spcAft>
                <a:spcPct val="0"/>
              </a:spcAft>
              <a:buFontTx/>
              <a:buNone/>
            </a:pPr>
            <a:r>
              <a:rPr lang="de-DE" altLang="de-DE" b="0" i="1">
                <a:solidFill>
                  <a:srgbClr val="A3C13C"/>
                </a:solidFill>
              </a:rPr>
              <a:t>open educational resources</a:t>
            </a:r>
          </a:p>
          <a:p>
            <a:pPr>
              <a:spcBef>
                <a:spcPct val="0"/>
              </a:spcBef>
              <a:spcAft>
                <a:spcPct val="0"/>
              </a:spcAft>
              <a:buFontTx/>
              <a:buNone/>
            </a:pPr>
            <a:endParaRPr lang="de-DE" altLang="de-DE" b="0">
              <a:solidFill>
                <a:schemeClr val="tx1"/>
              </a:solidFill>
            </a:endParaRPr>
          </a:p>
        </p:txBody>
      </p:sp>
      <p:pic>
        <p:nvPicPr>
          <p:cNvPr id="68613"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68615" name="Textfeld 8"/>
          <p:cNvSpPr txBox="1">
            <a:spLocks noChangeArrowheads="1"/>
          </p:cNvSpPr>
          <p:nvPr/>
        </p:nvSpPr>
        <p:spPr bwMode="auto">
          <a:xfrm>
            <a:off x="188913" y="2322513"/>
            <a:ext cx="87661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pPr>
            <a:r>
              <a:rPr lang="de-DE" altLang="de-DE" sz="1800" b="0">
                <a:solidFill>
                  <a:schemeClr val="tx1"/>
                </a:solidFill>
              </a:rPr>
              <a:t>Einfacher und kostengünstiger Zugang zu hochwertigen digitalen Bildungsressourcen</a:t>
            </a:r>
          </a:p>
          <a:p>
            <a:pPr>
              <a:spcBef>
                <a:spcPct val="0"/>
              </a:spcBef>
              <a:spcAft>
                <a:spcPct val="0"/>
              </a:spcAft>
            </a:pPr>
            <a:endParaRPr lang="de-DE" altLang="de-DE" sz="1800" b="0">
              <a:solidFill>
                <a:schemeClr val="tx1"/>
              </a:solidFill>
            </a:endParaRPr>
          </a:p>
          <a:p>
            <a:pPr>
              <a:spcBef>
                <a:spcPct val="0"/>
              </a:spcBef>
              <a:spcAft>
                <a:spcPct val="0"/>
              </a:spcAft>
            </a:pPr>
            <a:r>
              <a:rPr lang="de-DE" altLang="de-DE" sz="1800" b="0">
                <a:solidFill>
                  <a:schemeClr val="tx1"/>
                </a:solidFill>
              </a:rPr>
              <a:t>Kosteneffizienz des Einsatzes öffentlicher Mittel durch vielfache Nutzung</a:t>
            </a:r>
          </a:p>
          <a:p>
            <a:pPr>
              <a:spcBef>
                <a:spcPct val="0"/>
              </a:spcBef>
              <a:spcAft>
                <a:spcPct val="0"/>
              </a:spcAft>
            </a:pPr>
            <a:endParaRPr lang="de-DE" altLang="de-DE" sz="1800" b="0">
              <a:solidFill>
                <a:schemeClr val="tx1"/>
              </a:solidFill>
            </a:endParaRPr>
          </a:p>
          <a:p>
            <a:pPr>
              <a:spcBef>
                <a:spcPct val="0"/>
              </a:spcBef>
              <a:spcAft>
                <a:spcPct val="0"/>
              </a:spcAft>
            </a:pPr>
            <a:r>
              <a:rPr lang="de-DE" altLang="de-DE" sz="1800" b="0">
                <a:solidFill>
                  <a:schemeClr val="tx1"/>
                </a:solidFill>
              </a:rPr>
              <a:t>Hohe Flexibilität der Bildungsressourcen</a:t>
            </a:r>
          </a:p>
          <a:p>
            <a:pPr>
              <a:spcBef>
                <a:spcPct val="0"/>
              </a:spcBef>
              <a:spcAft>
                <a:spcPct val="0"/>
              </a:spcAft>
            </a:pPr>
            <a:endParaRPr lang="de-DE" altLang="de-DE" sz="1800" b="0">
              <a:solidFill>
                <a:schemeClr val="tx1"/>
              </a:solidFill>
            </a:endParaRPr>
          </a:p>
          <a:p>
            <a:pPr>
              <a:spcBef>
                <a:spcPct val="0"/>
              </a:spcBef>
              <a:spcAft>
                <a:spcPct val="0"/>
              </a:spcAft>
            </a:pPr>
            <a:r>
              <a:rPr lang="de-DE" altLang="de-DE" sz="1800" b="0">
                <a:solidFill>
                  <a:schemeClr val="tx1"/>
                </a:solidFill>
              </a:rPr>
              <a:t>Qualitätsverbesserungen der Bildungsressourcen</a:t>
            </a:r>
          </a:p>
          <a:p>
            <a:pPr>
              <a:spcBef>
                <a:spcPct val="0"/>
              </a:spcBef>
              <a:spcAft>
                <a:spcPct val="0"/>
              </a:spcAft>
            </a:pPr>
            <a:endParaRPr lang="de-DE" altLang="de-DE" sz="1800" b="0">
              <a:solidFill>
                <a:schemeClr val="tx1"/>
              </a:solidFill>
            </a:endParaRPr>
          </a:p>
          <a:p>
            <a:pPr>
              <a:spcBef>
                <a:spcPct val="0"/>
              </a:spcBef>
              <a:spcAft>
                <a:spcPct val="0"/>
              </a:spcAft>
            </a:pPr>
            <a:r>
              <a:rPr lang="de-DE" altLang="de-DE" sz="1800" b="0">
                <a:solidFill>
                  <a:schemeClr val="tx1"/>
                </a:solidFill>
              </a:rPr>
              <a:t>Katalysator für innovative, kooperative und kollaborative Lehr- und Lernszenarien</a:t>
            </a:r>
          </a:p>
          <a:p>
            <a:pPr>
              <a:spcBef>
                <a:spcPct val="0"/>
              </a:spcBef>
              <a:spcAft>
                <a:spcPct val="0"/>
              </a:spcAft>
            </a:pPr>
            <a:endParaRPr lang="de-DE" altLang="de-DE" sz="1800" b="0">
              <a:solidFill>
                <a:schemeClr val="tx1"/>
              </a:solidFill>
            </a:endParaRPr>
          </a:p>
          <a:p>
            <a:pPr>
              <a:spcBef>
                <a:spcPct val="0"/>
              </a:spcBef>
              <a:spcAft>
                <a:spcPct val="0"/>
              </a:spcAft>
            </a:pPr>
            <a:r>
              <a:rPr lang="de-DE" altLang="de-DE" sz="1800" b="0">
                <a:solidFill>
                  <a:schemeClr val="tx1"/>
                </a:solidFill>
              </a:rPr>
              <a:t>Stärkung der </a:t>
            </a:r>
            <a:r>
              <a:rPr lang="de-DE" altLang="de-DE" sz="1800" b="0" i="1">
                <a:solidFill>
                  <a:schemeClr val="tx1"/>
                </a:solidFill>
              </a:rPr>
              <a:t>digital literacy</a:t>
            </a:r>
          </a:p>
        </p:txBody>
      </p:sp>
      <p:sp>
        <p:nvSpPr>
          <p:cNvPr id="68616" name="Rechteck 4"/>
          <p:cNvSpPr>
            <a:spLocks noChangeArrowheads="1"/>
          </p:cNvSpPr>
          <p:nvPr/>
        </p:nvSpPr>
        <p:spPr bwMode="auto">
          <a:xfrm>
            <a:off x="4344988" y="5430838"/>
            <a:ext cx="3028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just">
              <a:spcBef>
                <a:spcPct val="0"/>
              </a:spcBef>
              <a:spcAft>
                <a:spcPct val="0"/>
              </a:spcAft>
              <a:buFont typeface="Arial" panose="020B0604020202020204" pitchFamily="34" charset="0"/>
              <a:buNone/>
            </a:pPr>
            <a:r>
              <a:rPr lang="de-DE" altLang="de-DE" sz="1200" b="0" i="1">
                <a:solidFill>
                  <a:schemeClr val="tx1"/>
                </a:solidFill>
              </a:rPr>
              <a:t>„Digital literacy is the ability to interpret and design nuanced communication across fluid digital forms.“ (Terry Heick)</a:t>
            </a:r>
          </a:p>
        </p:txBody>
      </p:sp>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
          <p:cNvSpPr txBox="1">
            <a:spLocks/>
          </p:cNvSpPr>
          <p:nvPr/>
        </p:nvSpPr>
        <p:spPr>
          <a:xfrm>
            <a:off x="685800" y="2130425"/>
            <a:ext cx="7772400" cy="1470025"/>
          </a:xfrm>
          <a:prstGeom prst="rect">
            <a:avLst/>
          </a:prstGeom>
        </p:spPr>
        <p:txBody>
          <a:bodyPr anchor="ctr">
            <a:normAutofit fontScale="97500"/>
          </a:bodyPr>
          <a:lstStyle>
            <a:lvl1pPr algn="ctr" defTabSz="457200" rtl="0" eaLnBrk="1" latinLnBrk="0" hangingPunct="1">
              <a:spcBef>
                <a:spcPct val="0"/>
              </a:spcBef>
              <a:buNone/>
              <a:defRPr sz="4400" b="1" kern="1200">
                <a:solidFill>
                  <a:schemeClr val="tx1"/>
                </a:solidFill>
                <a:latin typeface="Optima"/>
                <a:ea typeface="+mj-ea"/>
                <a:cs typeface="Optima"/>
              </a:defRPr>
            </a:lvl1pPr>
          </a:lstStyle>
          <a:p>
            <a:pPr>
              <a:defRPr/>
            </a:pPr>
            <a:endParaRPr lang="de-DE" sz="3200" dirty="0" smtClean="0"/>
          </a:p>
        </p:txBody>
      </p:sp>
      <p:pic>
        <p:nvPicPr>
          <p:cNvPr id="70659" name="Bild 1" descr="dark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haltsplatzhalter 2"/>
          <p:cNvSpPr>
            <a:spLocks noGrp="1"/>
          </p:cNvSpPr>
          <p:nvPr>
            <p:ph idx="1"/>
          </p:nvPr>
        </p:nvSpPr>
        <p:spPr>
          <a:xfrm>
            <a:off x="474663" y="2266950"/>
            <a:ext cx="7983537" cy="1190625"/>
          </a:xfrm>
          <a:ln>
            <a:noFill/>
          </a:ln>
        </p:spPr>
        <p:txBody>
          <a:bodyPr>
            <a:normAutofit/>
          </a:bodyPr>
          <a:lstStyle/>
          <a:p>
            <a:pPr marL="285750" indent="-285750">
              <a:defRPr/>
            </a:pPr>
            <a:r>
              <a:rPr lang="de-DE" sz="2400" b="0" dirty="0" smtClean="0">
                <a:solidFill>
                  <a:schemeClr val="bg1"/>
                </a:solidFill>
              </a:rPr>
              <a:t>Kollaborationen </a:t>
            </a:r>
            <a:r>
              <a:rPr lang="de-DE" sz="2400" b="0" dirty="0">
                <a:solidFill>
                  <a:schemeClr val="bg1"/>
                </a:solidFill>
              </a:rPr>
              <a:t>im Lehrkontext sind ungewohnt, da sie das geistige Eigentum berühren</a:t>
            </a:r>
            <a:r>
              <a:rPr lang="de-DE" sz="2400" b="0" dirty="0" smtClean="0">
                <a:solidFill>
                  <a:schemeClr val="bg1"/>
                </a:solidFill>
              </a:rPr>
              <a:t>.</a:t>
            </a:r>
            <a:endParaRPr lang="de-DE" sz="2400" dirty="0">
              <a:solidFill>
                <a:schemeClr val="bg1"/>
              </a:solidFill>
            </a:endParaRPr>
          </a:p>
          <a:p>
            <a:pPr marL="285750" indent="-285750">
              <a:defRPr/>
            </a:pPr>
            <a:endParaRPr lang="de-DE" sz="2400" dirty="0">
              <a:solidFill>
                <a:schemeClr val="bg1"/>
              </a:solidFill>
            </a:endParaRPr>
          </a:p>
          <a:p>
            <a:pPr>
              <a:buFontTx/>
              <a:buChar char="-"/>
              <a:defRPr/>
            </a:pPr>
            <a:endParaRPr lang="de-AT" dirty="0" smtClean="0">
              <a:solidFill>
                <a:schemeClr val="bg1"/>
              </a:solidFill>
            </a:endParaRPr>
          </a:p>
        </p:txBody>
      </p:sp>
      <p:sp>
        <p:nvSpPr>
          <p:cNvPr id="6" name="Shape 377"/>
          <p:cNvSpPr/>
          <p:nvPr/>
        </p:nvSpPr>
        <p:spPr>
          <a:xfrm>
            <a:off x="704850" y="6396038"/>
            <a:ext cx="2401888"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chemeClr val="bg1"/>
                </a:solidFill>
                <a:latin typeface="+mn-lt"/>
                <a:ea typeface="+mn-ea"/>
                <a:cs typeface="Arial" panose="020B0604020202020204" pitchFamily="34" charset="0"/>
                <a:sym typeface="Calibri"/>
              </a:rPr>
              <a:t>cc by </a:t>
            </a:r>
            <a:r>
              <a:rPr sz="800" dirty="0" err="1">
                <a:solidFill>
                  <a:schemeClr val="bg1"/>
                </a:solidFill>
                <a:latin typeface="+mn-lt"/>
                <a:ea typeface="+mn-ea"/>
                <a:cs typeface="Arial" panose="020B0604020202020204" pitchFamily="34" charset="0"/>
                <a:sym typeface="Calibri"/>
              </a:rPr>
              <a:t>sa</a:t>
            </a:r>
            <a:r>
              <a:rPr sz="800" dirty="0">
                <a:solidFill>
                  <a:schemeClr val="bg1"/>
                </a:solidFill>
                <a:latin typeface="+mn-lt"/>
                <a:ea typeface="+mn-ea"/>
                <a:cs typeface="Arial" panose="020B0604020202020204" pitchFamily="34" charset="0"/>
                <a:sym typeface="Calibri"/>
              </a:rPr>
              <a:t> 4.0 </a:t>
            </a:r>
            <a:r>
              <a:rPr lang="de-DE" sz="800" dirty="0">
                <a:solidFill>
                  <a:schemeClr val="bg1"/>
                </a:solidFill>
                <a:latin typeface="+mn-lt"/>
                <a:ea typeface="+mn-ea"/>
                <a:cs typeface="Arial" panose="020B0604020202020204" pitchFamily="34" charset="0"/>
                <a:sym typeface="Calibri"/>
              </a:rPr>
              <a:t>DE Bettina Waffner für </a:t>
            </a:r>
            <a:r>
              <a:rPr sz="800" dirty="0" err="1">
                <a:solidFill>
                  <a:schemeClr val="bg1"/>
                </a:solidFill>
                <a:latin typeface="+mn-lt"/>
                <a:ea typeface="+mn-ea"/>
                <a:cs typeface="Arial" panose="020B0604020202020204" pitchFamily="34" charset="0"/>
                <a:sym typeface="Calibri"/>
              </a:rPr>
              <a:t>MainstreamingOER</a:t>
            </a:r>
            <a:r>
              <a:rPr sz="800" dirty="0">
                <a:solidFill>
                  <a:schemeClr val="bg1"/>
                </a:solidFill>
                <a:latin typeface="+mn-lt"/>
                <a:ea typeface="+mn-ea"/>
                <a:cs typeface="Arial" panose="020B0604020202020204" pitchFamily="34" charset="0"/>
                <a:sym typeface="Calibri"/>
              </a:rPr>
              <a:t> </a:t>
            </a:r>
          </a:p>
        </p:txBody>
      </p:sp>
      <p:sp>
        <p:nvSpPr>
          <p:cNvPr id="7" name="Fußzeilenplatzhalter 4"/>
          <p:cNvSpPr>
            <a:spLocks noGrp="1"/>
          </p:cNvSpPr>
          <p:nvPr>
            <p:ph type="ftr" sz="quarter" idx="11"/>
          </p:nvPr>
        </p:nvSpPr>
        <p:spPr>
          <a:xfrm>
            <a:off x="5286375" y="6178550"/>
            <a:ext cx="3611563"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8" name="Inhaltsplatzhalter 2"/>
          <p:cNvSpPr txBox="1">
            <a:spLocks/>
          </p:cNvSpPr>
          <p:nvPr/>
        </p:nvSpPr>
        <p:spPr bwMode="auto">
          <a:xfrm>
            <a:off x="474663" y="4721225"/>
            <a:ext cx="7983537" cy="1568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normAutofit/>
          </a:bodyPr>
          <a:lstStyle>
            <a:lvl1pPr marL="342900" indent="-342900" algn="l" defTabSz="457200" rtl="0" eaLnBrk="0" fontAlgn="base" hangingPunct="0">
              <a:spcBef>
                <a:spcPct val="20000"/>
              </a:spcBef>
              <a:spcAft>
                <a:spcPts val="600"/>
              </a:spcAft>
              <a:buFont typeface="Arial" panose="020B0604020202020204" pitchFamily="34" charset="0"/>
              <a:buChar char="•"/>
              <a:defRPr sz="2800" b="1" kern="1200">
                <a:solidFill>
                  <a:srgbClr val="004C93"/>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Arial"/>
                <a:ea typeface="ヒラギノ角ゴ Pro W3" charset="-128"/>
                <a:cs typeface="Arial"/>
              </a:defRPr>
            </a:lvl2pPr>
            <a:lvl3pPr marL="1143000" indent="-965200" algn="l" defTabSz="457200" rtl="0" eaLnBrk="0" fontAlgn="base" hangingPunct="0">
              <a:spcBef>
                <a:spcPct val="20000"/>
              </a:spcBef>
              <a:spcAft>
                <a:spcPts val="600"/>
              </a:spcAft>
              <a:buClr>
                <a:schemeClr val="tx2"/>
              </a:buClr>
              <a:buFont typeface="Lucida Grande" charset="0"/>
              <a:buChar char="▪"/>
              <a:defRPr sz="1600"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defRPr/>
            </a:pPr>
            <a:r>
              <a:rPr lang="de-DE" altLang="de-DE" sz="2400" b="0" dirty="0" smtClean="0">
                <a:solidFill>
                  <a:schemeClr val="bg1"/>
                </a:solidFill>
              </a:rPr>
              <a:t>Nutzerinnen und Nutzer müssen sich an rechtliche Bedingungen halten, um Urheberrechte zu würdigen und zu schützen.</a:t>
            </a:r>
          </a:p>
          <a:p>
            <a:pPr marL="0" indent="0">
              <a:buFont typeface="Arial" panose="020B0604020202020204" pitchFamily="34" charset="0"/>
              <a:buNone/>
              <a:defRPr/>
            </a:pPr>
            <a:endParaRPr lang="de-AT" dirty="0" smtClean="0">
              <a:solidFill>
                <a:schemeClr val="bg1"/>
              </a:solidFill>
            </a:endParaRPr>
          </a:p>
        </p:txBody>
      </p:sp>
      <p:sp>
        <p:nvSpPr>
          <p:cNvPr id="9" name="Inhaltsplatzhalter 2"/>
          <p:cNvSpPr txBox="1">
            <a:spLocks/>
          </p:cNvSpPr>
          <p:nvPr/>
        </p:nvSpPr>
        <p:spPr bwMode="auto">
          <a:xfrm>
            <a:off x="474663" y="3232150"/>
            <a:ext cx="7983537" cy="1771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normAutofit lnSpcReduction="10000"/>
          </a:bodyPr>
          <a:lstStyle>
            <a:lvl1pPr marL="342900" indent="-342900" algn="l" defTabSz="457200" rtl="0" eaLnBrk="0" fontAlgn="base" hangingPunct="0">
              <a:spcBef>
                <a:spcPct val="20000"/>
              </a:spcBef>
              <a:spcAft>
                <a:spcPts val="600"/>
              </a:spcAft>
              <a:buFont typeface="Arial" panose="020B0604020202020204" pitchFamily="34" charset="0"/>
              <a:buChar char="•"/>
              <a:defRPr sz="2800" b="1" kern="1200">
                <a:solidFill>
                  <a:srgbClr val="004C93"/>
                </a:solidFill>
                <a:latin typeface="Arial"/>
                <a:ea typeface="ヒラギノ角ゴ Pro W3"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000000"/>
                </a:solidFill>
                <a:latin typeface="Arial"/>
                <a:ea typeface="ヒラギノ角ゴ Pro W3" charset="-128"/>
                <a:cs typeface="Arial"/>
              </a:defRPr>
            </a:lvl2pPr>
            <a:lvl3pPr marL="1143000" indent="-965200" algn="l" defTabSz="457200" rtl="0" eaLnBrk="0" fontAlgn="base" hangingPunct="0">
              <a:spcBef>
                <a:spcPct val="20000"/>
              </a:spcBef>
              <a:spcAft>
                <a:spcPts val="600"/>
              </a:spcAft>
              <a:buClr>
                <a:schemeClr val="tx2"/>
              </a:buClr>
              <a:buFont typeface="Lucida Grande" charset="0"/>
              <a:buChar char="▪"/>
              <a:defRPr sz="1600"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defRPr/>
            </a:pPr>
            <a:r>
              <a:rPr lang="de-DE" sz="2400" b="0" dirty="0" smtClean="0">
                <a:solidFill>
                  <a:schemeClr val="bg1"/>
                </a:solidFill>
              </a:rPr>
              <a:t>Die Quellenverfügbarkeit ist nicht immer gewährleistet, da Materialien nicht leicht auffindbar sind und zu manchen Themen bislang wenig Material existiert.</a:t>
            </a:r>
            <a:endParaRPr lang="de-DE" sz="2400" dirty="0" smtClean="0">
              <a:solidFill>
                <a:schemeClr val="bg1"/>
              </a:solidFill>
            </a:endParaRPr>
          </a:p>
          <a:p>
            <a:pPr marL="285750" indent="-285750">
              <a:defRPr/>
            </a:pPr>
            <a:endParaRPr lang="de-DE" sz="2400" dirty="0" smtClean="0">
              <a:solidFill>
                <a:schemeClr val="bg1"/>
              </a:solidFill>
            </a:endParaRPr>
          </a:p>
          <a:p>
            <a:pPr>
              <a:buFontTx/>
              <a:buChar char="-"/>
              <a:defRPr/>
            </a:pPr>
            <a:endParaRPr lang="de-AT" dirty="0" smtClean="0">
              <a:solidFill>
                <a:schemeClr val="bg1"/>
              </a:solidFill>
            </a:endParaRPr>
          </a:p>
        </p:txBody>
      </p:sp>
      <p:pic>
        <p:nvPicPr>
          <p:cNvPr id="7066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chemeClr val="bg1"/>
                </a:solidFill>
                <a:latin typeface="+mn-lt"/>
                <a:ea typeface="+mn-ea"/>
                <a:cs typeface="Arial" panose="020B0604020202020204" pitchFamily="34" charset="0"/>
                <a:sym typeface="Calibri"/>
              </a:rPr>
              <a:t>cc by </a:t>
            </a:r>
            <a:r>
              <a:rPr lang="de-DE" sz="800" dirty="0" err="1">
                <a:solidFill>
                  <a:schemeClr val="bg1"/>
                </a:solidFill>
                <a:latin typeface="+mn-lt"/>
                <a:ea typeface="+mn-ea"/>
                <a:cs typeface="Arial" panose="020B0604020202020204" pitchFamily="34" charset="0"/>
                <a:sym typeface="Calibri"/>
              </a:rPr>
              <a:t>sa</a:t>
            </a:r>
            <a:r>
              <a:rPr lang="de-DE" sz="800" dirty="0">
                <a:solidFill>
                  <a:schemeClr val="bg1"/>
                </a:solidFill>
                <a:latin typeface="+mn-lt"/>
                <a:ea typeface="+mn-ea"/>
                <a:cs typeface="Arial" panose="020B0604020202020204" pitchFamily="34" charset="0"/>
                <a:sym typeface="Calibri"/>
              </a:rPr>
              <a:t> </a:t>
            </a:r>
            <a:r>
              <a:rPr sz="800" dirty="0">
                <a:solidFill>
                  <a:schemeClr val="bg1"/>
                </a:solidFill>
                <a:latin typeface="+mn-lt"/>
                <a:ea typeface="+mn-ea"/>
                <a:cs typeface="Arial" panose="020B0604020202020204" pitchFamily="34" charset="0"/>
                <a:sym typeface="Calibri"/>
              </a:rPr>
              <a:t>4.0 </a:t>
            </a:r>
            <a:r>
              <a:rPr lang="de-DE" sz="800" dirty="0">
                <a:solidFill>
                  <a:schemeClr val="bg1"/>
                </a:solidFill>
                <a:latin typeface="+mn-lt"/>
                <a:ea typeface="+mn-ea"/>
                <a:cs typeface="Arial" panose="020B0604020202020204" pitchFamily="34" charset="0"/>
                <a:sym typeface="Calibri"/>
              </a:rPr>
              <a:t>DE Bettina Waffner für </a:t>
            </a:r>
            <a:r>
              <a:rPr sz="800" dirty="0" err="1">
                <a:solidFill>
                  <a:schemeClr val="bg1"/>
                </a:solidFill>
                <a:latin typeface="+mn-lt"/>
                <a:ea typeface="+mn-ea"/>
                <a:cs typeface="Arial" panose="020B0604020202020204" pitchFamily="34" charset="0"/>
                <a:sym typeface="Calibri"/>
              </a:rPr>
              <a:t>MainstreamingOER</a:t>
            </a:r>
            <a:r>
              <a:rPr sz="800" dirty="0">
                <a:solidFill>
                  <a:schemeClr val="bg1"/>
                </a:solidFill>
                <a:latin typeface="+mn-lt"/>
                <a:ea typeface="+mn-ea"/>
                <a:cs typeface="Arial" panose="020B0604020202020204" pitchFamily="34" charset="0"/>
                <a:sym typeface="Calibri"/>
              </a:rPr>
              <a:t> </a:t>
            </a:r>
            <a:r>
              <a:rPr lang="de-DE" sz="800" dirty="0">
                <a:solidFill>
                  <a:schemeClr val="bg1"/>
                </a:solidFill>
                <a:latin typeface="+mn-lt"/>
                <a:ea typeface="+mn-ea"/>
                <a:cs typeface="Arial" panose="020B0604020202020204" pitchFamily="34" charset="0"/>
                <a:sym typeface="Calibri"/>
              </a:rPr>
              <a:t> </a:t>
            </a:r>
            <a:r>
              <a:rPr lang="de-DE" sz="800" dirty="0">
                <a:solidFill>
                  <a:schemeClr val="bg1"/>
                </a:solidFill>
                <a:latin typeface="+mn-lt"/>
                <a:ea typeface="+mn-ea"/>
                <a:sym typeface="Lucida Grande"/>
                <a:hlinkClick r:id="rId5"/>
              </a:rPr>
              <a:t>https://creativecommons.org/licenses/by-sa/4.0/</a:t>
            </a:r>
            <a:endParaRPr lang="de-DE" sz="800" dirty="0">
              <a:solidFill>
                <a:schemeClr val="bg1"/>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72708"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feld 11"/>
          <p:cNvSpPr txBox="1">
            <a:spLocks noChangeArrowheads="1"/>
          </p:cNvSpPr>
          <p:nvPr/>
        </p:nvSpPr>
        <p:spPr bwMode="auto">
          <a:xfrm>
            <a:off x="1995488" y="1390650"/>
            <a:ext cx="5341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i="1">
                <a:solidFill>
                  <a:srgbClr val="A3C13C"/>
                </a:solidFill>
              </a:rPr>
              <a:t>Mittagspause</a:t>
            </a:r>
          </a:p>
          <a:p>
            <a:pPr>
              <a:spcBef>
                <a:spcPct val="0"/>
              </a:spcBef>
              <a:spcAft>
                <a:spcPct val="0"/>
              </a:spcAft>
              <a:buFontTx/>
              <a:buNone/>
            </a:pPr>
            <a:endParaRPr lang="de-DE" altLang="de-DE" b="0">
              <a:solidFill>
                <a:schemeClr val="tx1"/>
              </a:solidFill>
            </a:endParaRPr>
          </a:p>
        </p:txBody>
      </p:sp>
      <p:pic>
        <p:nvPicPr>
          <p:cNvPr id="72710"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4250" y="1973263"/>
            <a:ext cx="4826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6"/>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74755" name="Textfeld 11"/>
          <p:cNvSpPr txBox="1">
            <a:spLocks noChangeArrowheads="1"/>
          </p:cNvSpPr>
          <p:nvPr/>
        </p:nvSpPr>
        <p:spPr bwMode="auto">
          <a:xfrm>
            <a:off x="2105025" y="1384300"/>
            <a:ext cx="486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Memory</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74757"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Grafik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2343150"/>
            <a:ext cx="4867275"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6"/>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 3" descr="kastlg.png"/>
          <p:cNvPicPr>
            <a:picLocks noChangeAspect="1"/>
          </p:cNvPicPr>
          <p:nvPr/>
        </p:nvPicPr>
        <p:blipFill>
          <a:blip r:embed="rId3">
            <a:duotone>
              <a:prstClr val="black"/>
              <a:srgbClr val="1FA7DA">
                <a:tint val="45000"/>
                <a:satMod val="400000"/>
              </a:srgbClr>
            </a:duotone>
            <a:extLst>
              <a:ext uri="{28A0092B-C50C-407E-A947-70E740481C1C}">
                <a14:useLocalDpi xmlns:a14="http://schemas.microsoft.com/office/drawing/2010/main" val="0"/>
              </a:ext>
            </a:extLst>
          </a:blip>
          <a:srcRect/>
          <a:stretch>
            <a:fillRect/>
          </a:stretch>
        </p:blipFill>
        <p:spPr bwMode="auto">
          <a:xfrm>
            <a:off x="-384048" y="1384300"/>
            <a:ext cx="10442447" cy="5653691"/>
          </a:xfrm>
          <a:prstGeom prst="rect">
            <a:avLst/>
          </a:prstGeom>
          <a:solidFill>
            <a:schemeClr val="bg1"/>
          </a:solidFill>
          <a:ln>
            <a:noFill/>
          </a:ln>
        </p:spPr>
      </p:pic>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76804" name="Textfeld 11"/>
          <p:cNvSpPr txBox="1">
            <a:spLocks noChangeArrowheads="1"/>
          </p:cNvSpPr>
          <p:nvPr/>
        </p:nvSpPr>
        <p:spPr bwMode="auto">
          <a:xfrm>
            <a:off x="1995488" y="1384300"/>
            <a:ext cx="695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Die Arbeit als Multiplikator/in</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10" name="Inhaltsplatzhalter 2"/>
          <p:cNvSpPr>
            <a:spLocks noGrp="1"/>
          </p:cNvSpPr>
          <p:nvPr>
            <p:ph idx="1"/>
          </p:nvPr>
        </p:nvSpPr>
        <p:spPr>
          <a:xfrm>
            <a:off x="1225550" y="2222500"/>
            <a:ext cx="7226300" cy="3786188"/>
          </a:xfrm>
          <a:ln>
            <a:solidFill>
              <a:schemeClr val="bg1"/>
            </a:solidFill>
          </a:ln>
        </p:spPr>
        <p:txBody>
          <a:bodyPr/>
          <a:lstStyle/>
          <a:p>
            <a:pPr marL="0" indent="0">
              <a:buFont typeface="Arial" panose="020B0604020202020204" pitchFamily="34" charset="0"/>
              <a:buNone/>
            </a:pPr>
            <a:r>
              <a:rPr lang="de-DE" altLang="de-DE" sz="1600" b="0" i="1" smtClean="0">
                <a:solidFill>
                  <a:schemeClr val="tx1"/>
                </a:solidFill>
                <a:latin typeface="Arial" panose="020B0604020202020204" pitchFamily="34" charset="0"/>
                <a:cs typeface="Arial" panose="020B0604020202020204" pitchFamily="34" charset="0"/>
              </a:rPr>
              <a:t>Bildungsmaterialien rechtssicher verwenden – Die Weitergabe an Kursleitende</a:t>
            </a:r>
          </a:p>
          <a:p>
            <a:pPr marL="0" indent="0">
              <a:buFont typeface="Arial" panose="020B0604020202020204" pitchFamily="34" charset="0"/>
              <a:buNone/>
            </a:pPr>
            <a:r>
              <a:rPr lang="de-DE" altLang="de-DE" sz="1600" i="1" smtClean="0">
                <a:solidFill>
                  <a:schemeClr val="tx1"/>
                </a:solidFill>
                <a:latin typeface="Arial" panose="020B0604020202020204" pitchFamily="34" charset="0"/>
                <a:cs typeface="Arial" panose="020B0604020202020204" pitchFamily="34" charset="0"/>
              </a:rPr>
              <a:t>Tisch 1: Was sind inhaltlich die zentralen Aspekte, die weitergegeben werden sollen?</a:t>
            </a:r>
          </a:p>
          <a:p>
            <a:pPr marL="0" indent="0">
              <a:buFont typeface="Arial" panose="020B0604020202020204" pitchFamily="34" charset="0"/>
              <a:buNone/>
            </a:pPr>
            <a:r>
              <a:rPr lang="de-DE" altLang="de-DE" sz="1600" i="1" smtClean="0">
                <a:solidFill>
                  <a:schemeClr val="tx1"/>
                </a:solidFill>
                <a:latin typeface="Arial" panose="020B0604020202020204" pitchFamily="34" charset="0"/>
                <a:cs typeface="Arial" panose="020B0604020202020204" pitchFamily="34" charset="0"/>
              </a:rPr>
              <a:t>Tisch 2: Welcher organisatorische Rahmen ist dazu nötig?</a:t>
            </a:r>
          </a:p>
          <a:p>
            <a:pPr marL="0" indent="0">
              <a:buFont typeface="Arial" panose="020B0604020202020204" pitchFamily="34" charset="0"/>
              <a:buNone/>
            </a:pPr>
            <a:r>
              <a:rPr lang="de-DE" altLang="de-DE" sz="1600" b="0" i="1" smtClean="0">
                <a:solidFill>
                  <a:schemeClr val="tx1"/>
                </a:solidFill>
                <a:latin typeface="Arial" panose="020B0604020202020204" pitchFamily="34" charset="0"/>
                <a:cs typeface="Arial" panose="020B0604020202020204" pitchFamily="34" charset="0"/>
              </a:rPr>
              <a:t>Diskutiert 15 Minuten diese Fragen miteinander, haltet auf dem Flipchart in einer Art Brainstorming die Punkte fest. Bestimmt einen Moderator/eine Moderatorin. Danach wechselt die Gruppe den Tisch bis auf den Moderator, der für die neue Tischgesellschaft  die Diskussionsergebnisse zusammenfasst. Anknüpfend daran wird weiter diskutiert.</a:t>
            </a:r>
          </a:p>
          <a:p>
            <a:pPr marL="0" indent="0">
              <a:buFont typeface="Arial" panose="020B0604020202020204" pitchFamily="34" charset="0"/>
              <a:buNone/>
            </a:pPr>
            <a:r>
              <a:rPr lang="de-DE" altLang="de-DE" sz="1600" b="0" i="1" smtClean="0">
                <a:solidFill>
                  <a:schemeClr val="tx1"/>
                </a:solidFill>
                <a:latin typeface="Arial" panose="020B0604020202020204" pitchFamily="34" charset="0"/>
                <a:cs typeface="Arial" panose="020B0604020202020204" pitchFamily="34" charset="0"/>
              </a:rPr>
              <a:t>Der Moderator/die Moderatorin präsentiert die Ergebisse im Plenum.</a:t>
            </a:r>
          </a:p>
        </p:txBody>
      </p:sp>
      <p:pic>
        <p:nvPicPr>
          <p:cNvPr id="76807" name="Bild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6"/>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788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838" y="1443038"/>
            <a:ext cx="6408737"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feld 26"/>
          <p:cNvSpPr txBox="1"/>
          <p:nvPr/>
        </p:nvSpPr>
        <p:spPr>
          <a:xfrm>
            <a:off x="252413" y="2355850"/>
            <a:ext cx="1460500" cy="706438"/>
          </a:xfrm>
          <a:prstGeom prst="rect">
            <a:avLst/>
          </a:prstGeom>
          <a:noFill/>
        </p:spPr>
        <p:txBody>
          <a:bodyPr>
            <a:spAutoFit/>
          </a:bodyPr>
          <a:lstStyle/>
          <a:p>
            <a:pPr>
              <a:defRPr/>
            </a:pPr>
            <a:r>
              <a:rPr lang="de-DE" sz="1600" b="1" dirty="0">
                <a:solidFill>
                  <a:srgbClr val="0070C0"/>
                </a:solidFill>
              </a:rPr>
              <a:t>Suche</a:t>
            </a:r>
          </a:p>
          <a:p>
            <a:pPr>
              <a:defRPr/>
            </a:pPr>
            <a:r>
              <a:rPr lang="de-DE" sz="1200" b="1" dirty="0">
                <a:solidFill>
                  <a:schemeClr val="bg1">
                    <a:lumMod val="50000"/>
                  </a:schemeClr>
                </a:solidFill>
              </a:rPr>
              <a:t>Das ganze Portal durchsuchen</a:t>
            </a:r>
          </a:p>
        </p:txBody>
      </p:sp>
      <p:cxnSp>
        <p:nvCxnSpPr>
          <p:cNvPr id="28" name="Gerade Verbindung mit Pfeil 27"/>
          <p:cNvCxnSpPr/>
          <p:nvPr/>
        </p:nvCxnSpPr>
        <p:spPr>
          <a:xfrm flipV="1">
            <a:off x="1654175" y="2020888"/>
            <a:ext cx="711200" cy="538162"/>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247650" y="3311525"/>
            <a:ext cx="1460500" cy="708025"/>
          </a:xfrm>
          <a:prstGeom prst="rect">
            <a:avLst/>
          </a:prstGeom>
          <a:noFill/>
        </p:spPr>
        <p:txBody>
          <a:bodyPr>
            <a:spAutoFit/>
          </a:bodyPr>
          <a:lstStyle/>
          <a:p>
            <a:pPr>
              <a:defRPr/>
            </a:pPr>
            <a:r>
              <a:rPr lang="de-DE" sz="1600" b="1" dirty="0" err="1">
                <a:solidFill>
                  <a:srgbClr val="0070C0"/>
                </a:solidFill>
              </a:rPr>
              <a:t>TagCloud</a:t>
            </a:r>
            <a:endParaRPr lang="de-DE" sz="1600" b="1" dirty="0">
              <a:solidFill>
                <a:srgbClr val="0070C0"/>
              </a:solidFill>
            </a:endParaRPr>
          </a:p>
          <a:p>
            <a:pPr>
              <a:defRPr/>
            </a:pPr>
            <a:r>
              <a:rPr lang="de-DE" sz="1200" b="1" dirty="0">
                <a:solidFill>
                  <a:schemeClr val="bg1">
                    <a:lumMod val="50000"/>
                  </a:schemeClr>
                </a:solidFill>
              </a:rPr>
              <a:t>Schlagwort auswählen</a:t>
            </a:r>
          </a:p>
        </p:txBody>
      </p:sp>
      <p:cxnSp>
        <p:nvCxnSpPr>
          <p:cNvPr id="30" name="Gerade Verbindung mit Pfeil 29"/>
          <p:cNvCxnSpPr/>
          <p:nvPr/>
        </p:nvCxnSpPr>
        <p:spPr>
          <a:xfrm flipV="1">
            <a:off x="1651000" y="3074988"/>
            <a:ext cx="752475" cy="428625"/>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p:nvPr/>
        </p:nvCxnSpPr>
        <p:spPr>
          <a:xfrm flipV="1">
            <a:off x="1609725" y="4044950"/>
            <a:ext cx="593725" cy="366713"/>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a:xfrm>
            <a:off x="247650" y="4203700"/>
            <a:ext cx="1460500" cy="892175"/>
          </a:xfrm>
          <a:prstGeom prst="rect">
            <a:avLst/>
          </a:prstGeom>
          <a:noFill/>
        </p:spPr>
        <p:txBody>
          <a:bodyPr>
            <a:spAutoFit/>
          </a:bodyPr>
          <a:lstStyle/>
          <a:p>
            <a:pPr>
              <a:defRPr/>
            </a:pPr>
            <a:r>
              <a:rPr lang="de-DE" sz="1600" b="1" dirty="0">
                <a:solidFill>
                  <a:srgbClr val="0070C0"/>
                </a:solidFill>
              </a:rPr>
              <a:t>Filter</a:t>
            </a:r>
          </a:p>
          <a:p>
            <a:pPr>
              <a:defRPr/>
            </a:pPr>
            <a:r>
              <a:rPr lang="de-DE" sz="1200" b="1" dirty="0">
                <a:solidFill>
                  <a:schemeClr val="bg1">
                    <a:lumMod val="50000"/>
                  </a:schemeClr>
                </a:solidFill>
              </a:rPr>
              <a:t>Nach CC-Lizenzen und Ihren Inhalten filtern</a:t>
            </a:r>
          </a:p>
        </p:txBody>
      </p:sp>
      <p:sp>
        <p:nvSpPr>
          <p:cNvPr id="78859" name="Textfeld 11"/>
          <p:cNvSpPr txBox="1">
            <a:spLocks noChangeArrowheads="1"/>
          </p:cNvSpPr>
          <p:nvPr/>
        </p:nvSpPr>
        <p:spPr bwMode="auto">
          <a:xfrm>
            <a:off x="-46038" y="5649913"/>
            <a:ext cx="24495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Edutags I</a:t>
            </a:r>
          </a:p>
        </p:txBody>
      </p:sp>
      <p:pic>
        <p:nvPicPr>
          <p:cNvPr id="78860" name="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75" y="6502400"/>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4"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6"/>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80899" name="Textfeld 11"/>
          <p:cNvSpPr txBox="1">
            <a:spLocks noChangeArrowheads="1"/>
          </p:cNvSpPr>
          <p:nvPr/>
        </p:nvSpPr>
        <p:spPr bwMode="auto">
          <a:xfrm>
            <a:off x="-85725" y="2519363"/>
            <a:ext cx="33956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Online Campus</a:t>
            </a:r>
          </a:p>
          <a:p>
            <a:pPr algn="ctr">
              <a:spcBef>
                <a:spcPct val="0"/>
              </a:spcBef>
              <a:spcAft>
                <a:spcPct val="0"/>
              </a:spcAft>
              <a:buFontTx/>
              <a:buNone/>
            </a:pPr>
            <a:endParaRPr lang="de-DE" altLang="de-DE" b="0">
              <a:solidFill>
                <a:srgbClr val="A3C13C"/>
              </a:solidFill>
            </a:endParaRPr>
          </a:p>
          <a:p>
            <a:pPr algn="ctr">
              <a:spcBef>
                <a:spcPct val="0"/>
              </a:spcBef>
              <a:spcAft>
                <a:spcPct val="0"/>
              </a:spcAft>
              <a:buFontTx/>
              <a:buNone/>
            </a:pPr>
            <a:r>
              <a:rPr lang="de-DE" altLang="de-DE" sz="2000" b="0">
                <a:solidFill>
                  <a:schemeClr val="tx1"/>
                </a:solidFill>
              </a:rPr>
              <a:t>www.online-campus.net</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80901"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36587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377"/>
          <p:cNvSpPr/>
          <p:nvPr/>
        </p:nvSpPr>
        <p:spPr>
          <a:xfrm>
            <a:off x="704850" y="6396038"/>
            <a:ext cx="2401888"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sz="800" dirty="0" err="1">
                <a:solidFill>
                  <a:srgbClr val="000000"/>
                </a:solidFill>
                <a:latin typeface="+mn-lt"/>
                <a:ea typeface="+mn-ea"/>
                <a:cs typeface="Arial" panose="020B0604020202020204" pitchFamily="34" charset="0"/>
                <a:sym typeface="Calibri"/>
              </a:rPr>
              <a:t>sa</a:t>
            </a:r>
            <a:r>
              <a:rPr sz="800" dirty="0">
                <a:solidFill>
                  <a:srgbClr val="000000"/>
                </a:solidFill>
                <a:latin typeface="+mn-lt"/>
                <a:ea typeface="+mn-ea"/>
                <a:cs typeface="Arial" panose="020B0604020202020204" pitchFamily="34" charset="0"/>
                <a:sym typeface="Calibri"/>
              </a:rPr>
              <a:t> 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p>
        </p:txBody>
      </p:sp>
      <p:pic>
        <p:nvPicPr>
          <p:cNvPr id="80903" name="Grafik 8"/>
          <p:cNvPicPr>
            <a:picLocks noChangeAspect="1" noChangeArrowheads="1"/>
          </p:cNvPicPr>
          <p:nvPr/>
        </p:nvPicPr>
        <p:blipFill>
          <a:blip r:embed="rId5">
            <a:extLst>
              <a:ext uri="{28A0092B-C50C-407E-A947-70E740481C1C}">
                <a14:useLocalDpi xmlns:a14="http://schemas.microsoft.com/office/drawing/2010/main" val="0"/>
              </a:ext>
            </a:extLst>
          </a:blip>
          <a:srcRect l="23067" t="12231" r="24216" b="3584"/>
          <a:stretch>
            <a:fillRect/>
          </a:stretch>
        </p:blipFill>
        <p:spPr bwMode="auto">
          <a:xfrm>
            <a:off x="3186113" y="1125538"/>
            <a:ext cx="57118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3424238" y="4859338"/>
            <a:ext cx="1296987" cy="59531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0905" name="Textfeld 11"/>
          <p:cNvSpPr txBox="1">
            <a:spLocks noChangeArrowheads="1"/>
          </p:cNvSpPr>
          <p:nvPr/>
        </p:nvSpPr>
        <p:spPr bwMode="auto">
          <a:xfrm>
            <a:off x="4829175" y="4852988"/>
            <a:ext cx="242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FF0000"/>
                </a:solidFill>
              </a:rPr>
              <a:t>Registrieren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smtClean="0">
                <a:solidFill>
                  <a:srgbClr val="1FA7DA"/>
                </a:solidFill>
                <a:latin typeface="Arial" pitchFamily="34" charset="0"/>
                <a:cs typeface="Arial" pitchFamily="34" charset="0"/>
              </a:rPr>
              <a:t>r</a:t>
            </a:r>
            <a:r>
              <a:rPr lang="de-DE" sz="1100" dirty="0">
                <a:solidFill>
                  <a:srgbClr val="1FA7DA"/>
                </a:solidFill>
                <a:latin typeface="Arial" pitchFamily="34" charset="0"/>
                <a:cs typeface="Arial" pitchFamily="34" charset="0"/>
              </a:rPr>
              <a:t>.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82947" name="Textfeld 11"/>
          <p:cNvSpPr txBox="1">
            <a:spLocks noChangeArrowheads="1"/>
          </p:cNvSpPr>
          <p:nvPr/>
        </p:nvSpPr>
        <p:spPr bwMode="auto">
          <a:xfrm>
            <a:off x="-85725" y="2519363"/>
            <a:ext cx="33956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Online Campus</a:t>
            </a:r>
          </a:p>
          <a:p>
            <a:pPr algn="ctr">
              <a:spcBef>
                <a:spcPct val="0"/>
              </a:spcBef>
              <a:spcAft>
                <a:spcPct val="0"/>
              </a:spcAft>
              <a:buFontTx/>
              <a:buNone/>
            </a:pPr>
            <a:endParaRPr lang="de-DE" altLang="de-DE" b="0">
              <a:solidFill>
                <a:srgbClr val="A3C13C"/>
              </a:solidFill>
            </a:endParaRPr>
          </a:p>
          <a:p>
            <a:pPr algn="ctr">
              <a:spcBef>
                <a:spcPct val="0"/>
              </a:spcBef>
              <a:spcAft>
                <a:spcPct val="0"/>
              </a:spcAft>
              <a:buFontTx/>
              <a:buNone/>
            </a:pPr>
            <a:r>
              <a:rPr lang="de-DE" altLang="de-DE" sz="2000" b="0">
                <a:solidFill>
                  <a:schemeClr val="tx1"/>
                </a:solidFill>
              </a:rPr>
              <a:t>www.online-campus.net</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82949"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515100"/>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 name="Shape 377"/>
          <p:cNvSpPr/>
          <p:nvPr/>
        </p:nvSpPr>
        <p:spPr>
          <a:xfrm>
            <a:off x="704850" y="6396038"/>
            <a:ext cx="103188"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pic>
        <p:nvPicPr>
          <p:cNvPr id="82951" name="Grafik 9"/>
          <p:cNvPicPr>
            <a:picLocks noChangeAspect="1" noChangeArrowheads="1"/>
          </p:cNvPicPr>
          <p:nvPr/>
        </p:nvPicPr>
        <p:blipFill>
          <a:blip r:embed="rId5">
            <a:extLst>
              <a:ext uri="{28A0092B-C50C-407E-A947-70E740481C1C}">
                <a14:useLocalDpi xmlns:a14="http://schemas.microsoft.com/office/drawing/2010/main" val="0"/>
              </a:ext>
            </a:extLst>
          </a:blip>
          <a:srcRect l="105" t="11572" r="77428" b="49042"/>
          <a:stretch>
            <a:fillRect/>
          </a:stretch>
        </p:blipFill>
        <p:spPr bwMode="auto">
          <a:xfrm>
            <a:off x="3224213" y="1347788"/>
            <a:ext cx="55880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3151188" y="2843213"/>
            <a:ext cx="1741487" cy="9144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82953" name="Textfeld 11"/>
          <p:cNvSpPr txBox="1">
            <a:spLocks noChangeArrowheads="1"/>
          </p:cNvSpPr>
          <p:nvPr/>
        </p:nvSpPr>
        <p:spPr bwMode="auto">
          <a:xfrm>
            <a:off x="5127625" y="3038475"/>
            <a:ext cx="2424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FF0000"/>
                </a:solidFill>
              </a:rPr>
              <a:t>Modul wählen</a:t>
            </a:r>
          </a:p>
        </p:txBody>
      </p:sp>
      <p:sp>
        <p:nvSpPr>
          <p:cNvPr id="82954" name="Textfeld 11"/>
          <p:cNvSpPr txBox="1">
            <a:spLocks noChangeArrowheads="1"/>
          </p:cNvSpPr>
          <p:nvPr/>
        </p:nvSpPr>
        <p:spPr bwMode="auto">
          <a:xfrm>
            <a:off x="3170238" y="3873500"/>
            <a:ext cx="57816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FF0000"/>
                </a:solidFill>
              </a:rPr>
              <a:t>Open Educational Resources (OER) in der Erwachsenen- und Weiterbildung</a:t>
            </a:r>
          </a:p>
        </p:txBody>
      </p:sp>
      <p:sp>
        <p:nvSpPr>
          <p:cNvPr id="13"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6"/>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84995" name="Textfeld 11"/>
          <p:cNvSpPr txBox="1">
            <a:spLocks noChangeArrowheads="1"/>
          </p:cNvSpPr>
          <p:nvPr/>
        </p:nvSpPr>
        <p:spPr bwMode="auto">
          <a:xfrm>
            <a:off x="1989138" y="1384300"/>
            <a:ext cx="69564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Nachbereitende Online-Phase</a:t>
            </a:r>
          </a:p>
          <a:p>
            <a:pPr algn="ctr">
              <a:spcBef>
                <a:spcPct val="0"/>
              </a:spcBef>
              <a:spcAft>
                <a:spcPct val="0"/>
              </a:spcAft>
              <a:buFontTx/>
              <a:buNone/>
            </a:pPr>
            <a:r>
              <a:rPr lang="de-DE" altLang="de-DE" sz="2000" b="0">
                <a:solidFill>
                  <a:srgbClr val="A3C13C"/>
                </a:solidFill>
              </a:rPr>
              <a:t>Workshop-Agenda</a:t>
            </a:r>
          </a:p>
          <a:p>
            <a:pPr>
              <a:spcBef>
                <a:spcPct val="0"/>
              </a:spcBef>
              <a:spcAft>
                <a:spcPct val="0"/>
              </a:spcAft>
              <a:buFontTx/>
              <a:buNone/>
            </a:pPr>
            <a:endParaRPr lang="de-DE" altLang="de-DE" b="0">
              <a:solidFill>
                <a:schemeClr val="tx1"/>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9221" name="Textfeld 8"/>
          <p:cNvSpPr txBox="1">
            <a:spLocks noChangeArrowheads="1"/>
          </p:cNvSpPr>
          <p:nvPr/>
        </p:nvSpPr>
        <p:spPr bwMode="auto">
          <a:xfrm>
            <a:off x="509588" y="2033588"/>
            <a:ext cx="835977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marL="0" indent="0">
              <a:lnSpc>
                <a:spcPct val="150000"/>
              </a:lnSpc>
              <a:spcBef>
                <a:spcPct val="0"/>
              </a:spcBef>
              <a:spcAft>
                <a:spcPct val="0"/>
              </a:spcAft>
              <a:buFont typeface="Arial" panose="020B0604020202020204" pitchFamily="34" charset="0"/>
              <a:buNone/>
              <a:defRPr/>
            </a:pPr>
            <a:r>
              <a:rPr lang="de-DE" altLang="de-DE" sz="1800" b="0" dirty="0" smtClean="0">
                <a:solidFill>
                  <a:schemeClr val="tx1"/>
                </a:solidFill>
              </a:rPr>
              <a:t>Ihr werden…</a:t>
            </a:r>
          </a:p>
          <a:p>
            <a:pPr marL="0" indent="0">
              <a:lnSpc>
                <a:spcPct val="150000"/>
              </a:lnSpc>
              <a:spcBef>
                <a:spcPct val="0"/>
              </a:spcBef>
              <a:spcAft>
                <a:spcPct val="0"/>
              </a:spcAft>
              <a:buFont typeface="Arial" panose="020B0604020202020204" pitchFamily="34" charset="0"/>
              <a:buNone/>
              <a:defRPr/>
            </a:pPr>
            <a:endParaRPr lang="de-DE" altLang="de-DE" sz="1800" b="0" dirty="0" smtClean="0">
              <a:solidFill>
                <a:schemeClr val="tx1"/>
              </a:solidFill>
            </a:endParaRPr>
          </a:p>
          <a:p>
            <a:pPr>
              <a:lnSpc>
                <a:spcPct val="150000"/>
              </a:lnSpc>
              <a:spcBef>
                <a:spcPct val="0"/>
              </a:spcBef>
              <a:spcAft>
                <a:spcPct val="0"/>
              </a:spcAft>
              <a:defRPr/>
            </a:pPr>
            <a:r>
              <a:rPr lang="de-DE" altLang="de-DE" sz="1800" b="0" dirty="0" smtClean="0">
                <a:solidFill>
                  <a:schemeClr val="tx1"/>
                </a:solidFill>
              </a:rPr>
              <a:t>… die Inhalte des ersten Moduls im Forum reflektieren und sich mit anderen darüber austauschen können.</a:t>
            </a:r>
          </a:p>
          <a:p>
            <a:pPr>
              <a:lnSpc>
                <a:spcPct val="150000"/>
              </a:lnSpc>
              <a:spcBef>
                <a:spcPct val="0"/>
              </a:spcBef>
              <a:spcAft>
                <a:spcPct val="0"/>
              </a:spcAft>
              <a:defRPr/>
            </a:pPr>
            <a:endParaRPr lang="de-DE" altLang="de-DE" sz="1800" b="0" dirty="0" smtClean="0">
              <a:solidFill>
                <a:schemeClr val="tx1"/>
              </a:solidFill>
            </a:endParaRPr>
          </a:p>
          <a:p>
            <a:pPr>
              <a:lnSpc>
                <a:spcPct val="150000"/>
              </a:lnSpc>
              <a:spcBef>
                <a:spcPct val="0"/>
              </a:spcBef>
              <a:spcAft>
                <a:spcPct val="0"/>
              </a:spcAft>
              <a:defRPr/>
            </a:pPr>
            <a:r>
              <a:rPr lang="de-DE" altLang="de-DE" sz="1800" b="0" dirty="0" smtClean="0">
                <a:solidFill>
                  <a:schemeClr val="tx1"/>
                </a:solidFill>
              </a:rPr>
              <a:t>… Übungen zu Urheber- und Nutzungsrechten machen können. </a:t>
            </a:r>
          </a:p>
          <a:p>
            <a:pPr>
              <a:lnSpc>
                <a:spcPct val="150000"/>
              </a:lnSpc>
              <a:spcBef>
                <a:spcPct val="0"/>
              </a:spcBef>
              <a:spcAft>
                <a:spcPct val="0"/>
              </a:spcAft>
              <a:defRPr/>
            </a:pPr>
            <a:endParaRPr lang="de-DE" altLang="de-DE" sz="1800" b="0" dirty="0" smtClean="0">
              <a:solidFill>
                <a:schemeClr val="tx1"/>
              </a:solidFill>
            </a:endParaRPr>
          </a:p>
          <a:p>
            <a:pPr>
              <a:lnSpc>
                <a:spcPct val="150000"/>
              </a:lnSpc>
              <a:spcBef>
                <a:spcPct val="0"/>
              </a:spcBef>
              <a:spcAft>
                <a:spcPct val="0"/>
              </a:spcAft>
              <a:defRPr/>
            </a:pPr>
            <a:r>
              <a:rPr lang="de-DE" altLang="de-DE" sz="1800" b="0" dirty="0" smtClean="0">
                <a:solidFill>
                  <a:schemeClr val="tx1"/>
                </a:solidFill>
              </a:rPr>
              <a:t>… mit </a:t>
            </a:r>
            <a:r>
              <a:rPr lang="de-DE" altLang="de-DE" sz="1800" b="0" i="1" dirty="0" err="1" smtClean="0">
                <a:solidFill>
                  <a:schemeClr val="tx1"/>
                </a:solidFill>
              </a:rPr>
              <a:t>edutags</a:t>
            </a:r>
            <a:r>
              <a:rPr lang="de-DE" altLang="de-DE" sz="1800" b="0" dirty="0" smtClean="0">
                <a:solidFill>
                  <a:schemeClr val="tx1"/>
                </a:solidFill>
              </a:rPr>
              <a:t> ein Tool kennenlernen, das </a:t>
            </a:r>
            <a:r>
              <a:rPr lang="de-DE" altLang="de-DE" sz="1800" b="0" dirty="0" err="1" smtClean="0">
                <a:solidFill>
                  <a:schemeClr val="tx1"/>
                </a:solidFill>
              </a:rPr>
              <a:t>kollaboratives</a:t>
            </a:r>
            <a:r>
              <a:rPr lang="de-DE" altLang="de-DE" sz="1800" b="0" dirty="0" smtClean="0">
                <a:solidFill>
                  <a:schemeClr val="tx1"/>
                </a:solidFill>
              </a:rPr>
              <a:t> Arbeiten erleichtert.</a:t>
            </a:r>
          </a:p>
          <a:p>
            <a:pPr>
              <a:lnSpc>
                <a:spcPct val="150000"/>
              </a:lnSpc>
              <a:spcBef>
                <a:spcPct val="0"/>
              </a:spcBef>
              <a:spcAft>
                <a:spcPct val="0"/>
              </a:spcAft>
              <a:defRPr/>
            </a:pPr>
            <a:endParaRPr lang="de-DE" altLang="de-DE" sz="1800" b="0" dirty="0" smtClean="0">
              <a:solidFill>
                <a:schemeClr val="tx1"/>
              </a:solidFill>
            </a:endParaRPr>
          </a:p>
        </p:txBody>
      </p:sp>
      <p:pic>
        <p:nvPicPr>
          <p:cNvPr id="84998"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515100"/>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5"/>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1785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sp>
        <p:nvSpPr>
          <p:cNvPr id="87043" name="Textfeld 11"/>
          <p:cNvSpPr txBox="1">
            <a:spLocks noChangeArrowheads="1"/>
          </p:cNvSpPr>
          <p:nvPr/>
        </p:nvSpPr>
        <p:spPr bwMode="auto">
          <a:xfrm>
            <a:off x="1984375" y="1384300"/>
            <a:ext cx="696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Nachweise</a:t>
            </a:r>
            <a:endParaRPr lang="de-DE" altLang="de-DE" sz="2000" b="0">
              <a:solidFill>
                <a:srgbClr val="A3C13C"/>
              </a:solidFill>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87045"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8"/>
          <p:cNvSpPr txBox="1">
            <a:spLocks noChangeArrowheads="1"/>
          </p:cNvSpPr>
          <p:nvPr/>
        </p:nvSpPr>
        <p:spPr bwMode="auto">
          <a:xfrm>
            <a:off x="509588" y="2166938"/>
            <a:ext cx="8388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 typeface="Arial" panose="020B0604020202020204" pitchFamily="34" charset="0"/>
              <a:buNone/>
            </a:pPr>
            <a:r>
              <a:rPr lang="de-DE" altLang="de-DE" sz="1200" dirty="0">
                <a:solidFill>
                  <a:schemeClr val="tx1"/>
                </a:solidFill>
              </a:rPr>
              <a:t>Deutsche UNESCO Kommission e.V.</a:t>
            </a:r>
            <a:r>
              <a:rPr lang="de-DE" altLang="de-DE" sz="1200" b="0" dirty="0">
                <a:solidFill>
                  <a:schemeClr val="tx1"/>
                </a:solidFill>
              </a:rPr>
              <a:t> 2015: Open Educational Resources. </a:t>
            </a:r>
            <a:r>
              <a:rPr lang="de-DE" altLang="de-DE" sz="1200" b="0" dirty="0">
                <a:solidFill>
                  <a:schemeClr val="tx1"/>
                </a:solidFill>
                <a:hlinkClick r:id="rId5"/>
              </a:rPr>
              <a:t>http://www.unesco.de/bildung/open-educational-resources.html  </a:t>
            </a:r>
            <a:endParaRPr lang="de-DE" altLang="de-DE" sz="1200" b="0" dirty="0">
              <a:solidFill>
                <a:schemeClr val="tx1"/>
              </a:solidFill>
            </a:endParaRPr>
          </a:p>
          <a:p>
            <a:pPr>
              <a:spcBef>
                <a:spcPct val="0"/>
              </a:spcBef>
              <a:spcAft>
                <a:spcPct val="0"/>
              </a:spcAft>
              <a:buFont typeface="Arial" panose="020B0604020202020204" pitchFamily="34" charset="0"/>
              <a:buNone/>
            </a:pPr>
            <a:endParaRPr lang="de-DE" altLang="de-DE" sz="1200" b="0" dirty="0">
              <a:solidFill>
                <a:schemeClr val="tx1"/>
              </a:solidFill>
            </a:endParaRPr>
          </a:p>
          <a:p>
            <a:pPr>
              <a:spcBef>
                <a:spcPct val="0"/>
              </a:spcBef>
              <a:spcAft>
                <a:spcPct val="0"/>
              </a:spcAft>
              <a:buFont typeface="Arial" panose="020B0604020202020204" pitchFamily="34" charset="0"/>
              <a:buNone/>
            </a:pPr>
            <a:r>
              <a:rPr lang="de-DE" altLang="de-DE" sz="1200" dirty="0">
                <a:solidFill>
                  <a:schemeClr val="tx1"/>
                </a:solidFill>
              </a:rPr>
              <a:t>Hansen, Jan</a:t>
            </a:r>
            <a:r>
              <a:rPr lang="de-DE" altLang="de-DE" sz="1200" b="0" dirty="0">
                <a:solidFill>
                  <a:schemeClr val="tx1"/>
                </a:solidFill>
              </a:rPr>
              <a:t>; Seehagen-Marx, Heike 2013: Urheberrecht &amp; Co in der Hochschullehre. Rechtliche Aspekte des Technologieeinsatzes beim Lehren und Lernen. In: Schön, Sandra; Ebner, Martin et al. L3T. Lehrbuch für Lernen und Lehren mit Technologien. Bad Reichenhall</a:t>
            </a:r>
          </a:p>
          <a:p>
            <a:pPr>
              <a:spcBef>
                <a:spcPct val="0"/>
              </a:spcBef>
              <a:spcAft>
                <a:spcPct val="0"/>
              </a:spcAft>
              <a:buFont typeface="Arial" panose="020B0604020202020204" pitchFamily="34" charset="0"/>
              <a:buNone/>
            </a:pPr>
            <a:r>
              <a:rPr lang="de-DE" altLang="de-DE" sz="1200" b="0" dirty="0">
                <a:solidFill>
                  <a:schemeClr val="tx1"/>
                </a:solidFill>
                <a:hlinkClick r:id="rId6"/>
              </a:rPr>
              <a:t>http://l3t.eu/homepage/</a:t>
            </a:r>
            <a:endParaRPr lang="de-DE" altLang="de-DE" sz="1200" b="0" dirty="0">
              <a:solidFill>
                <a:schemeClr val="tx1"/>
              </a:solidFill>
            </a:endParaRPr>
          </a:p>
          <a:p>
            <a:pPr>
              <a:spcBef>
                <a:spcPct val="0"/>
              </a:spcBef>
              <a:spcAft>
                <a:spcPct val="0"/>
              </a:spcAft>
              <a:buFont typeface="Arial" panose="020B0604020202020204" pitchFamily="34" charset="0"/>
              <a:buNone/>
            </a:pPr>
            <a:endParaRPr lang="de-DE" altLang="de-DE" sz="1200" b="0" dirty="0">
              <a:solidFill>
                <a:schemeClr val="tx1"/>
              </a:solidFill>
            </a:endParaRPr>
          </a:p>
          <a:p>
            <a:pPr>
              <a:spcBef>
                <a:spcPct val="0"/>
              </a:spcBef>
              <a:spcAft>
                <a:spcPct val="0"/>
              </a:spcAft>
              <a:buFont typeface="Arial" panose="020B0604020202020204" pitchFamily="34" charset="0"/>
              <a:buNone/>
            </a:pPr>
            <a:r>
              <a:rPr lang="de-DE" altLang="de-DE" sz="1200" dirty="0" err="1">
                <a:solidFill>
                  <a:schemeClr val="tx1"/>
                </a:solidFill>
              </a:rPr>
              <a:t>Kerres</a:t>
            </a:r>
            <a:r>
              <a:rPr lang="de-DE" altLang="de-DE" sz="1200" dirty="0">
                <a:solidFill>
                  <a:schemeClr val="tx1"/>
                </a:solidFill>
              </a:rPr>
              <a:t>, Michael; Heinen Richard</a:t>
            </a:r>
            <a:r>
              <a:rPr lang="de-DE" altLang="de-DE" sz="1200" b="0" dirty="0">
                <a:solidFill>
                  <a:schemeClr val="tx1"/>
                </a:solidFill>
              </a:rPr>
              <a:t>: OER Open Educational Resources</a:t>
            </a:r>
            <a:r>
              <a:rPr lang="de-DE" altLang="de-DE" sz="1200" b="0" dirty="0">
                <a:solidFill>
                  <a:schemeClr val="tx1"/>
                </a:solidFill>
                <a:hlinkClick r:id="rId7"/>
              </a:rPr>
              <a:t>. https://de.slideshare.net/richard_he/msw-oer</a:t>
            </a:r>
            <a:endParaRPr lang="de-DE" altLang="de-DE" sz="1200" b="0" dirty="0">
              <a:solidFill>
                <a:schemeClr val="tx1"/>
              </a:solidFill>
            </a:endParaRPr>
          </a:p>
          <a:p>
            <a:pPr>
              <a:spcBef>
                <a:spcPct val="0"/>
              </a:spcBef>
              <a:spcAft>
                <a:spcPct val="0"/>
              </a:spcAft>
              <a:buFont typeface="Arial" panose="020B0604020202020204" pitchFamily="34" charset="0"/>
              <a:buNone/>
            </a:pPr>
            <a:endParaRPr lang="de-DE" altLang="de-DE" sz="1200" b="0" dirty="0">
              <a:solidFill>
                <a:schemeClr val="tx1"/>
              </a:solidFill>
            </a:endParaRPr>
          </a:p>
          <a:p>
            <a:pPr>
              <a:spcBef>
                <a:spcPct val="0"/>
              </a:spcBef>
              <a:spcAft>
                <a:spcPct val="0"/>
              </a:spcAft>
              <a:buFont typeface="Arial" panose="020B0604020202020204" pitchFamily="34" charset="0"/>
              <a:buNone/>
            </a:pPr>
            <a:r>
              <a:rPr lang="de-DE" altLang="de-DE" sz="1200" dirty="0">
                <a:solidFill>
                  <a:schemeClr val="tx1"/>
                </a:solidFill>
              </a:rPr>
              <a:t>Kreutzer, Till </a:t>
            </a:r>
            <a:r>
              <a:rPr lang="de-DE" altLang="de-DE" sz="1200" b="0" dirty="0">
                <a:solidFill>
                  <a:schemeClr val="tx1"/>
                </a:solidFill>
              </a:rPr>
              <a:t>2015: Rechtsfragen bei E-Learning/Digitaler Lehre. Ein Praxisleitfaden von Dr. Till Kreutzer. Hamburg</a:t>
            </a:r>
          </a:p>
          <a:p>
            <a:pPr>
              <a:spcBef>
                <a:spcPct val="0"/>
              </a:spcBef>
              <a:spcAft>
                <a:spcPct val="0"/>
              </a:spcAft>
              <a:buFont typeface="Arial" panose="020B0604020202020204" pitchFamily="34" charset="0"/>
              <a:buNone/>
            </a:pPr>
            <a:r>
              <a:rPr lang="de-DE" altLang="de-DE" sz="1200" b="0" dirty="0">
                <a:solidFill>
                  <a:schemeClr val="tx1"/>
                </a:solidFill>
                <a:hlinkClick r:id="rId8"/>
              </a:rPr>
              <a:t>https://irights.info/wp-content/u</a:t>
            </a:r>
            <a:endParaRPr lang="de-DE" altLang="de-DE" sz="1200" b="0" dirty="0">
              <a:solidFill>
                <a:schemeClr val="tx1"/>
              </a:solidFill>
            </a:endParaRPr>
          </a:p>
          <a:p>
            <a:pPr>
              <a:spcBef>
                <a:spcPct val="0"/>
              </a:spcBef>
              <a:spcAft>
                <a:spcPct val="0"/>
              </a:spcAft>
              <a:buFont typeface="Arial" panose="020B0604020202020204" pitchFamily="34" charset="0"/>
              <a:buNone/>
            </a:pPr>
            <a:endParaRPr lang="de-DE" altLang="de-DE" sz="1200" b="0" dirty="0">
              <a:solidFill>
                <a:schemeClr val="tx1"/>
              </a:solidFill>
            </a:endParaRPr>
          </a:p>
          <a:p>
            <a:pPr>
              <a:spcBef>
                <a:spcPct val="0"/>
              </a:spcBef>
              <a:spcAft>
                <a:spcPct val="0"/>
              </a:spcAft>
              <a:buFont typeface="Arial" panose="020B0604020202020204" pitchFamily="34" charset="0"/>
              <a:buNone/>
            </a:pPr>
            <a:r>
              <a:rPr lang="de-DE" altLang="de-DE" sz="1200" dirty="0" err="1">
                <a:solidFill>
                  <a:schemeClr val="tx1"/>
                </a:solidFill>
              </a:rPr>
              <a:t>Muuß-Merholz</a:t>
            </a:r>
            <a:r>
              <a:rPr lang="de-DE" altLang="de-DE" sz="1200" b="0" dirty="0">
                <a:solidFill>
                  <a:schemeClr val="tx1"/>
                </a:solidFill>
              </a:rPr>
              <a:t>: Open Educational Resources (OER) in der Weiterbildung. </a:t>
            </a:r>
            <a:r>
              <a:rPr lang="de-DE" altLang="de-DE" sz="1200" b="0" dirty="0">
                <a:solidFill>
                  <a:schemeClr val="tx1"/>
                </a:solidFill>
                <a:hlinkClick r:id="rId9"/>
              </a:rPr>
              <a:t>http://de.slideshare.net/joeranmuuss/open-educatoinal-resources-oer-in-der-weiterbildung/5</a:t>
            </a:r>
            <a:endParaRPr lang="de-DE" altLang="de-DE" sz="1200" b="0" dirty="0">
              <a:solidFill>
                <a:schemeClr val="tx1"/>
              </a:solidFill>
            </a:endParaRPr>
          </a:p>
          <a:p>
            <a:pPr>
              <a:spcBef>
                <a:spcPct val="0"/>
              </a:spcBef>
              <a:spcAft>
                <a:spcPct val="0"/>
              </a:spcAft>
              <a:buFont typeface="Arial" panose="020B0604020202020204" pitchFamily="34" charset="0"/>
              <a:buNone/>
            </a:pPr>
            <a:endParaRPr lang="de-DE" altLang="de-DE" sz="1200" b="0" dirty="0">
              <a:solidFill>
                <a:schemeClr val="tx1"/>
              </a:solidFill>
            </a:endParaRPr>
          </a:p>
          <a:p>
            <a:pPr>
              <a:spcBef>
                <a:spcPct val="0"/>
              </a:spcBef>
              <a:spcAft>
                <a:spcPct val="0"/>
              </a:spcAft>
              <a:buFont typeface="Arial" panose="020B0604020202020204" pitchFamily="34" charset="0"/>
              <a:buNone/>
            </a:pPr>
            <a:r>
              <a:rPr lang="de-DE" altLang="de-DE" sz="1200" dirty="0">
                <a:solidFill>
                  <a:schemeClr val="tx1"/>
                </a:solidFill>
              </a:rPr>
              <a:t>Seipel, Hedwig</a:t>
            </a:r>
            <a:r>
              <a:rPr lang="de-DE" altLang="de-DE" sz="1200" b="0" dirty="0">
                <a:solidFill>
                  <a:schemeClr val="tx1"/>
                </a:solidFill>
              </a:rPr>
              <a:t>: Materialien aus dem Internet richtig nutzen von </a:t>
            </a:r>
            <a:r>
              <a:rPr lang="de-DE" altLang="de-DE" sz="1200" b="0" dirty="0">
                <a:solidFill>
                  <a:schemeClr val="tx1"/>
                </a:solidFill>
                <a:hlinkClick r:id="rId10"/>
              </a:rPr>
              <a:t>Hedwig Seipel für OER-</a:t>
            </a:r>
            <a:r>
              <a:rPr lang="de-DE" altLang="de-DE" sz="1200" b="0" dirty="0" err="1">
                <a:solidFill>
                  <a:schemeClr val="tx1"/>
                </a:solidFill>
                <a:hlinkClick r:id="rId10"/>
              </a:rPr>
              <a:t>MuMiW</a:t>
            </a:r>
            <a:r>
              <a:rPr lang="de-DE" altLang="de-DE" sz="1200" b="0" dirty="0">
                <a:solidFill>
                  <a:schemeClr val="tx1"/>
                </a:solidFill>
              </a:rPr>
              <a:t> ist lizenziert unter einer </a:t>
            </a:r>
            <a:r>
              <a:rPr lang="de-DE" altLang="de-DE" sz="1200" b="0" dirty="0">
                <a:solidFill>
                  <a:schemeClr val="tx1"/>
                </a:solidFill>
                <a:hlinkClick r:id="rId11"/>
              </a:rPr>
              <a:t>Creative </a:t>
            </a:r>
            <a:r>
              <a:rPr lang="de-DE" altLang="de-DE" sz="1200" b="0" dirty="0" err="1">
                <a:solidFill>
                  <a:schemeClr val="tx1"/>
                </a:solidFill>
                <a:hlinkClick r:id="rId11"/>
              </a:rPr>
              <a:t>Commons</a:t>
            </a:r>
            <a:r>
              <a:rPr lang="de-DE" altLang="de-DE" sz="1200" b="0" dirty="0">
                <a:solidFill>
                  <a:schemeClr val="tx1"/>
                </a:solidFill>
                <a:hlinkClick r:id="rId11"/>
              </a:rPr>
              <a:t> Namensnennung 4.0 International Lizenz</a:t>
            </a:r>
            <a:r>
              <a:rPr lang="de-DE" altLang="de-DE" sz="1200" b="0" dirty="0">
                <a:solidFill>
                  <a:schemeClr val="tx1"/>
                </a:solidFill>
              </a:rPr>
              <a:t>.</a:t>
            </a:r>
          </a:p>
        </p:txBody>
      </p:sp>
      <p:sp>
        <p:nvSpPr>
          <p:cNvPr id="11" name="Shape 377"/>
          <p:cNvSpPr/>
          <p:nvPr/>
        </p:nvSpPr>
        <p:spPr>
          <a:xfrm>
            <a:off x="715963" y="65119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cs typeface="Arial" panose="020B0604020202020204" pitchFamily="34" charset="0"/>
                <a:sym typeface="Calibri"/>
              </a:rPr>
              <a:t> </a:t>
            </a:r>
            <a:r>
              <a:rPr lang="de-DE" sz="800" dirty="0">
                <a:solidFill>
                  <a:srgbClr val="000000"/>
                </a:solidFill>
                <a:latin typeface="+mn-lt"/>
                <a:ea typeface="+mn-ea"/>
                <a:sym typeface="Lucida Grande"/>
                <a:hlinkClick r:id="rId12"/>
              </a:rPr>
              <a:t>https://creativecommons.org/licenses/by-sa/4.0/</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platzhalter 11"/>
          <p:cNvSpPr>
            <a:spLocks noGrp="1"/>
          </p:cNvSpPr>
          <p:nvPr>
            <p:ph type="body" sz="quarter" idx="11"/>
          </p:nvPr>
        </p:nvSpPr>
        <p:spPr>
          <a:xfrm>
            <a:off x="368300" y="1417638"/>
            <a:ext cx="8826500" cy="5116512"/>
          </a:xfrm>
          <a:extLst>
            <a:ext uri="{91240B29-F687-4F45-9708-019B960494DF}">
              <a14:hiddenLine xmlns:a14="http://schemas.microsoft.com/office/drawing/2010/main" w="9525">
                <a:solidFill>
                  <a:schemeClr val="tx2"/>
                </a:solidFill>
                <a:miter lim="800000"/>
                <a:headEnd/>
                <a:tailEnd/>
              </a14:hiddenLine>
            </a:ext>
          </a:extLst>
        </p:spPr>
        <p:txBody>
          <a:bodyPr lIns="91440" tIns="45720" rIns="91440" bIns="45720"/>
          <a:lstStyle/>
          <a:p>
            <a:pPr>
              <a:lnSpc>
                <a:spcPct val="150000"/>
              </a:lnSpc>
              <a:buFont typeface="Calibri" panose="020F0502020204030204" pitchFamily="34" charset="0"/>
              <a:buAutoNum type="arabicPeriod"/>
              <a:defRPr/>
            </a:pPr>
            <a:r>
              <a:rPr lang="de-DE" altLang="de-DE" sz="1800" dirty="0">
                <a:cs typeface="Arial" panose="020B0604020202020204" pitchFamily="34" charset="0"/>
              </a:rPr>
              <a:t>Lernen im digitalen </a:t>
            </a:r>
            <a:r>
              <a:rPr lang="de-DE" altLang="de-DE" sz="1800" dirty="0" smtClean="0">
                <a:cs typeface="Arial" panose="020B0604020202020204" pitchFamily="34" charset="0"/>
              </a:rPr>
              <a:t>Wandel</a:t>
            </a:r>
          </a:p>
          <a:p>
            <a:pPr>
              <a:lnSpc>
                <a:spcPct val="150000"/>
              </a:lnSpc>
              <a:buFont typeface="Calibri" panose="020F0502020204030204" pitchFamily="34" charset="0"/>
              <a:buAutoNum type="arabicPeriod"/>
              <a:defRPr/>
            </a:pPr>
            <a:r>
              <a:rPr lang="de-DE" altLang="de-DE" sz="1800" dirty="0">
                <a:cs typeface="Arial" panose="020B0604020202020204" pitchFamily="34" charset="0"/>
              </a:rPr>
              <a:t>Was </a:t>
            </a:r>
            <a:r>
              <a:rPr lang="de-DE" altLang="de-DE" sz="1800" dirty="0" smtClean="0">
                <a:cs typeface="Arial" panose="020B0604020202020204" pitchFamily="34" charset="0"/>
              </a:rPr>
              <a:t>sind </a:t>
            </a:r>
            <a:r>
              <a:rPr lang="de-DE" altLang="de-DE" sz="1800" i="1" dirty="0">
                <a:cs typeface="Arial" panose="020B0604020202020204" pitchFamily="34" charset="0"/>
              </a:rPr>
              <a:t>Open Educational Resources</a:t>
            </a:r>
            <a:r>
              <a:rPr lang="de-DE" altLang="de-DE" sz="1800" dirty="0" smtClean="0">
                <a:cs typeface="Arial" panose="020B0604020202020204" pitchFamily="34" charset="0"/>
              </a:rPr>
              <a:t>?</a:t>
            </a:r>
            <a:endParaRPr lang="de-DE" altLang="de-DE" sz="1800" dirty="0">
              <a:cs typeface="Arial" panose="020B0604020202020204" pitchFamily="34" charset="0"/>
            </a:endParaRPr>
          </a:p>
          <a:p>
            <a:pPr>
              <a:lnSpc>
                <a:spcPct val="150000"/>
              </a:lnSpc>
              <a:buFont typeface="Calibri" panose="020F0502020204030204" pitchFamily="34" charset="0"/>
              <a:buAutoNum type="arabicPeriod"/>
              <a:defRPr/>
            </a:pPr>
            <a:r>
              <a:rPr lang="de-DE" altLang="de-DE" sz="1800" dirty="0">
                <a:cs typeface="Arial" panose="020B0604020202020204" pitchFamily="34" charset="0"/>
              </a:rPr>
              <a:t>Urheber- und Nutzungsrechte von Lehr- und Lernmaterialien</a:t>
            </a:r>
          </a:p>
          <a:p>
            <a:pPr>
              <a:lnSpc>
                <a:spcPct val="150000"/>
              </a:lnSpc>
              <a:buFont typeface="Calibri" panose="020F0502020204030204" pitchFamily="34" charset="0"/>
              <a:buAutoNum type="arabicPeriod"/>
              <a:defRPr/>
            </a:pPr>
            <a:r>
              <a:rPr lang="de-DE" altLang="de-DE" sz="1800" dirty="0">
                <a:cs typeface="Arial" panose="020B0604020202020204" pitchFamily="34" charset="0"/>
              </a:rPr>
              <a:t>Creative </a:t>
            </a:r>
            <a:r>
              <a:rPr lang="de-DE" altLang="de-DE" sz="1800" dirty="0" err="1">
                <a:cs typeface="Arial" panose="020B0604020202020204" pitchFamily="34" charset="0"/>
              </a:rPr>
              <a:t>Commons</a:t>
            </a:r>
            <a:r>
              <a:rPr lang="de-DE" altLang="de-DE" sz="1800" dirty="0">
                <a:cs typeface="Arial" panose="020B0604020202020204" pitchFamily="34" charset="0"/>
              </a:rPr>
              <a:t> – ein offenes Lizenzsystem für Nutzungsrechte</a:t>
            </a:r>
          </a:p>
          <a:p>
            <a:pPr>
              <a:lnSpc>
                <a:spcPct val="150000"/>
              </a:lnSpc>
              <a:buFont typeface="Calibri" panose="020F0502020204030204" pitchFamily="34" charset="0"/>
              <a:buAutoNum type="arabicPeriod"/>
              <a:defRPr/>
            </a:pPr>
            <a:r>
              <a:rPr lang="de-DE" altLang="de-DE" sz="1800" dirty="0" smtClean="0">
                <a:cs typeface="Arial" panose="020B0604020202020204" pitchFamily="34" charset="0"/>
              </a:rPr>
              <a:t>Potenziale von </a:t>
            </a:r>
            <a:r>
              <a:rPr lang="de-DE" altLang="de-DE" sz="1800" i="1" dirty="0" smtClean="0">
                <a:cs typeface="Arial" panose="020B0604020202020204" pitchFamily="34" charset="0"/>
              </a:rPr>
              <a:t>Open Educational Resources </a:t>
            </a:r>
            <a:r>
              <a:rPr lang="de-DE" altLang="de-DE" sz="1800" dirty="0" smtClean="0">
                <a:cs typeface="Arial" panose="020B0604020202020204" pitchFamily="34" charset="0"/>
              </a:rPr>
              <a:t>für </a:t>
            </a:r>
            <a:r>
              <a:rPr lang="de-DE" altLang="de-DE" sz="1800" dirty="0">
                <a:cs typeface="Arial" panose="020B0604020202020204" pitchFamily="34" charset="0"/>
              </a:rPr>
              <a:t>offene </a:t>
            </a:r>
            <a:r>
              <a:rPr lang="de-DE" altLang="de-DE" sz="1800" dirty="0" smtClean="0">
                <a:cs typeface="Arial" panose="020B0604020202020204" pitchFamily="34" charset="0"/>
              </a:rPr>
              <a:t>Lehr- und Lernräume  </a:t>
            </a:r>
          </a:p>
          <a:p>
            <a:pPr>
              <a:lnSpc>
                <a:spcPct val="150000"/>
              </a:lnSpc>
              <a:buFont typeface="Calibri" panose="020F0502020204030204" pitchFamily="34" charset="0"/>
              <a:buAutoNum type="arabicPeriod"/>
              <a:defRPr/>
            </a:pPr>
            <a:r>
              <a:rPr lang="de-DE" altLang="de-DE" sz="1800" i="1" dirty="0" err="1" smtClean="0">
                <a:cs typeface="Arial" panose="020B0604020202020204" pitchFamily="34" charset="0"/>
              </a:rPr>
              <a:t>Openess</a:t>
            </a:r>
            <a:r>
              <a:rPr lang="de-DE" altLang="de-DE" sz="1800" dirty="0" smtClean="0">
                <a:cs typeface="Arial" panose="020B0604020202020204" pitchFamily="34" charset="0"/>
              </a:rPr>
              <a:t> im Bildungsbereich weitertragen  </a:t>
            </a:r>
          </a:p>
          <a:p>
            <a:pPr>
              <a:lnSpc>
                <a:spcPct val="150000"/>
              </a:lnSpc>
              <a:buFont typeface="Calibri" panose="020F0502020204030204" pitchFamily="34" charset="0"/>
              <a:buAutoNum type="arabicPeriod"/>
              <a:defRPr/>
            </a:pPr>
            <a:r>
              <a:rPr lang="de-DE" altLang="de-DE" sz="1800" i="1" dirty="0" err="1" smtClean="0">
                <a:cs typeface="Arial" panose="020B0604020202020204" pitchFamily="34" charset="0"/>
              </a:rPr>
              <a:t>Edutags</a:t>
            </a:r>
            <a:r>
              <a:rPr lang="de-DE" altLang="de-DE" sz="1800" i="1" dirty="0" smtClean="0">
                <a:cs typeface="Arial" panose="020B0604020202020204" pitchFamily="34" charset="0"/>
              </a:rPr>
              <a:t> </a:t>
            </a:r>
            <a:r>
              <a:rPr lang="de-DE" altLang="de-DE" sz="1800" dirty="0" smtClean="0">
                <a:cs typeface="Arial" panose="020B0604020202020204" pitchFamily="34" charset="0"/>
              </a:rPr>
              <a:t>– ein </a:t>
            </a:r>
            <a:r>
              <a:rPr lang="de-DE" altLang="de-DE" sz="1800" i="1" dirty="0" err="1" smtClean="0">
                <a:cs typeface="Arial" panose="020B0604020202020204" pitchFamily="34" charset="0"/>
              </a:rPr>
              <a:t>social</a:t>
            </a:r>
            <a:r>
              <a:rPr lang="de-DE" altLang="de-DE" sz="1800" i="1" dirty="0" smtClean="0">
                <a:cs typeface="Arial" panose="020B0604020202020204" pitchFamily="34" charset="0"/>
              </a:rPr>
              <a:t> </a:t>
            </a:r>
            <a:r>
              <a:rPr lang="de-DE" altLang="de-DE" sz="1800" i="1" dirty="0" err="1" smtClean="0">
                <a:cs typeface="Arial" panose="020B0604020202020204" pitchFamily="34" charset="0"/>
              </a:rPr>
              <a:t>bookmarking</a:t>
            </a:r>
            <a:r>
              <a:rPr lang="de-DE" altLang="de-DE" sz="1800" dirty="0" smtClean="0">
                <a:cs typeface="Arial" panose="020B0604020202020204" pitchFamily="34" charset="0"/>
              </a:rPr>
              <a:t>-System zum </a:t>
            </a:r>
            <a:r>
              <a:rPr lang="de-DE" altLang="de-DE" sz="1800" dirty="0" err="1" smtClean="0">
                <a:cs typeface="Arial" panose="020B0604020202020204" pitchFamily="34" charset="0"/>
              </a:rPr>
              <a:t>kollaborativen</a:t>
            </a:r>
            <a:r>
              <a:rPr lang="de-DE" altLang="de-DE" sz="1800" dirty="0" smtClean="0">
                <a:cs typeface="Arial" panose="020B0604020202020204" pitchFamily="34" charset="0"/>
              </a:rPr>
              <a:t> Arbeiten</a:t>
            </a:r>
          </a:p>
          <a:p>
            <a:pPr>
              <a:lnSpc>
                <a:spcPct val="150000"/>
              </a:lnSpc>
              <a:buFont typeface="Calibri" panose="020F0502020204030204" pitchFamily="34" charset="0"/>
              <a:buAutoNum type="arabicPeriod"/>
              <a:defRPr/>
            </a:pPr>
            <a:r>
              <a:rPr lang="de-DE" altLang="de-DE" sz="1800" dirty="0" smtClean="0">
                <a:cs typeface="Arial" panose="020B0604020202020204" pitchFamily="34" charset="0"/>
              </a:rPr>
              <a:t>Online Campus am Learning Lab</a:t>
            </a:r>
            <a:endParaRPr lang="de-DE" altLang="de-DE" sz="1800" dirty="0">
              <a:cs typeface="Arial" panose="020B0604020202020204" pitchFamily="34" charset="0"/>
            </a:endParaRPr>
          </a:p>
          <a:p>
            <a:pPr marL="0" indent="0" algn="ctr" eaLnBrk="1" hangingPunct="1">
              <a:buFont typeface="Arial" panose="020B0604020202020204" pitchFamily="34" charset="0"/>
              <a:buNone/>
              <a:defRPr/>
            </a:pPr>
            <a:endParaRPr lang="de-DE" altLang="de-DE" sz="2000" dirty="0" smtClean="0">
              <a:latin typeface="Arial" panose="020B0604020202020204" pitchFamily="34" charset="0"/>
              <a:cs typeface="Arial" panose="020B0604020202020204" pitchFamily="34" charset="0"/>
            </a:endParaRPr>
          </a:p>
        </p:txBody>
      </p:sp>
      <p:pic>
        <p:nvPicPr>
          <p:cNvPr id="15363" name="Bild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6308725"/>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hape 377"/>
          <p:cNvSpPr/>
          <p:nvPr/>
        </p:nvSpPr>
        <p:spPr>
          <a:xfrm>
            <a:off x="1155700" y="6308725"/>
            <a:ext cx="4495800" cy="349250"/>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chemeClr val="bg1"/>
                </a:solidFill>
                <a:latin typeface="+mn-lt"/>
                <a:ea typeface="+mn-ea"/>
                <a:cs typeface="Arial" panose="020B0604020202020204" pitchFamily="34" charset="0"/>
                <a:sym typeface="Calibri"/>
              </a:rPr>
              <a:t>cc by </a:t>
            </a:r>
            <a:r>
              <a:rPr lang="de-DE" sz="800" dirty="0" err="1">
                <a:solidFill>
                  <a:schemeClr val="bg1"/>
                </a:solidFill>
                <a:latin typeface="+mn-lt"/>
                <a:ea typeface="+mn-ea"/>
                <a:cs typeface="Arial" panose="020B0604020202020204" pitchFamily="34" charset="0"/>
                <a:sym typeface="Calibri"/>
              </a:rPr>
              <a:t>sa</a:t>
            </a:r>
            <a:r>
              <a:rPr lang="de-DE" sz="800" dirty="0">
                <a:solidFill>
                  <a:schemeClr val="bg1"/>
                </a:solidFill>
                <a:latin typeface="+mn-lt"/>
                <a:ea typeface="+mn-ea"/>
                <a:cs typeface="Arial" panose="020B0604020202020204" pitchFamily="34" charset="0"/>
                <a:sym typeface="Calibri"/>
              </a:rPr>
              <a:t> </a:t>
            </a:r>
            <a:r>
              <a:rPr sz="800" dirty="0">
                <a:solidFill>
                  <a:schemeClr val="bg1"/>
                </a:solidFill>
                <a:latin typeface="+mn-lt"/>
                <a:ea typeface="+mn-ea"/>
                <a:cs typeface="Arial" panose="020B0604020202020204" pitchFamily="34" charset="0"/>
                <a:sym typeface="Calibri"/>
              </a:rPr>
              <a:t>4.0 </a:t>
            </a:r>
            <a:r>
              <a:rPr lang="de-DE" sz="800" dirty="0">
                <a:solidFill>
                  <a:schemeClr val="bg1"/>
                </a:solidFill>
                <a:latin typeface="+mn-lt"/>
                <a:ea typeface="+mn-ea"/>
                <a:cs typeface="Arial" panose="020B0604020202020204" pitchFamily="34" charset="0"/>
                <a:sym typeface="Calibri"/>
              </a:rPr>
              <a:t>DE Bettina Waffner für </a:t>
            </a:r>
            <a:r>
              <a:rPr sz="800" dirty="0" err="1">
                <a:solidFill>
                  <a:schemeClr val="bg1"/>
                </a:solidFill>
                <a:latin typeface="+mn-lt"/>
                <a:ea typeface="+mn-ea"/>
                <a:cs typeface="Arial" panose="020B0604020202020204" pitchFamily="34" charset="0"/>
                <a:sym typeface="Calibri"/>
              </a:rPr>
              <a:t>MainstreamingOER</a:t>
            </a:r>
            <a:r>
              <a:rPr sz="800" dirty="0">
                <a:solidFill>
                  <a:schemeClr val="bg1"/>
                </a:solidFill>
                <a:latin typeface="+mn-lt"/>
                <a:ea typeface="+mn-ea"/>
                <a:cs typeface="Arial" panose="020B0604020202020204" pitchFamily="34" charset="0"/>
                <a:sym typeface="Calibri"/>
              </a:rPr>
              <a:t> </a:t>
            </a:r>
            <a:r>
              <a:rPr lang="de-DE" sz="800" dirty="0">
                <a:solidFill>
                  <a:schemeClr val="bg1"/>
                </a:solidFill>
                <a:latin typeface="+mn-lt"/>
                <a:ea typeface="+mn-ea"/>
                <a:cs typeface="Arial" panose="020B0604020202020204" pitchFamily="34" charset="0"/>
                <a:sym typeface="Calibri"/>
              </a:rPr>
              <a:t> </a:t>
            </a:r>
            <a:r>
              <a:rPr lang="de-DE" sz="800" dirty="0">
                <a:solidFill>
                  <a:schemeClr val="bg1"/>
                </a:solidFill>
                <a:latin typeface="+mn-lt"/>
                <a:ea typeface="+mn-ea"/>
                <a:sym typeface="Lucida Grande"/>
                <a:hlinkClick r:id="rId4"/>
              </a:rPr>
              <a:t>https://creativecommons.org/licenses/by-sa/4.0</a:t>
            </a:r>
            <a:r>
              <a:rPr lang="de-DE" sz="800" dirty="0">
                <a:solidFill>
                  <a:srgbClr val="000000"/>
                </a:solidFill>
                <a:latin typeface="+mn-lt"/>
                <a:ea typeface="+mn-ea"/>
                <a:sym typeface="Lucida Grande"/>
                <a:hlinkClick r:id="rId4"/>
              </a:rPr>
              <a:t>/</a:t>
            </a:r>
            <a:endParaRPr lang="de-DE" sz="800" dirty="0">
              <a:solidFill>
                <a:srgbClr val="000000"/>
              </a:solidFill>
              <a:latin typeface="+mn-lt"/>
              <a:ea typeface="+mn-ea"/>
              <a:sym typeface="Lucida Grande"/>
            </a:endParaRPr>
          </a:p>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
        <p:nvSpPr>
          <p:cNvPr id="15365" name="Textfeld 12"/>
          <p:cNvSpPr txBox="1">
            <a:spLocks noChangeArrowheads="1"/>
          </p:cNvSpPr>
          <p:nvPr/>
        </p:nvSpPr>
        <p:spPr bwMode="auto">
          <a:xfrm>
            <a:off x="-80963" y="280988"/>
            <a:ext cx="8736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sz="3600">
                <a:solidFill>
                  <a:schemeClr val="bg1"/>
                </a:solidFill>
              </a:rPr>
              <a:t>Agenda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sp>
        <p:nvSpPr>
          <p:cNvPr id="89091" name="Textfeld 11"/>
          <p:cNvSpPr txBox="1">
            <a:spLocks noChangeArrowheads="1"/>
          </p:cNvSpPr>
          <p:nvPr/>
        </p:nvSpPr>
        <p:spPr bwMode="auto">
          <a:xfrm>
            <a:off x="2874963" y="1416050"/>
            <a:ext cx="3201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Kontakt</a:t>
            </a:r>
            <a:endParaRPr lang="de-DE" altLang="de-DE" b="0">
              <a:solidFill>
                <a:schemeClr val="tx1"/>
              </a:solidFill>
            </a:endParaRPr>
          </a:p>
        </p:txBody>
      </p:sp>
      <p:sp>
        <p:nvSpPr>
          <p:cNvPr id="23" name="Shape 241"/>
          <p:cNvSpPr/>
          <p:nvPr/>
        </p:nvSpPr>
        <p:spPr>
          <a:xfrm>
            <a:off x="2879725" y="4895850"/>
            <a:ext cx="3260725" cy="738188"/>
          </a:xfrm>
          <a:prstGeom prst="rect">
            <a:avLst/>
          </a:prstGeom>
          <a:extLst>
            <a:ext uri="{C572A759-6A51-4108-AA02-DFA0A04FC94B}"/>
          </a:extLst>
        </p:spPr>
        <p:txBody>
          <a:bodyPr lIns="0" tIns="0" rIns="0" bIns="0">
            <a:spAutoFit/>
          </a:bodyPr>
          <a:lstStyle/>
          <a:p>
            <a:pPr marL="382587" defTabSz="914400">
              <a:buClr>
                <a:srgbClr val="0061A4"/>
              </a:buClr>
              <a:buFont typeface="Arial"/>
              <a:buNone/>
              <a:defRPr sz="2000" b="1">
                <a:solidFill>
                  <a:srgbClr val="7C7C7A"/>
                </a:solidFill>
                <a:uFill>
                  <a:solidFill>
                    <a:srgbClr val="0061A4"/>
                  </a:solidFill>
                </a:uFill>
                <a:latin typeface="Arial"/>
                <a:ea typeface="Arial"/>
                <a:cs typeface="Arial"/>
                <a:sym typeface="Arial"/>
              </a:defRPr>
            </a:pPr>
            <a:r>
              <a:rPr lang="de-DE" sz="1600" b="1" dirty="0">
                <a:solidFill>
                  <a:srgbClr val="7C7C7A"/>
                </a:solidFill>
                <a:uFill>
                  <a:solidFill>
                    <a:srgbClr val="0061A4"/>
                  </a:solidFill>
                </a:uFill>
                <a:latin typeface="Arial"/>
                <a:ea typeface="Arial"/>
                <a:cs typeface="Arial"/>
                <a:sym typeface="Arial"/>
              </a:rPr>
              <a:t>Dr. Bettina Waffner</a:t>
            </a:r>
            <a:r>
              <a:rPr sz="1600" b="1" dirty="0">
                <a:solidFill>
                  <a:srgbClr val="7C7C7A"/>
                </a:solidFill>
                <a:uFill>
                  <a:solidFill>
                    <a:srgbClr val="0061A4"/>
                  </a:solidFill>
                </a:uFill>
                <a:latin typeface="Arial"/>
                <a:ea typeface="Arial"/>
                <a:cs typeface="Arial"/>
                <a:sym typeface="Arial"/>
              </a:rPr>
              <a:t/>
            </a:r>
            <a:br>
              <a:rPr sz="1600" b="1" dirty="0">
                <a:solidFill>
                  <a:srgbClr val="7C7C7A"/>
                </a:solidFill>
                <a:uFill>
                  <a:solidFill>
                    <a:srgbClr val="0061A4"/>
                  </a:solidFill>
                </a:uFill>
                <a:latin typeface="Arial"/>
                <a:ea typeface="Arial"/>
                <a:cs typeface="Arial"/>
                <a:sym typeface="Arial"/>
              </a:rPr>
            </a:br>
            <a:r>
              <a:rPr sz="1600" b="1" dirty="0">
                <a:solidFill>
                  <a:srgbClr val="7C7C7A"/>
                </a:solidFill>
                <a:uFill>
                  <a:solidFill>
                    <a:srgbClr val="0061A4"/>
                  </a:solidFill>
                </a:uFill>
                <a:latin typeface="Arial"/>
                <a:ea typeface="Arial"/>
                <a:cs typeface="Arial"/>
                <a:sym typeface="Arial"/>
              </a:rPr>
              <a:t>+49 201 183 </a:t>
            </a:r>
            <a:r>
              <a:rPr lang="de-DE" sz="1600" b="1" dirty="0">
                <a:solidFill>
                  <a:srgbClr val="7C7C7A"/>
                </a:solidFill>
                <a:uFill>
                  <a:solidFill>
                    <a:srgbClr val="0061A4"/>
                  </a:solidFill>
                </a:uFill>
                <a:latin typeface="Arial"/>
                <a:ea typeface="Arial"/>
                <a:cs typeface="Arial"/>
                <a:sym typeface="Arial"/>
              </a:rPr>
              <a:t>6476</a:t>
            </a:r>
            <a:r>
              <a:rPr sz="1600" b="1" dirty="0">
                <a:solidFill>
                  <a:srgbClr val="7C7C7A"/>
                </a:solidFill>
                <a:uFill>
                  <a:solidFill>
                    <a:srgbClr val="0061A4"/>
                  </a:solidFill>
                </a:uFill>
                <a:latin typeface="Arial"/>
                <a:ea typeface="Arial"/>
                <a:cs typeface="Arial"/>
                <a:sym typeface="Arial"/>
              </a:rPr>
              <a:t>      </a:t>
            </a:r>
          </a:p>
          <a:p>
            <a:pPr marL="382587" defTabSz="914400">
              <a:buClr>
                <a:srgbClr val="0061A4"/>
              </a:buClr>
              <a:buFont typeface="Arial"/>
              <a:buNone/>
              <a:defRPr sz="2000" b="1">
                <a:solidFill>
                  <a:srgbClr val="7C7C7A"/>
                </a:solidFill>
                <a:uFill>
                  <a:solidFill>
                    <a:srgbClr val="0061A4"/>
                  </a:solidFill>
                </a:uFill>
                <a:latin typeface="Arial"/>
                <a:ea typeface="Arial"/>
                <a:cs typeface="Arial"/>
                <a:sym typeface="Arial"/>
              </a:defRPr>
            </a:pPr>
            <a:r>
              <a:rPr lang="de-DE" sz="1600" b="1" dirty="0" err="1">
                <a:solidFill>
                  <a:srgbClr val="7C7C7A"/>
                </a:solidFill>
                <a:uFill>
                  <a:solidFill>
                    <a:srgbClr val="0061A4"/>
                  </a:solidFill>
                </a:uFill>
                <a:latin typeface="Arial"/>
                <a:ea typeface="Arial"/>
                <a:cs typeface="Arial"/>
                <a:sym typeface="Arial"/>
              </a:rPr>
              <a:t>bettina.waffner</a:t>
            </a:r>
            <a:r>
              <a:rPr sz="1600" b="1" dirty="0">
                <a:solidFill>
                  <a:srgbClr val="7C7C7A"/>
                </a:solidFill>
                <a:uFill>
                  <a:solidFill>
                    <a:srgbClr val="0061A4"/>
                  </a:solidFill>
                </a:uFill>
                <a:latin typeface="Arial"/>
                <a:ea typeface="Arial"/>
                <a:cs typeface="Arial"/>
                <a:sym typeface="Arial"/>
              </a:rPr>
              <a:t>@uni-due.de</a:t>
            </a:r>
          </a:p>
        </p:txBody>
      </p:sp>
      <p:pic>
        <p:nvPicPr>
          <p:cNvPr id="89093"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573838"/>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8791" name="Grafik 1"/>
          <p:cNvPicPr>
            <a:picLocks noChangeAspect="1"/>
          </p:cNvPicPr>
          <p:nvPr/>
        </p:nvPicPr>
        <p:blipFill>
          <a:blip r:embed="rId5"/>
          <a:srcRect/>
          <a:stretch>
            <a:fillRect/>
          </a:stretch>
        </p:blipFill>
        <p:spPr bwMode="auto">
          <a:xfrm>
            <a:off x="2874963" y="2236788"/>
            <a:ext cx="3240087"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hape 377"/>
          <p:cNvSpPr/>
          <p:nvPr/>
        </p:nvSpPr>
        <p:spPr>
          <a:xfrm>
            <a:off x="715963" y="6573838"/>
            <a:ext cx="48783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DE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platzhalter 11"/>
          <p:cNvSpPr>
            <a:spLocks noGrp="1"/>
          </p:cNvSpPr>
          <p:nvPr>
            <p:ph type="body" sz="quarter" idx="11"/>
          </p:nvPr>
        </p:nvSpPr>
        <p:spPr>
          <a:xfrm>
            <a:off x="360363" y="2519363"/>
            <a:ext cx="8637587" cy="1981200"/>
          </a:xfrm>
          <a:extLst>
            <a:ext uri="{91240B29-F687-4F45-9708-019B960494DF}">
              <a14:hiddenLine xmlns:a14="http://schemas.microsoft.com/office/drawing/2010/main" w="9525">
                <a:solidFill>
                  <a:schemeClr val="tx2"/>
                </a:solidFill>
                <a:miter lim="800000"/>
                <a:headEnd/>
                <a:tailEnd/>
              </a14:hiddenLine>
            </a:ext>
          </a:extLst>
        </p:spPr>
        <p:txBody>
          <a:bodyPr/>
          <a:lstStyle/>
          <a:p>
            <a:pPr marL="0" indent="0" algn="ctr" eaLnBrk="1" hangingPunct="1">
              <a:buFont typeface="Arial" panose="020B0604020202020204" pitchFamily="34" charset="0"/>
              <a:buNone/>
            </a:pPr>
            <a:endParaRPr lang="de-DE" altLang="de-DE" b="0" smtClean="0">
              <a:latin typeface="Arial" panose="020B0604020202020204" pitchFamily="34" charset="0"/>
              <a:cs typeface="Arial" panose="020B0604020202020204" pitchFamily="34" charset="0"/>
            </a:endParaRPr>
          </a:p>
          <a:p>
            <a:pPr marL="0" indent="0" algn="ctr" eaLnBrk="1" hangingPunct="1">
              <a:buFont typeface="Arial" panose="020B0604020202020204" pitchFamily="34" charset="0"/>
              <a:buNone/>
            </a:pPr>
            <a:r>
              <a:rPr lang="de-DE" altLang="de-DE" b="0" smtClean="0">
                <a:latin typeface="Arial" panose="020B0604020202020204" pitchFamily="34" charset="0"/>
                <a:cs typeface="Arial" panose="020B0604020202020204" pitchFamily="34" charset="0"/>
              </a:rPr>
              <a:t>Herzlichen Dank!</a:t>
            </a:r>
          </a:p>
        </p:txBody>
      </p:sp>
      <p:pic>
        <p:nvPicPr>
          <p:cNvPr id="91139" name="image25.png" descr="http://mediendidaktik.uni-due.de/sites/default/files/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88938"/>
            <a:ext cx="914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91140" name="claim_learninglab_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506413"/>
            <a:ext cx="2514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6" name="Shape 377"/>
          <p:cNvSpPr/>
          <p:nvPr/>
        </p:nvSpPr>
        <p:spPr>
          <a:xfrm>
            <a:off x="2052638" y="6376988"/>
            <a:ext cx="6573837" cy="255587"/>
          </a:xfrm>
          <a:prstGeom prst="rect">
            <a:avLst/>
          </a:prstGeom>
          <a:ln w="12700">
            <a:miter lim="400000"/>
          </a:ln>
          <a:extLst>
            <a:ext uri="{C572A759-6A51-4108-AA02-DFA0A04FC94B}"/>
          </a:extLst>
        </p:spPr>
        <p:txBody>
          <a:bodyPr lIns="50800" tIns="50800" rIns="50800" bIns="50800" anchor="ctr">
            <a:spAutoFit/>
          </a:bodyPr>
          <a:lstStyle/>
          <a:p>
            <a:pPr defTabSz="914400">
              <a:defRPr sz="1000">
                <a:solidFill>
                  <a:srgbClr val="000000"/>
                </a:solidFill>
                <a:latin typeface="+mn-lt"/>
                <a:ea typeface="+mn-ea"/>
                <a:cs typeface="+mn-cs"/>
                <a:sym typeface="Lucida Grande"/>
              </a:defRPr>
            </a:pPr>
            <a:r>
              <a:rPr sz="1000" dirty="0">
                <a:solidFill>
                  <a:schemeClr val="bg1"/>
                </a:solidFill>
                <a:effectLst>
                  <a:outerShdw blurRad="38100" dist="38100" dir="2700000" rotWithShape="0">
                    <a:srgbClr val="000000">
                      <a:alpha val="43137"/>
                    </a:srgbClr>
                  </a:outerShdw>
                </a:effectLst>
                <a:latin typeface="Calibri"/>
                <a:ea typeface="Calibri"/>
                <a:cs typeface="Calibri"/>
                <a:sym typeface="Calibri"/>
              </a:rPr>
              <a:t>cc by </a:t>
            </a:r>
            <a:r>
              <a:rPr lang="de-DE" sz="1000" dirty="0" err="1">
                <a:solidFill>
                  <a:schemeClr val="bg1"/>
                </a:solidFill>
                <a:effectLst>
                  <a:outerShdw blurRad="38100" dist="38100" dir="2700000" rotWithShape="0">
                    <a:srgbClr val="000000">
                      <a:alpha val="43137"/>
                    </a:srgbClr>
                  </a:outerShdw>
                </a:effectLst>
                <a:latin typeface="Calibri"/>
                <a:ea typeface="Calibri"/>
                <a:cs typeface="Calibri"/>
                <a:sym typeface="Calibri"/>
              </a:rPr>
              <a:t>sa</a:t>
            </a:r>
            <a:r>
              <a:rPr lang="de-DE" sz="1000" dirty="0">
                <a:solidFill>
                  <a:schemeClr val="bg1"/>
                </a:solidFill>
                <a:effectLst>
                  <a:outerShdw blurRad="38100" dist="38100" dir="2700000" rotWithShape="0">
                    <a:srgbClr val="000000">
                      <a:alpha val="43137"/>
                    </a:srgbClr>
                  </a:outerShdw>
                </a:effectLst>
                <a:latin typeface="Calibri"/>
                <a:ea typeface="Calibri"/>
                <a:cs typeface="Calibri"/>
                <a:sym typeface="Calibri"/>
              </a:rPr>
              <a:t> </a:t>
            </a:r>
            <a:r>
              <a:rPr sz="1000" dirty="0">
                <a:solidFill>
                  <a:schemeClr val="bg1"/>
                </a:solidFill>
                <a:effectLst>
                  <a:outerShdw blurRad="38100" dist="38100" dir="2700000" rotWithShape="0">
                    <a:srgbClr val="000000">
                      <a:alpha val="43137"/>
                    </a:srgbClr>
                  </a:outerShdw>
                </a:effectLst>
                <a:latin typeface="Calibri"/>
                <a:ea typeface="Calibri"/>
                <a:cs typeface="Calibri"/>
                <a:sym typeface="Calibri"/>
              </a:rPr>
              <a:t>4.0 </a:t>
            </a:r>
            <a:r>
              <a:rPr lang="de-DE" sz="1000" dirty="0">
                <a:solidFill>
                  <a:schemeClr val="bg1"/>
                </a:solidFill>
                <a:effectLst>
                  <a:outerShdw blurRad="38100" dist="38100" dir="2700000" rotWithShape="0">
                    <a:srgbClr val="000000">
                      <a:alpha val="43137"/>
                    </a:srgbClr>
                  </a:outerShdw>
                </a:effectLst>
                <a:latin typeface="Calibri"/>
                <a:ea typeface="Calibri"/>
                <a:cs typeface="Calibri"/>
                <a:sym typeface="Calibri"/>
              </a:rPr>
              <a:t>DE Bettina Waffner für </a:t>
            </a:r>
            <a:r>
              <a:rPr sz="1000" dirty="0" err="1">
                <a:solidFill>
                  <a:schemeClr val="bg1"/>
                </a:solidFill>
                <a:effectLst>
                  <a:outerShdw blurRad="38100" dist="38100" dir="2700000" rotWithShape="0">
                    <a:srgbClr val="000000">
                      <a:alpha val="43137"/>
                    </a:srgbClr>
                  </a:outerShdw>
                </a:effectLst>
                <a:latin typeface="Calibri"/>
                <a:ea typeface="Calibri"/>
                <a:cs typeface="Calibri"/>
                <a:sym typeface="Calibri"/>
              </a:rPr>
              <a:t>MainstreamingOER</a:t>
            </a:r>
            <a:r>
              <a:rPr lang="de-DE" sz="1000" dirty="0">
                <a:solidFill>
                  <a:schemeClr val="bg1"/>
                </a:solidFill>
                <a:effectLst>
                  <a:outerShdw blurRad="38100" dist="38100" dir="2700000" rotWithShape="0">
                    <a:srgbClr val="000000">
                      <a:alpha val="43137"/>
                    </a:srgbClr>
                  </a:outerShdw>
                </a:effectLst>
                <a:latin typeface="+mn-lt"/>
                <a:ea typeface="Calibri"/>
                <a:cs typeface="Calibri"/>
                <a:sym typeface="Calibri"/>
              </a:rPr>
              <a:t> unter einer </a:t>
            </a:r>
            <a:r>
              <a:rPr lang="de-DE" sz="1000" dirty="0">
                <a:solidFill>
                  <a:schemeClr val="bg1"/>
                </a:solidFill>
                <a:effectLst>
                  <a:outerShdw blurRad="38100" dist="38100" dir="2700000" rotWithShape="0">
                    <a:srgbClr val="000000">
                      <a:alpha val="43137"/>
                    </a:srgbClr>
                  </a:outerShdw>
                </a:effectLst>
                <a:latin typeface="+mn-lt"/>
                <a:ea typeface="Calibri"/>
                <a:cs typeface="Calibri"/>
                <a:sym typeface="Calibri"/>
                <a:hlinkClick r:id="rId5"/>
              </a:rPr>
              <a:t>Creative </a:t>
            </a:r>
            <a:r>
              <a:rPr lang="de-DE" sz="1000" dirty="0" err="1">
                <a:solidFill>
                  <a:schemeClr val="bg1"/>
                </a:solidFill>
                <a:effectLst>
                  <a:outerShdw blurRad="38100" dist="38100" dir="2700000" rotWithShape="0">
                    <a:srgbClr val="000000">
                      <a:alpha val="43137"/>
                    </a:srgbClr>
                  </a:outerShdw>
                </a:effectLst>
                <a:latin typeface="+mn-lt"/>
                <a:ea typeface="Calibri"/>
                <a:cs typeface="Calibri"/>
                <a:sym typeface="Calibri"/>
                <a:hlinkClick r:id="rId5"/>
              </a:rPr>
              <a:t>Commons</a:t>
            </a:r>
            <a:r>
              <a:rPr lang="de-DE" sz="1000" dirty="0">
                <a:solidFill>
                  <a:schemeClr val="bg1"/>
                </a:solidFill>
                <a:effectLst>
                  <a:outerShdw blurRad="38100" dist="38100" dir="2700000" rotWithShape="0">
                    <a:srgbClr val="000000">
                      <a:alpha val="43137"/>
                    </a:srgbClr>
                  </a:outerShdw>
                </a:effectLst>
                <a:latin typeface="+mn-lt"/>
                <a:ea typeface="Calibri"/>
                <a:cs typeface="Calibri"/>
                <a:sym typeface="Calibri"/>
                <a:hlinkClick r:id="rId5"/>
              </a:rPr>
              <a:t> Lizenz</a:t>
            </a:r>
            <a:endParaRPr sz="2200" dirty="0">
              <a:solidFill>
                <a:schemeClr val="bg1"/>
              </a:solidFill>
              <a:effectLst>
                <a:outerShdw blurRad="38100" dist="38100" dir="2700000" rotWithShape="0">
                  <a:srgbClr val="000000">
                    <a:alpha val="43137"/>
                  </a:srgbClr>
                </a:outerShdw>
              </a:effectLst>
              <a:latin typeface="Calibri"/>
              <a:ea typeface="Calibri"/>
              <a:cs typeface="Calibri"/>
              <a:sym typeface="Calibri"/>
            </a:endParaRPr>
          </a:p>
        </p:txBody>
      </p:sp>
      <p:pic>
        <p:nvPicPr>
          <p:cNvPr id="91142" name="Bild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125" y="6084888"/>
            <a:ext cx="15081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7412"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feld 8"/>
          <p:cNvSpPr txBox="1">
            <a:spLocks noChangeArrowheads="1"/>
          </p:cNvSpPr>
          <p:nvPr/>
        </p:nvSpPr>
        <p:spPr bwMode="auto">
          <a:xfrm>
            <a:off x="368300" y="2379663"/>
            <a:ext cx="835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Arial" panose="020B0604020202020204" pitchFamily="34" charset="0"/>
              <a:buNone/>
            </a:pPr>
            <a:r>
              <a:rPr lang="de-DE" altLang="de-DE" sz="1800">
                <a:solidFill>
                  <a:schemeClr val="tx1"/>
                </a:solidFill>
              </a:rPr>
              <a:t>Gesellschaftspolitische Herausforderungen </a:t>
            </a:r>
            <a:r>
              <a:rPr lang="de-DE" altLang="de-DE" sz="1800" b="0">
                <a:solidFill>
                  <a:schemeClr val="tx1"/>
                </a:solidFill>
              </a:rPr>
              <a:t>(Surmann 2017)</a:t>
            </a:r>
          </a:p>
        </p:txBody>
      </p:sp>
      <p:sp>
        <p:nvSpPr>
          <p:cNvPr id="17414" name="Textfeld 11"/>
          <p:cNvSpPr txBox="1">
            <a:spLocks noChangeArrowheads="1"/>
          </p:cNvSpPr>
          <p:nvPr/>
        </p:nvSpPr>
        <p:spPr bwMode="auto">
          <a:xfrm>
            <a:off x="2141538" y="1536700"/>
            <a:ext cx="695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Lernen im digitalen Wandel</a:t>
            </a:r>
            <a:endParaRPr lang="de-DE" altLang="de-DE" sz="2000" b="0" i="1">
              <a:solidFill>
                <a:srgbClr val="A3C13C"/>
              </a:solidFill>
            </a:endParaRPr>
          </a:p>
        </p:txBody>
      </p:sp>
      <p:sp>
        <p:nvSpPr>
          <p:cNvPr id="9" name="Shape 377"/>
          <p:cNvSpPr/>
          <p:nvPr/>
        </p:nvSpPr>
        <p:spPr>
          <a:xfrm>
            <a:off x="2260600" y="5789613"/>
            <a:ext cx="10160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
        <p:nvSpPr>
          <p:cNvPr id="13" name="Shape 377"/>
          <p:cNvSpPr/>
          <p:nvPr/>
        </p:nvSpPr>
        <p:spPr>
          <a:xfrm>
            <a:off x="715963" y="6573838"/>
            <a:ext cx="465455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11" name="Textfeld 8"/>
          <p:cNvSpPr txBox="1">
            <a:spLocks noChangeArrowheads="1"/>
          </p:cNvSpPr>
          <p:nvPr/>
        </p:nvSpPr>
        <p:spPr bwMode="auto">
          <a:xfrm>
            <a:off x="368300" y="3186113"/>
            <a:ext cx="83597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pPr>
            <a:r>
              <a:rPr lang="de-DE" altLang="de-DE" sz="1800" b="0">
                <a:solidFill>
                  <a:schemeClr val="tx1"/>
                </a:solidFill>
              </a:rPr>
              <a:t>Verkürzung von Innovationszyklen erhöht den Anspruch an die Lernfähigkeit der Gesellschaft und ihrer Mitglieder.</a:t>
            </a:r>
          </a:p>
          <a:p>
            <a:pPr>
              <a:lnSpc>
                <a:spcPct val="150000"/>
              </a:lnSpc>
              <a:spcBef>
                <a:spcPct val="0"/>
              </a:spcBef>
              <a:spcAft>
                <a:spcPct val="0"/>
              </a:spcAft>
            </a:pPr>
            <a:endParaRPr lang="de-DE" altLang="de-DE" sz="1800" b="0">
              <a:solidFill>
                <a:schemeClr val="tx1"/>
              </a:solidFill>
            </a:endParaRPr>
          </a:p>
          <a:p>
            <a:pPr>
              <a:lnSpc>
                <a:spcPct val="150000"/>
              </a:lnSpc>
              <a:spcBef>
                <a:spcPct val="0"/>
              </a:spcBef>
              <a:spcAft>
                <a:spcPct val="0"/>
              </a:spcAft>
            </a:pPr>
            <a:r>
              <a:rPr lang="de-DE" altLang="de-DE" sz="1800" b="0">
                <a:solidFill>
                  <a:schemeClr val="tx1"/>
                </a:solidFill>
              </a:rPr>
              <a:t>Lernen wird zunehmend kompetenz- und prozessorientiert.</a:t>
            </a:r>
          </a:p>
          <a:p>
            <a:pPr>
              <a:lnSpc>
                <a:spcPct val="150000"/>
              </a:lnSpc>
              <a:spcBef>
                <a:spcPct val="0"/>
              </a:spcBef>
              <a:spcAft>
                <a:spcPct val="0"/>
              </a:spcAft>
            </a:pPr>
            <a:endParaRPr lang="de-DE" altLang="de-DE" sz="1800" b="0">
              <a:solidFill>
                <a:schemeClr val="tx1"/>
              </a:solidFill>
            </a:endParaRPr>
          </a:p>
          <a:p>
            <a:pPr>
              <a:lnSpc>
                <a:spcPct val="150000"/>
              </a:lnSpc>
              <a:spcBef>
                <a:spcPct val="0"/>
              </a:spcBef>
              <a:spcAft>
                <a:spcPct val="0"/>
              </a:spcAft>
            </a:pPr>
            <a:r>
              <a:rPr lang="de-DE" altLang="de-DE" sz="1800" b="0">
                <a:solidFill>
                  <a:schemeClr val="tx1"/>
                </a:solidFill>
              </a:rPr>
              <a:t>Lebenslanges Lernen mit formalen und non-formalen Lernphasen.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19460"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377"/>
          <p:cNvSpPr/>
          <p:nvPr/>
        </p:nvSpPr>
        <p:spPr>
          <a:xfrm>
            <a:off x="2260600" y="5789613"/>
            <a:ext cx="10160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
        <p:nvSpPr>
          <p:cNvPr id="13" name="Shape 377"/>
          <p:cNvSpPr/>
          <p:nvPr/>
        </p:nvSpPr>
        <p:spPr>
          <a:xfrm>
            <a:off x="715963" y="6573838"/>
            <a:ext cx="465455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19463" name="Textfeld 8"/>
          <p:cNvSpPr txBox="1">
            <a:spLocks noChangeArrowheads="1"/>
          </p:cNvSpPr>
          <p:nvPr/>
        </p:nvSpPr>
        <p:spPr bwMode="auto">
          <a:xfrm>
            <a:off x="1052513" y="2570163"/>
            <a:ext cx="4225925" cy="2168525"/>
          </a:xfrm>
          <a:prstGeom prst="rect">
            <a:avLst/>
          </a:prstGeom>
          <a:solidFill>
            <a:srgbClr val="A4C13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Arial" panose="020B0604020202020204" pitchFamily="34" charset="0"/>
              <a:buNone/>
            </a:pPr>
            <a:r>
              <a:rPr lang="de-DE" altLang="de-DE" sz="1800" b="0">
                <a:solidFill>
                  <a:schemeClr val="tx1"/>
                </a:solidFill>
              </a:rPr>
              <a:t>„Open technologies allow </a:t>
            </a:r>
            <a:r>
              <a:rPr lang="de-DE" altLang="de-DE" sz="1800">
                <a:solidFill>
                  <a:schemeClr val="tx1"/>
                </a:solidFill>
              </a:rPr>
              <a:t>All individuals </a:t>
            </a:r>
            <a:r>
              <a:rPr lang="de-DE" altLang="de-DE" sz="1800" b="0">
                <a:solidFill>
                  <a:schemeClr val="tx1"/>
                </a:solidFill>
              </a:rPr>
              <a:t>to learn , </a:t>
            </a:r>
            <a:r>
              <a:rPr lang="de-DE" altLang="de-DE" sz="1800">
                <a:solidFill>
                  <a:schemeClr val="tx1"/>
                </a:solidFill>
              </a:rPr>
              <a:t>Anywhere, Anytime,</a:t>
            </a:r>
            <a:r>
              <a:rPr lang="de-DE" altLang="de-DE" sz="1800" b="0">
                <a:solidFill>
                  <a:schemeClr val="tx1"/>
                </a:solidFill>
              </a:rPr>
              <a:t> through </a:t>
            </a:r>
            <a:r>
              <a:rPr lang="de-DE" altLang="de-DE" sz="1800">
                <a:solidFill>
                  <a:schemeClr val="tx1"/>
                </a:solidFill>
              </a:rPr>
              <a:t>Any device</a:t>
            </a:r>
            <a:r>
              <a:rPr lang="de-DE" altLang="de-DE" sz="1800" b="0">
                <a:solidFill>
                  <a:schemeClr val="tx1"/>
                </a:solidFill>
              </a:rPr>
              <a:t>, with the </a:t>
            </a:r>
            <a:r>
              <a:rPr lang="de-DE" altLang="de-DE" sz="1800">
                <a:solidFill>
                  <a:schemeClr val="tx1"/>
                </a:solidFill>
              </a:rPr>
              <a:t>support of Anyone</a:t>
            </a:r>
            <a:r>
              <a:rPr lang="de-DE" altLang="de-DE" sz="1800" b="0">
                <a:solidFill>
                  <a:schemeClr val="tx1"/>
                </a:solidFill>
              </a:rPr>
              <a:t>.“</a:t>
            </a:r>
          </a:p>
          <a:p>
            <a:pPr>
              <a:lnSpc>
                <a:spcPct val="150000"/>
              </a:lnSpc>
              <a:spcBef>
                <a:spcPct val="0"/>
              </a:spcBef>
              <a:spcAft>
                <a:spcPct val="0"/>
              </a:spcAft>
              <a:buFont typeface="Arial" panose="020B0604020202020204" pitchFamily="34" charset="0"/>
              <a:buNone/>
            </a:pPr>
            <a:r>
              <a:rPr lang="de-DE" altLang="de-DE" sz="1800" b="0">
                <a:solidFill>
                  <a:schemeClr val="tx1"/>
                </a:solidFill>
              </a:rPr>
              <a:t>(COM/2013/0654)</a:t>
            </a:r>
          </a:p>
        </p:txBody>
      </p:sp>
      <p:pic>
        <p:nvPicPr>
          <p:cNvPr id="19464"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2750" y="3870325"/>
            <a:ext cx="31432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feld 11"/>
          <p:cNvSpPr txBox="1">
            <a:spLocks noChangeArrowheads="1"/>
          </p:cNvSpPr>
          <p:nvPr/>
        </p:nvSpPr>
        <p:spPr bwMode="auto">
          <a:xfrm>
            <a:off x="1800225" y="1327150"/>
            <a:ext cx="69564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Opening up Education</a:t>
            </a:r>
          </a:p>
          <a:p>
            <a:pPr algn="ctr">
              <a:spcBef>
                <a:spcPct val="0"/>
              </a:spcBef>
              <a:spcAft>
                <a:spcPct val="0"/>
              </a:spcAft>
              <a:buFontTx/>
              <a:buNone/>
            </a:pPr>
            <a:r>
              <a:rPr lang="de-DE" altLang="de-DE" sz="2000" b="0">
                <a:solidFill>
                  <a:srgbClr val="A3C13C"/>
                </a:solidFill>
              </a:rPr>
              <a:t>- Strategiepapier der Europäischen Kommission - </a:t>
            </a:r>
          </a:p>
          <a:p>
            <a:pPr>
              <a:spcBef>
                <a:spcPct val="0"/>
              </a:spcBef>
              <a:spcAft>
                <a:spcPct val="0"/>
              </a:spcAft>
              <a:buFontTx/>
              <a:buNone/>
            </a:pPr>
            <a:endParaRPr lang="de-DE" altLang="de-DE" b="0">
              <a:solidFill>
                <a:schemeClr val="tx1"/>
              </a:solidFill>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4"/>
          <p:cNvSpPr>
            <a:spLocks noGrp="1"/>
          </p:cNvSpPr>
          <p:nvPr>
            <p:ph type="ftr" sz="quarter" idx="11"/>
          </p:nvPr>
        </p:nvSpPr>
        <p:spPr>
          <a:xfrm>
            <a:off x="179388" y="6356350"/>
            <a:ext cx="8718550" cy="434975"/>
          </a:xfrm>
        </p:spPr>
        <p:txBody>
          <a:bodyPr/>
          <a:lstStyle/>
          <a:p>
            <a:pPr algn="r">
              <a:defRPr/>
            </a:pPr>
            <a:r>
              <a:rPr lang="de-DE" sz="1100" dirty="0">
                <a:solidFill>
                  <a:srgbClr val="1FA7DA"/>
                </a:solidFill>
                <a:latin typeface="Arial" pitchFamily="34" charset="0"/>
                <a:cs typeface="Arial" pitchFamily="34" charset="0"/>
              </a:rPr>
              <a:t>Dr. Bettina </a:t>
            </a:r>
            <a:r>
              <a:rPr lang="de-DE" sz="1100" dirty="0" smtClean="0">
                <a:solidFill>
                  <a:srgbClr val="1FA7DA"/>
                </a:solidFill>
                <a:latin typeface="Arial" pitchFamily="34" charset="0"/>
                <a:cs typeface="Arial" pitchFamily="34" charset="0"/>
              </a:rPr>
              <a:t>Waffner</a:t>
            </a:r>
            <a:endParaRPr lang="de-DE" sz="1100" dirty="0">
              <a:solidFill>
                <a:srgbClr val="1FA7DA"/>
              </a:solidFill>
              <a:latin typeface="Arial" pitchFamily="34" charset="0"/>
              <a:cs typeface="Arial" pitchFamily="34" charset="0"/>
            </a:endParaRPr>
          </a:p>
          <a:p>
            <a:pPr algn="r">
              <a:defRPr/>
            </a:pPr>
            <a:r>
              <a:rPr lang="de-DE" sz="1100" dirty="0" smtClean="0">
                <a:solidFill>
                  <a:srgbClr val="1FA7DA"/>
                </a:solidFill>
                <a:latin typeface="Arial" pitchFamily="34" charset="0"/>
                <a:cs typeface="Arial" pitchFamily="34" charset="0"/>
              </a:rPr>
              <a:t>Learning Lab </a:t>
            </a:r>
            <a:r>
              <a:rPr lang="de-DE" sz="1100" dirty="0">
                <a:solidFill>
                  <a:srgbClr val="1FA7DA"/>
                </a:solidFill>
                <a:latin typeface="Arial" pitchFamily="34" charset="0"/>
                <a:cs typeface="Arial" pitchFamily="34" charset="0"/>
              </a:rPr>
              <a:t>– Universität </a:t>
            </a:r>
            <a:r>
              <a:rPr lang="de-DE" sz="1100" dirty="0" smtClean="0">
                <a:solidFill>
                  <a:srgbClr val="1FA7DA"/>
                </a:solidFill>
                <a:latin typeface="Arial" pitchFamily="34" charset="0"/>
                <a:cs typeface="Arial" pitchFamily="34" charset="0"/>
              </a:rPr>
              <a:t>Duisburg-Essen</a:t>
            </a:r>
            <a:endParaRPr lang="de-DE" sz="1100" dirty="0">
              <a:solidFill>
                <a:srgbClr val="1FA7DA"/>
              </a:solidFill>
              <a:latin typeface="Arial" pitchFamily="34" charset="0"/>
              <a:cs typeface="Arial"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29" y="586461"/>
            <a:ext cx="1396728" cy="1237708"/>
          </a:xfrm>
          <a:prstGeom prst="round2DiagRect">
            <a:avLst>
              <a:gd name="adj1" fmla="val 16667"/>
              <a:gd name="adj2" fmla="val 0"/>
            </a:avLst>
          </a:prstGeom>
          <a:ln w="88900" cap="sq">
            <a:solidFill>
              <a:srgbClr val="FFFFFF"/>
            </a:solidFill>
            <a:miter lim="800000"/>
          </a:ln>
          <a:effectLst>
            <a:outerShdw blurRad="76200" dir="18900000" sy="23000" kx="-1200000" algn="bl" rotWithShape="0">
              <a:prstClr val="black">
                <a:alpha val="20000"/>
              </a:prstClr>
            </a:outerShdw>
          </a:effectLst>
        </p:spPr>
      </p:pic>
      <p:pic>
        <p:nvPicPr>
          <p:cNvPr id="21508" name="Bild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534150"/>
            <a:ext cx="6508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feld 11"/>
          <p:cNvSpPr txBox="1">
            <a:spLocks noChangeArrowheads="1"/>
          </p:cNvSpPr>
          <p:nvPr/>
        </p:nvSpPr>
        <p:spPr bwMode="auto">
          <a:xfrm>
            <a:off x="2141538" y="1536700"/>
            <a:ext cx="6956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Lernen im digitalen Wandel</a:t>
            </a:r>
            <a:endParaRPr lang="de-DE" altLang="de-DE" sz="2000" b="0" i="1">
              <a:solidFill>
                <a:srgbClr val="A3C13C"/>
              </a:solidFill>
            </a:endParaRPr>
          </a:p>
        </p:txBody>
      </p:sp>
      <p:sp>
        <p:nvSpPr>
          <p:cNvPr id="9" name="Shape 377"/>
          <p:cNvSpPr/>
          <p:nvPr/>
        </p:nvSpPr>
        <p:spPr>
          <a:xfrm>
            <a:off x="2260600" y="5789613"/>
            <a:ext cx="10160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endParaRPr sz="800" dirty="0">
              <a:solidFill>
                <a:srgbClr val="000000"/>
              </a:solidFill>
              <a:latin typeface="+mn-lt"/>
              <a:ea typeface="+mn-ea"/>
              <a:cs typeface="Arial" panose="020B0604020202020204" pitchFamily="34" charset="0"/>
              <a:sym typeface="Calibri"/>
            </a:endParaRPr>
          </a:p>
        </p:txBody>
      </p:sp>
      <p:sp>
        <p:nvSpPr>
          <p:cNvPr id="13" name="Shape 377"/>
          <p:cNvSpPr/>
          <p:nvPr/>
        </p:nvSpPr>
        <p:spPr>
          <a:xfrm>
            <a:off x="715963" y="6573838"/>
            <a:ext cx="4654550"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für </a:t>
            </a:r>
            <a:r>
              <a:rPr sz="800" dirty="0" err="1">
                <a:solidFill>
                  <a:srgbClr val="000000"/>
                </a:solidFill>
                <a:latin typeface="+mn-lt"/>
                <a:ea typeface="+mn-ea"/>
                <a:cs typeface="Arial" panose="020B0604020202020204" pitchFamily="34" charset="0"/>
                <a:sym typeface="Calibri"/>
              </a:rPr>
              <a:t>MainstreamingOER</a:t>
            </a:r>
            <a:r>
              <a:rPr lang="de-DE" sz="800" dirty="0">
                <a:solidFill>
                  <a:srgbClr val="000000"/>
                </a:solidFill>
                <a:latin typeface="+mn-lt"/>
                <a:ea typeface="+mn-ea"/>
                <a:cs typeface="Arial" panose="020B0604020202020204" pitchFamily="34" charset="0"/>
                <a:sym typeface="Calibri"/>
              </a:rPr>
              <a:t> </a:t>
            </a:r>
            <a:r>
              <a:rPr lang="de-DE" altLang="de-DE" sz="800" dirty="0">
                <a:solidFill>
                  <a:srgbClr val="000000"/>
                </a:solidFill>
                <a:latin typeface="+mn-lt"/>
                <a:ea typeface="+mn-ea"/>
                <a:sym typeface="Lucida Grande"/>
                <a:hlinkClick r:id="rId5"/>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21512" name="Textfeld 8"/>
          <p:cNvSpPr txBox="1">
            <a:spLocks noChangeArrowheads="1"/>
          </p:cNvSpPr>
          <p:nvPr/>
        </p:nvSpPr>
        <p:spPr bwMode="auto">
          <a:xfrm>
            <a:off x="282575" y="2170113"/>
            <a:ext cx="8615363" cy="1338262"/>
          </a:xfrm>
          <a:prstGeom prst="rect">
            <a:avLst/>
          </a:prstGeom>
          <a:solidFill>
            <a:srgbClr val="A4C13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lnSpc>
                <a:spcPct val="150000"/>
              </a:lnSpc>
              <a:spcBef>
                <a:spcPct val="0"/>
              </a:spcBef>
              <a:spcAft>
                <a:spcPct val="0"/>
              </a:spcAft>
              <a:buFont typeface="Arial" panose="020B0604020202020204" pitchFamily="34" charset="0"/>
              <a:buNone/>
            </a:pPr>
            <a:r>
              <a:rPr lang="de-DE" altLang="de-DE" sz="1800" b="0">
                <a:solidFill>
                  <a:schemeClr val="tx1"/>
                </a:solidFill>
              </a:rPr>
              <a:t>OER als Baustein innerhalb des Lösungskomplexes „digitale Technologien“ für eine offene Bildung.</a:t>
            </a:r>
          </a:p>
          <a:p>
            <a:pPr algn="ctr">
              <a:lnSpc>
                <a:spcPct val="150000"/>
              </a:lnSpc>
              <a:spcBef>
                <a:spcPct val="0"/>
              </a:spcBef>
              <a:spcAft>
                <a:spcPct val="0"/>
              </a:spcAft>
              <a:buFont typeface="Arial" panose="020B0604020202020204" pitchFamily="34" charset="0"/>
              <a:buNone/>
            </a:pPr>
            <a:r>
              <a:rPr lang="de-DE" altLang="de-DE" sz="1800" b="0">
                <a:solidFill>
                  <a:schemeClr val="tx1"/>
                </a:solidFill>
              </a:rPr>
              <a:t>(Surmann 2017)</a:t>
            </a:r>
          </a:p>
        </p:txBody>
      </p:sp>
      <p:sp>
        <p:nvSpPr>
          <p:cNvPr id="21513" name="Textfeld 8"/>
          <p:cNvSpPr txBox="1">
            <a:spLocks noChangeArrowheads="1"/>
          </p:cNvSpPr>
          <p:nvPr/>
        </p:nvSpPr>
        <p:spPr bwMode="auto">
          <a:xfrm>
            <a:off x="282575" y="4106863"/>
            <a:ext cx="8615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pPr>
            <a:r>
              <a:rPr lang="de-DE" altLang="de-DE" sz="1800" b="0">
                <a:solidFill>
                  <a:schemeClr val="tx1"/>
                </a:solidFill>
              </a:rPr>
              <a:t>… eine Kultur des Teilens und der Kooperation.</a:t>
            </a:r>
          </a:p>
        </p:txBody>
      </p:sp>
      <p:sp>
        <p:nvSpPr>
          <p:cNvPr id="21514" name="Textfeld 8"/>
          <p:cNvSpPr txBox="1">
            <a:spLocks noChangeArrowheads="1"/>
          </p:cNvSpPr>
          <p:nvPr/>
        </p:nvSpPr>
        <p:spPr bwMode="auto">
          <a:xfrm>
            <a:off x="282575" y="4576763"/>
            <a:ext cx="8615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pPr>
            <a:r>
              <a:rPr lang="de-DE" altLang="de-DE" sz="1800" b="0">
                <a:solidFill>
                  <a:schemeClr val="tx1"/>
                </a:solidFill>
              </a:rPr>
              <a:t>…. eine Diversifizierung des Bestandes an Lernmaterial.</a:t>
            </a:r>
          </a:p>
        </p:txBody>
      </p:sp>
      <p:sp>
        <p:nvSpPr>
          <p:cNvPr id="21515" name="Textfeld 8"/>
          <p:cNvSpPr txBox="1">
            <a:spLocks noChangeArrowheads="1"/>
          </p:cNvSpPr>
          <p:nvPr/>
        </p:nvSpPr>
        <p:spPr bwMode="auto">
          <a:xfrm>
            <a:off x="282575" y="5056188"/>
            <a:ext cx="8615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pPr>
            <a:r>
              <a:rPr lang="de-DE" altLang="de-DE" sz="1800" b="0">
                <a:solidFill>
                  <a:schemeClr val="tx1"/>
                </a:solidFill>
              </a:rPr>
              <a:t>…. insbesondere auch non-formale Lernprozesse.</a:t>
            </a:r>
          </a:p>
        </p:txBody>
      </p:sp>
      <p:sp>
        <p:nvSpPr>
          <p:cNvPr id="21516" name="Textfeld 8"/>
          <p:cNvSpPr txBox="1">
            <a:spLocks noChangeArrowheads="1"/>
          </p:cNvSpPr>
          <p:nvPr/>
        </p:nvSpPr>
        <p:spPr bwMode="auto">
          <a:xfrm>
            <a:off x="282575" y="5527675"/>
            <a:ext cx="8615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pPr>
            <a:r>
              <a:rPr lang="de-DE" altLang="de-DE" sz="1800" b="0">
                <a:solidFill>
                  <a:schemeClr val="tx1"/>
                </a:solidFill>
              </a:rPr>
              <a:t>…. die Verbreiterung von Bildungszugängen.</a:t>
            </a:r>
          </a:p>
        </p:txBody>
      </p:sp>
      <p:sp>
        <p:nvSpPr>
          <p:cNvPr id="21517" name="Textfeld 8"/>
          <p:cNvSpPr txBox="1">
            <a:spLocks noChangeArrowheads="1"/>
          </p:cNvSpPr>
          <p:nvPr/>
        </p:nvSpPr>
        <p:spPr bwMode="auto">
          <a:xfrm>
            <a:off x="282575" y="3640138"/>
            <a:ext cx="861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nSpc>
                <a:spcPct val="150000"/>
              </a:lnSpc>
              <a:spcBef>
                <a:spcPct val="0"/>
              </a:spcBef>
              <a:spcAft>
                <a:spcPct val="0"/>
              </a:spcAft>
              <a:buFont typeface="Arial" panose="020B0604020202020204" pitchFamily="34" charset="0"/>
              <a:buNone/>
            </a:pPr>
            <a:r>
              <a:rPr lang="de-DE" altLang="de-DE" sz="1800" b="0">
                <a:solidFill>
                  <a:schemeClr val="tx1"/>
                </a:solidFill>
              </a:rPr>
              <a:t>Sie unterstützen …</a:t>
            </a:r>
          </a:p>
        </p:txBody>
      </p:sp>
      <p:pic>
        <p:nvPicPr>
          <p:cNvPr id="21518" name="Grafik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80200" y="4695825"/>
            <a:ext cx="185261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0"/>
            <a:ext cx="10514013"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feld 11"/>
          <p:cNvSpPr txBox="1">
            <a:spLocks noChangeArrowheads="1"/>
          </p:cNvSpPr>
          <p:nvPr/>
        </p:nvSpPr>
        <p:spPr bwMode="auto">
          <a:xfrm>
            <a:off x="1947863" y="301625"/>
            <a:ext cx="6950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lgn="ctr">
              <a:spcBef>
                <a:spcPct val="0"/>
              </a:spcBef>
              <a:spcAft>
                <a:spcPct val="0"/>
              </a:spcAft>
              <a:buFontTx/>
              <a:buNone/>
            </a:pPr>
            <a:r>
              <a:rPr lang="de-DE" altLang="de-DE" b="0">
                <a:solidFill>
                  <a:srgbClr val="A3C13C"/>
                </a:solidFill>
              </a:rPr>
              <a:t>Was sind </a:t>
            </a:r>
            <a:r>
              <a:rPr lang="de-DE" altLang="de-DE" b="0" i="1">
                <a:solidFill>
                  <a:srgbClr val="A3C13C"/>
                </a:solidFill>
              </a:rPr>
              <a:t>open educational resources</a:t>
            </a:r>
            <a:r>
              <a:rPr lang="de-DE" altLang="de-DE" b="0">
                <a:solidFill>
                  <a:srgbClr val="A3C13C"/>
                </a:solidFill>
              </a:rPr>
              <a:t>?</a:t>
            </a:r>
          </a:p>
          <a:p>
            <a:pPr>
              <a:spcBef>
                <a:spcPct val="0"/>
              </a:spcBef>
              <a:spcAft>
                <a:spcPct val="0"/>
              </a:spcAft>
              <a:buFontTx/>
              <a:buNone/>
            </a:pPr>
            <a:endParaRPr lang="de-DE" altLang="de-DE" b="0">
              <a:solidFill>
                <a:schemeClr val="tx1"/>
              </a:solidFill>
            </a:endParaRPr>
          </a:p>
        </p:txBody>
      </p:sp>
      <p:pic>
        <p:nvPicPr>
          <p:cNvPr id="23556" name="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557" name="ll-logo-transpartent.tiff" descr="ll-logo-transpartent.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895370">
            <a:off x="157163" y="319088"/>
            <a:ext cx="11176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1"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6"/>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23559" name="Rechteck 1"/>
          <p:cNvSpPr>
            <a:spLocks noChangeArrowheads="1"/>
          </p:cNvSpPr>
          <p:nvPr/>
        </p:nvSpPr>
        <p:spPr bwMode="auto">
          <a:xfrm>
            <a:off x="4435475" y="6548438"/>
            <a:ext cx="5445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200" b="0">
                <a:solidFill>
                  <a:schemeClr val="bg1"/>
                </a:solidFill>
              </a:rPr>
              <a:t>Das „</a:t>
            </a:r>
            <a:r>
              <a:rPr lang="de-DE" altLang="de-DE" sz="1200" b="0" i="1">
                <a:solidFill>
                  <a:schemeClr val="bg1"/>
                </a:solidFill>
              </a:rPr>
              <a:t>Global OER Logo</a:t>
            </a:r>
            <a:r>
              <a:rPr lang="de-DE" altLang="de-DE" sz="1200" b="0">
                <a:solidFill>
                  <a:schemeClr val="bg1"/>
                </a:solidFill>
              </a:rPr>
              <a:t>“ von Jonathas Mello unter CC BY 3.0 (via UNESCO)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613525"/>
            <a:ext cx="4889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1" name="Shape 377"/>
          <p:cNvSpPr/>
          <p:nvPr/>
        </p:nvSpPr>
        <p:spPr>
          <a:xfrm>
            <a:off x="715963" y="6573838"/>
            <a:ext cx="3671887" cy="225425"/>
          </a:xfrm>
          <a:prstGeom prst="rect">
            <a:avLst/>
          </a:prstGeom>
          <a:ln w="12700">
            <a:miter lim="400000"/>
          </a:ln>
          <a:extLst>
            <a:ext uri="{C572A759-6A51-4108-AA02-DFA0A04FC94B}"/>
          </a:extLst>
        </p:spPr>
        <p:txBody>
          <a:bodyPr wrap="none" lIns="50800" tIns="50800" rIns="50800" bIns="50800" anchor="ctr">
            <a:spAutoFit/>
          </a:bodyPr>
          <a:lstStyle/>
          <a:p>
            <a:pPr defTabSz="914400">
              <a:defRPr sz="1000">
                <a:solidFill>
                  <a:srgbClr val="000000"/>
                </a:solidFill>
                <a:latin typeface="+mn-lt"/>
                <a:ea typeface="+mn-ea"/>
                <a:cs typeface="+mn-cs"/>
                <a:sym typeface="Lucida Grande"/>
              </a:defRPr>
            </a:pPr>
            <a:r>
              <a:rPr sz="800" dirty="0">
                <a:solidFill>
                  <a:srgbClr val="000000"/>
                </a:solidFill>
                <a:latin typeface="+mn-lt"/>
                <a:ea typeface="+mn-ea"/>
                <a:cs typeface="Arial" panose="020B0604020202020204" pitchFamily="34" charset="0"/>
                <a:sym typeface="Calibri"/>
              </a:rPr>
              <a:t>cc by </a:t>
            </a:r>
            <a:r>
              <a:rPr lang="de-DE" sz="800" dirty="0" err="1">
                <a:solidFill>
                  <a:srgbClr val="000000"/>
                </a:solidFill>
                <a:latin typeface="+mn-lt"/>
                <a:ea typeface="+mn-ea"/>
                <a:cs typeface="Arial" panose="020B0604020202020204" pitchFamily="34" charset="0"/>
                <a:sym typeface="Calibri"/>
              </a:rPr>
              <a:t>sa</a:t>
            </a:r>
            <a:r>
              <a:rPr lang="de-DE" sz="800" dirty="0">
                <a:solidFill>
                  <a:srgbClr val="000000"/>
                </a:solidFill>
                <a:latin typeface="+mn-lt"/>
                <a:ea typeface="+mn-ea"/>
                <a:cs typeface="Arial" panose="020B0604020202020204" pitchFamily="34" charset="0"/>
                <a:sym typeface="Calibri"/>
              </a:rPr>
              <a:t> </a:t>
            </a:r>
            <a:r>
              <a:rPr sz="800" dirty="0">
                <a:solidFill>
                  <a:srgbClr val="000000"/>
                </a:solidFill>
                <a:latin typeface="+mn-lt"/>
                <a:ea typeface="+mn-ea"/>
                <a:cs typeface="Arial" panose="020B0604020202020204" pitchFamily="34" charset="0"/>
                <a:sym typeface="Calibri"/>
              </a:rPr>
              <a:t>4.0 </a:t>
            </a:r>
            <a:r>
              <a:rPr lang="de-DE" sz="800" dirty="0">
                <a:solidFill>
                  <a:srgbClr val="000000"/>
                </a:solidFill>
                <a:latin typeface="+mn-lt"/>
                <a:ea typeface="+mn-ea"/>
                <a:cs typeface="Arial" panose="020B0604020202020204" pitchFamily="34" charset="0"/>
                <a:sym typeface="Calibri"/>
              </a:rPr>
              <a:t> Bettina Waffner </a:t>
            </a:r>
            <a:r>
              <a:rPr lang="de-DE" altLang="de-DE" sz="800" dirty="0">
                <a:solidFill>
                  <a:srgbClr val="000000"/>
                </a:solidFill>
                <a:latin typeface="+mn-lt"/>
                <a:ea typeface="+mn-ea"/>
                <a:sym typeface="Lucida Grande"/>
                <a:hlinkClick r:id="rId4"/>
              </a:rPr>
              <a:t>creativecommons.org/licenses/by-sa/4.0/legalcode.de</a:t>
            </a:r>
            <a:r>
              <a:rPr sz="800" dirty="0">
                <a:solidFill>
                  <a:srgbClr val="000000"/>
                </a:solidFill>
                <a:latin typeface="+mn-lt"/>
                <a:ea typeface="+mn-ea"/>
                <a:cs typeface="Arial" panose="020B0604020202020204" pitchFamily="34" charset="0"/>
                <a:sym typeface="Calibri"/>
              </a:rPr>
              <a:t> </a:t>
            </a:r>
          </a:p>
        </p:txBody>
      </p:sp>
      <p:sp>
        <p:nvSpPr>
          <p:cNvPr id="25604" name="Rechteck 1"/>
          <p:cNvSpPr>
            <a:spLocks noChangeArrowheads="1"/>
          </p:cNvSpPr>
          <p:nvPr/>
        </p:nvSpPr>
        <p:spPr bwMode="auto">
          <a:xfrm>
            <a:off x="3657600" y="6548438"/>
            <a:ext cx="573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200" b="0">
                <a:solidFill>
                  <a:schemeClr val="bg1"/>
                </a:solidFill>
              </a:rPr>
              <a:t>Das „</a:t>
            </a:r>
            <a:r>
              <a:rPr lang="de-DE" altLang="de-DE" sz="1200" b="0" i="1">
                <a:solidFill>
                  <a:schemeClr val="bg1"/>
                </a:solidFill>
              </a:rPr>
              <a:t>Global OER Logo</a:t>
            </a:r>
            <a:r>
              <a:rPr lang="de-DE" altLang="de-DE" sz="1200" b="0">
                <a:solidFill>
                  <a:schemeClr val="bg1"/>
                </a:solidFill>
              </a:rPr>
              <a:t>“ von Jonathas Mello unter CC BY 3.0 (via UNESCO)</a:t>
            </a:r>
          </a:p>
        </p:txBody>
      </p:sp>
      <p:pic>
        <p:nvPicPr>
          <p:cNvPr id="25605"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496888"/>
            <a:ext cx="37719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109788"/>
            <a:ext cx="40068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1"/>
          <p:cNvSpPr>
            <a:spLocks noChangeArrowheads="1"/>
          </p:cNvSpPr>
          <p:nvPr/>
        </p:nvSpPr>
        <p:spPr bwMode="auto">
          <a:xfrm>
            <a:off x="179388" y="5403850"/>
            <a:ext cx="8736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buChar char="•"/>
              <a:defRPr sz="2800" b="1">
                <a:solidFill>
                  <a:srgbClr val="004C93"/>
                </a:solidFill>
                <a:latin typeface="Arial" panose="020B0604020202020204" pitchFamily="34" charset="0"/>
                <a:ea typeface="ヒラギノ角ゴ Pro W3" charset="-128"/>
                <a:cs typeface="Arial" panose="020B0604020202020204" pitchFamily="34" charset="0"/>
              </a:defRPr>
            </a:lvl1pPr>
            <a:lvl2pPr marL="742950" indent="-285750">
              <a:spcBef>
                <a:spcPct val="20000"/>
              </a:spcBef>
              <a:buFont typeface="Arial" panose="020B0604020202020204" pitchFamily="34" charset="0"/>
              <a:buChar char="–"/>
              <a:defRPr sz="1600">
                <a:solidFill>
                  <a:srgbClr val="000000"/>
                </a:solidFill>
                <a:latin typeface="Arial" panose="020B0604020202020204" pitchFamily="34" charset="0"/>
                <a:ea typeface="ヒラギノ角ゴ Pro W3" charset="-128"/>
                <a:cs typeface="Arial" panose="020B0604020202020204" pitchFamily="34" charset="0"/>
              </a:defRPr>
            </a:lvl2pPr>
            <a:lvl3pPr marL="1143000" indent="-228600">
              <a:spcBef>
                <a:spcPct val="20000"/>
              </a:spcBef>
              <a:spcAft>
                <a:spcPts val="600"/>
              </a:spcAft>
              <a:buClr>
                <a:schemeClr val="tx2"/>
              </a:buClr>
              <a:buFont typeface="Lucida Grande" charset="0"/>
              <a:buChar char="▪"/>
              <a:defRPr sz="1600">
                <a:solidFill>
                  <a:schemeClr val="tx1"/>
                </a:solidFill>
                <a:latin typeface="Arial" panose="020B0604020202020204" pitchFamily="34" charset="0"/>
                <a:ea typeface="ヒラギノ角ゴ Pro W3"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charset="-128"/>
              </a:defRPr>
            </a:lvl9pPr>
          </a:lstStyle>
          <a:p>
            <a:pPr>
              <a:spcBef>
                <a:spcPct val="0"/>
              </a:spcBef>
              <a:spcAft>
                <a:spcPct val="0"/>
              </a:spcAft>
              <a:buFontTx/>
              <a:buNone/>
            </a:pPr>
            <a:r>
              <a:rPr lang="de-DE" altLang="de-DE" sz="1200" b="0">
                <a:solidFill>
                  <a:schemeClr val="bg1"/>
                </a:solidFill>
              </a:rPr>
              <a:t>Das „</a:t>
            </a:r>
            <a:r>
              <a:rPr lang="de-DE" altLang="de-DE" sz="2000" b="0" i="1">
                <a:solidFill>
                  <a:schemeClr val="tx1"/>
                </a:solidFill>
              </a:rPr>
              <a:t>Global OER Logo</a:t>
            </a:r>
            <a:r>
              <a:rPr lang="de-DE" altLang="de-DE" sz="2000" b="0">
                <a:solidFill>
                  <a:schemeClr val="tx1"/>
                </a:solidFill>
              </a:rPr>
              <a:t> von Jonathas Mello unter CC BY 3.0 (via UNESCO)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Design">
  <a:themeElements>
    <a:clrScheme name="Benutzerdefiniert 2">
      <a:dk1>
        <a:sysClr val="windowText" lastClr="000000"/>
      </a:dk1>
      <a:lt1>
        <a:sysClr val="window" lastClr="FFFFFF"/>
      </a:lt1>
      <a:dk2>
        <a:srgbClr val="004C93"/>
      </a:dk2>
      <a:lt2>
        <a:srgbClr val="EFE4BF"/>
      </a:lt2>
      <a:accent1>
        <a:srgbClr val="DFE4F2"/>
      </a:accent1>
      <a:accent2>
        <a:srgbClr val="3B5988"/>
      </a:accent2>
      <a:accent3>
        <a:srgbClr val="4F75B1"/>
      </a:accent3>
      <a:accent4>
        <a:srgbClr val="758FC3"/>
      </a:accent4>
      <a:accent5>
        <a:srgbClr val="A1B0D2"/>
      </a:accent5>
      <a:accent6>
        <a:srgbClr val="C1CADF"/>
      </a:accent6>
      <a:hlink>
        <a:srgbClr val="3B5988"/>
      </a:hlink>
      <a:folHlink>
        <a:srgbClr val="3B59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4094</Words>
  <Application>Microsoft Office PowerPoint</Application>
  <PresentationFormat>Bildschirmpräsentation (4:3)</PresentationFormat>
  <Paragraphs>498</Paragraphs>
  <Slides>41</Slides>
  <Notes>41</Notes>
  <HiddenSlides>2</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41</vt:i4>
      </vt:variant>
    </vt:vector>
  </HeadingPairs>
  <TitlesOfParts>
    <vt:vector size="52" baseType="lpstr">
      <vt:lpstr>Arial</vt:lpstr>
      <vt:lpstr>ヒラギノ角ゴ Pro W3</vt:lpstr>
      <vt:lpstr>Lucida Grande</vt:lpstr>
      <vt:lpstr>Calibri</vt:lpstr>
      <vt:lpstr>Geneva</vt:lpstr>
      <vt:lpstr>Calibri Light</vt:lpstr>
      <vt:lpstr>Gill Sans</vt:lpstr>
      <vt:lpstr>Helvetica</vt:lpstr>
      <vt:lpstr>Optima</vt:lpstr>
      <vt:lpstr>Office-Design</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move:elevator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Markus Lacum</dc:creator>
  <cp:lastModifiedBy>Wünnerke, Elisabeth</cp:lastModifiedBy>
  <cp:revision>790</cp:revision>
  <cp:lastPrinted>2017-09-28T06:27:12Z</cp:lastPrinted>
  <dcterms:created xsi:type="dcterms:W3CDTF">2012-08-27T10:28:54Z</dcterms:created>
  <dcterms:modified xsi:type="dcterms:W3CDTF">2019-10-25T08:45:45Z</dcterms:modified>
</cp:coreProperties>
</file>