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68"/>
  </p:notesMasterIdLst>
  <p:handoutMasterIdLst>
    <p:handoutMasterId r:id="rId69"/>
  </p:handoutMasterIdLst>
  <p:sldIdLst>
    <p:sldId id="257" r:id="rId3"/>
    <p:sldId id="329" r:id="rId4"/>
    <p:sldId id="327" r:id="rId5"/>
    <p:sldId id="328" r:id="rId6"/>
    <p:sldId id="330" r:id="rId7"/>
    <p:sldId id="331" r:id="rId8"/>
    <p:sldId id="332" r:id="rId9"/>
    <p:sldId id="333" r:id="rId10"/>
    <p:sldId id="334" r:id="rId11"/>
    <p:sldId id="335" r:id="rId12"/>
    <p:sldId id="336" r:id="rId13"/>
    <p:sldId id="338" r:id="rId14"/>
    <p:sldId id="277" r:id="rId15"/>
    <p:sldId id="339" r:id="rId16"/>
    <p:sldId id="340" r:id="rId17"/>
    <p:sldId id="341" r:id="rId18"/>
    <p:sldId id="324" r:id="rId19"/>
    <p:sldId id="343" r:id="rId20"/>
    <p:sldId id="364" r:id="rId21"/>
    <p:sldId id="342" r:id="rId22"/>
    <p:sldId id="344" r:id="rId23"/>
    <p:sldId id="345" r:id="rId24"/>
    <p:sldId id="346" r:id="rId25"/>
    <p:sldId id="348" r:id="rId26"/>
    <p:sldId id="325"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5" r:id="rId41"/>
    <p:sldId id="366" r:id="rId42"/>
    <p:sldId id="367" r:id="rId43"/>
    <p:sldId id="368" r:id="rId44"/>
    <p:sldId id="369" r:id="rId45"/>
    <p:sldId id="370" r:id="rId46"/>
    <p:sldId id="371" r:id="rId47"/>
    <p:sldId id="372" r:id="rId48"/>
    <p:sldId id="373" r:id="rId49"/>
    <p:sldId id="375" r:id="rId50"/>
    <p:sldId id="376" r:id="rId51"/>
    <p:sldId id="349" r:id="rId52"/>
    <p:sldId id="347" r:id="rId53"/>
    <p:sldId id="350" r:id="rId54"/>
    <p:sldId id="377" r:id="rId55"/>
    <p:sldId id="378" r:id="rId56"/>
    <p:sldId id="379" r:id="rId57"/>
    <p:sldId id="381" r:id="rId58"/>
    <p:sldId id="380" r:id="rId59"/>
    <p:sldId id="326" r:id="rId60"/>
    <p:sldId id="382" r:id="rId61"/>
    <p:sldId id="323" r:id="rId62"/>
    <p:sldId id="384" r:id="rId63"/>
    <p:sldId id="383" r:id="rId64"/>
    <p:sldId id="385" r:id="rId65"/>
    <p:sldId id="386" r:id="rId66"/>
    <p:sldId id="268" r:id="rId67"/>
  </p:sldIdLst>
  <p:sldSz cx="9144000" cy="5143500" type="screen16x9"/>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12" autoAdjust="0"/>
    <p:restoredTop sz="77236" autoAdjust="0"/>
  </p:normalViewPr>
  <p:slideViewPr>
    <p:cSldViewPr>
      <p:cViewPr varScale="1">
        <p:scale>
          <a:sx n="119" d="100"/>
          <a:sy n="119" d="100"/>
        </p:scale>
        <p:origin x="996" y="9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05C8B89-3088-DF4E-839E-C8DC0F2C1E5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de-DE" altLang="de-DE"/>
          </a:p>
        </p:txBody>
      </p:sp>
      <p:sp>
        <p:nvSpPr>
          <p:cNvPr id="3" name="Datumsplatzhalter 2">
            <a:extLst>
              <a:ext uri="{FF2B5EF4-FFF2-40B4-BE49-F238E27FC236}">
                <a16:creationId xmlns:a16="http://schemas.microsoft.com/office/drawing/2014/main" id="{3AA0CE35-7D06-524C-A628-3ADD63B6E476}"/>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9590279-0D73-4725-B9B0-242C1647940F}" type="datetimeFigureOut">
              <a:rPr lang="de-DE" altLang="de-DE"/>
              <a:pPr>
                <a:defRPr/>
              </a:pPr>
              <a:t>25.10.2019</a:t>
            </a:fld>
            <a:endParaRPr lang="de-DE" altLang="de-DE"/>
          </a:p>
        </p:txBody>
      </p:sp>
      <p:sp>
        <p:nvSpPr>
          <p:cNvPr id="4" name="Fußzeilenplatzhalter 3">
            <a:extLst>
              <a:ext uri="{FF2B5EF4-FFF2-40B4-BE49-F238E27FC236}">
                <a16:creationId xmlns:a16="http://schemas.microsoft.com/office/drawing/2014/main" id="{519F3507-AFFA-FD4E-AC0D-D589489BBFE7}"/>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de-DE" altLang="de-DE"/>
          </a:p>
        </p:txBody>
      </p:sp>
      <p:sp>
        <p:nvSpPr>
          <p:cNvPr id="5" name="Foliennummernplatzhalter 4">
            <a:extLst>
              <a:ext uri="{FF2B5EF4-FFF2-40B4-BE49-F238E27FC236}">
                <a16:creationId xmlns:a16="http://schemas.microsoft.com/office/drawing/2014/main" id="{4D792DCE-6B76-0846-A7F0-A8C73CE7C80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A900298-27AF-4C81-A8D7-5679F48A9E74}"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2F8B623-33BD-E14B-9D51-028FB6A4A049}"/>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ltLang="de-DE"/>
          </a:p>
        </p:txBody>
      </p:sp>
      <p:sp>
        <p:nvSpPr>
          <p:cNvPr id="3" name="Datumsplatzhalter 2">
            <a:extLst>
              <a:ext uri="{FF2B5EF4-FFF2-40B4-BE49-F238E27FC236}">
                <a16:creationId xmlns:a16="http://schemas.microsoft.com/office/drawing/2014/main" id="{F54B3CA3-21E7-0F48-A0DD-1CF24E2C246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56E22F4-F28E-4CF5-A7E4-B2430727D875}" type="datetimeFigureOut">
              <a:rPr lang="de-DE" altLang="de-DE"/>
              <a:pPr>
                <a:defRPr/>
              </a:pPr>
              <a:t>25.10.2019</a:t>
            </a:fld>
            <a:endParaRPr lang="de-DE" altLang="de-DE"/>
          </a:p>
        </p:txBody>
      </p:sp>
      <p:sp>
        <p:nvSpPr>
          <p:cNvPr id="4" name="Folienbildplatzhalter 3">
            <a:extLst>
              <a:ext uri="{FF2B5EF4-FFF2-40B4-BE49-F238E27FC236}">
                <a16:creationId xmlns:a16="http://schemas.microsoft.com/office/drawing/2014/main" id="{69A9E1C6-F1AA-694C-A4DD-20653A6DDBD6}"/>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D8A63E9B-CA50-694E-97A0-92732097E17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53270EBC-1E3D-C549-9635-0D28091B50D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ltLang="de-DE"/>
          </a:p>
        </p:txBody>
      </p:sp>
      <p:sp>
        <p:nvSpPr>
          <p:cNvPr id="7" name="Foliennummernplatzhalter 6">
            <a:extLst>
              <a:ext uri="{FF2B5EF4-FFF2-40B4-BE49-F238E27FC236}">
                <a16:creationId xmlns:a16="http://schemas.microsoft.com/office/drawing/2014/main" id="{1F04A0C5-CCD8-3F45-A704-3599047BF55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990E6CC-09FF-4E71-9CAF-CCCD7D7F035E}"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lienbildplatzhalt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izenplatzhal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de-DE" altLang="de-DE" dirty="0" smtClean="0"/>
              <a:t>Vorstellung – </a:t>
            </a:r>
          </a:p>
          <a:p>
            <a:pPr marL="171450" indent="-171450">
              <a:buFontTx/>
              <a:buChar char="•"/>
            </a:pPr>
            <a:r>
              <a:rPr lang="de-DE" altLang="de-DE" dirty="0" smtClean="0"/>
              <a:t>Learning Lab – Implikationen der digitalen Transformation auf Gesellschaft, Kultur und Bildung. Mit Partnern aus der Praxis erproben wir innovative Lehr- und Lernszenarien und können so empirisch fundierte Begleitforschungen durchführen, deren Erkenntnisse dann wieder in die Praxis eingehen können. Wir blicken aus einer gestaltungsorientierten Perspektive auf bildungswissenschaftliche Phänomene.</a:t>
            </a:r>
          </a:p>
        </p:txBody>
      </p:sp>
      <p:sp>
        <p:nvSpPr>
          <p:cNvPr id="18435" name="Foliennummernplatzhalt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901B781-7848-4461-A0FD-61E21679E942}" type="slidenum">
              <a:rPr lang="de-DE" altLang="de-DE" smtClean="0"/>
              <a:pPr/>
              <a:t>1</a:t>
            </a:fld>
            <a:endParaRPr lang="de-DE"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smtClean="0"/>
          </a:p>
        </p:txBody>
      </p:sp>
      <p:sp>
        <p:nvSpPr>
          <p:cNvPr id="368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5A8B1B2-3A6D-457F-BE14-8C93786B5E97}" type="slidenum">
              <a:rPr lang="de-DE" altLang="de-DE" smtClean="0"/>
              <a:pPr/>
              <a:t>10</a:t>
            </a:fld>
            <a:endParaRPr lang="de-DE"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Und wie ist der Zusammenhang zwischen digitaler Transformation und Bildung? Häufig wird im Sektor Schule, wenn es um das Thema Digitalisierung geht, auf Lehr- und Lernmaterialien fokussiert. Der Blick ist also auf didaktische Ressourcen gerichtet. Stichworte sind hier digitale Schule, e-Learning, Open Educational Resources …</a:t>
            </a:r>
          </a:p>
          <a:p>
            <a:endParaRPr lang="de-DE" altLang="de-DE" smtClean="0"/>
          </a:p>
          <a:p>
            <a:r>
              <a:rPr lang="de-DE" altLang="de-DE" smtClean="0"/>
              <a:t>Aber, es gibt noch zwei weitere Dimensionen, die wir dabei betrachten sollten. Wir können den Fokus auf den pädagogischen Gegenstand, also auf eine Transformation der Lehr- und Lerninhalte richten. Dabei schauen wir dann auf die Kompetenzentwicklung von Schülerinnen und Schüler für Medienhandeln.</a:t>
            </a:r>
          </a:p>
          <a:p>
            <a:endParaRPr lang="de-DE" altLang="de-DE" smtClean="0"/>
          </a:p>
          <a:p>
            <a:r>
              <a:rPr lang="de-DE" altLang="de-DE" smtClean="0"/>
              <a:t>Digitalisierung kann drittens auch als kultureller Prozess verstanden werden, in dem wir auf eine </a:t>
            </a:r>
            <a:r>
              <a:rPr lang="de-DE" altLang="de-DE" b="1" smtClean="0"/>
              <a:t>Transformation von Lebenswelten </a:t>
            </a:r>
            <a:r>
              <a:rPr lang="de-DE" altLang="de-DE" smtClean="0"/>
              <a:t>rekurrieren. Wir sprechen also über Werte, soziale Beziehungen, Umgang mit Wissen.</a:t>
            </a:r>
          </a:p>
          <a:p>
            <a:endParaRPr lang="de-DE" altLang="de-DE" smtClean="0"/>
          </a:p>
        </p:txBody>
      </p:sp>
      <p:sp>
        <p:nvSpPr>
          <p:cNvPr id="3891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9545AD1-D8A5-4CED-8434-C47AD4CC66FD}" type="slidenum">
              <a:rPr lang="de-DE" altLang="de-DE" smtClean="0"/>
              <a:pPr/>
              <a:t>11</a:t>
            </a:fld>
            <a:endParaRPr lang="de-DE" alt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09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93D0551-F931-47DF-9BE2-FA301F186FEE}" type="slidenum">
              <a:rPr lang="de-DE" altLang="de-DE" smtClean="0"/>
              <a:pPr/>
              <a:t>12</a:t>
            </a:fld>
            <a:endParaRPr lang="de-DE"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smtClean="0"/>
          </a:p>
        </p:txBody>
      </p:sp>
      <p:sp>
        <p:nvSpPr>
          <p:cNvPr id="430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6DA9C0D-16F6-4D86-98CC-B1172A848753}" type="slidenum">
              <a:rPr lang="de-DE" altLang="de-DE" smtClean="0"/>
              <a:pPr/>
              <a:t>13</a:t>
            </a:fld>
            <a:endParaRPr lang="de-DE" alt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izenplatzhalter 2">
            <a:extLst>
              <a:ext uri="{FF2B5EF4-FFF2-40B4-BE49-F238E27FC236}">
                <a16:creationId xmlns:a16="http://schemas.microsoft.com/office/drawing/2014/main" id="{4F8D7F6C-B674-8A44-B19A-C1457591C14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de-DE" b="1" dirty="0">
                <a:ea typeface="ヒラギノ角ゴ Pro W3" charset="-128"/>
              </a:rPr>
              <a:t>Urheber</a:t>
            </a:r>
          </a:p>
          <a:p>
            <a:pPr marL="285750" indent="-285750">
              <a:buFont typeface="Arial" panose="020B0604020202020204" pitchFamily="34" charset="0"/>
              <a:buChar char="•"/>
              <a:defRPr/>
            </a:pPr>
            <a:r>
              <a:rPr lang="de-DE" dirty="0">
                <a:ea typeface="ヒラギノ角ゴ Pro W3" charset="-128"/>
              </a:rPr>
              <a:t>Schöpfer eines Werkes</a:t>
            </a:r>
          </a:p>
          <a:p>
            <a:pPr marL="285750" indent="-285750">
              <a:buFont typeface="Arial" panose="020B0604020202020204" pitchFamily="34" charset="0"/>
              <a:buChar char="•"/>
              <a:defRPr/>
            </a:pPr>
            <a:r>
              <a:rPr lang="de-DE" dirty="0">
                <a:ea typeface="ヒラギノ角ゴ Pro W3" charset="-128"/>
              </a:rPr>
              <a:t>Urheberrecht ist nicht übertragbar</a:t>
            </a:r>
          </a:p>
          <a:p>
            <a:pPr marL="285750" indent="-285750">
              <a:buFont typeface="Arial" panose="020B0604020202020204" pitchFamily="34" charset="0"/>
              <a:buChar char="•"/>
              <a:defRPr/>
            </a:pPr>
            <a:r>
              <a:rPr lang="de-DE" dirty="0">
                <a:ea typeface="ヒラギノ角ゴ Pro W3" charset="-128"/>
              </a:rPr>
              <a:t>Das Urheberrecht ist im Gesetz verankert</a:t>
            </a:r>
          </a:p>
          <a:p>
            <a:pPr>
              <a:defRPr/>
            </a:pPr>
            <a:endParaRPr lang="de-DE" altLang="de-DE" dirty="0"/>
          </a:p>
          <a:p>
            <a:pPr>
              <a:defRPr/>
            </a:pPr>
            <a:r>
              <a:rPr lang="de-DE" b="1" dirty="0">
                <a:ea typeface="ヒラギノ角ゴ Pro W3" charset="-128"/>
              </a:rPr>
              <a:t>Nutzer</a:t>
            </a:r>
          </a:p>
          <a:p>
            <a:pPr marL="285750" indent="-285750">
              <a:buFont typeface="Arial" panose="020B0604020202020204" pitchFamily="34" charset="0"/>
              <a:buChar char="•"/>
              <a:defRPr/>
            </a:pPr>
            <a:r>
              <a:rPr lang="de-DE" dirty="0">
                <a:ea typeface="ヒラギノ角ゴ Pro W3" charset="-128"/>
              </a:rPr>
              <a:t>Verwerter </a:t>
            </a:r>
          </a:p>
          <a:p>
            <a:pPr marL="285750" indent="-285750">
              <a:buFont typeface="Arial" panose="020B0604020202020204" pitchFamily="34" charset="0"/>
              <a:buChar char="•"/>
              <a:defRPr/>
            </a:pPr>
            <a:r>
              <a:rPr lang="de-DE" dirty="0">
                <a:ea typeface="ヒラギノ角ゴ Pro W3" charset="-128"/>
              </a:rPr>
              <a:t>Anwendungen durch Nutzungsrechte </a:t>
            </a:r>
          </a:p>
          <a:p>
            <a:pPr>
              <a:defRPr/>
            </a:pPr>
            <a:endParaRPr lang="de-DE" altLang="de-DE" dirty="0"/>
          </a:p>
        </p:txBody>
      </p:sp>
      <p:sp>
        <p:nvSpPr>
          <p:cNvPr id="450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B78083-C949-49D2-807A-2FF676668DDD}" type="slidenum">
              <a:rPr lang="de-DE" altLang="de-DE" smtClean="0"/>
              <a:pPr/>
              <a:t>14</a:t>
            </a:fld>
            <a:endParaRPr lang="de-DE" alt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Keine Kennzeichnung notwendig.</a:t>
            </a:r>
          </a:p>
          <a:p>
            <a:endParaRPr lang="de-DE" altLang="de-DE" smtClean="0"/>
          </a:p>
          <a:p>
            <a:r>
              <a:rPr lang="de-DE" altLang="de-DE" smtClean="0"/>
              <a:t>Alle Rechte sind vorbehalten, wenn eine gewisse Schöpfungshöhe erreicht ist.</a:t>
            </a:r>
          </a:p>
        </p:txBody>
      </p:sp>
      <p:sp>
        <p:nvSpPr>
          <p:cNvPr id="4710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E4E8FCE-769F-4288-A574-7894A6A566B6}" type="slidenum">
              <a:rPr lang="de-DE" altLang="de-DE" smtClean="0"/>
              <a:pPr/>
              <a:t>15</a:t>
            </a:fld>
            <a:endParaRPr lang="de-DE" alt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91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66DD8E3-F99C-403C-9D3F-86B6A3C5983B}" type="slidenum">
              <a:rPr lang="de-DE" altLang="de-DE" smtClean="0"/>
              <a:pPr/>
              <a:t>16</a:t>
            </a:fld>
            <a:endParaRPr lang="de-DE" alt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12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00A63BB-B762-4468-ACD5-08C1E2162F33}" type="slidenum">
              <a:rPr lang="de-DE" altLang="de-DE" smtClean="0"/>
              <a:pPr/>
              <a:t>17</a:t>
            </a:fld>
            <a:endParaRPr lang="de-DE" alt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Grundgedanke der Creative Commons ist es, eine </a:t>
            </a:r>
            <a:r>
              <a:rPr lang="de-DE" altLang="de-DE" b="1" smtClean="0"/>
              <a:t>rechtliche Grundlage dafür zu schaffen, dass Wissen frei verfügbar ist, </a:t>
            </a:r>
            <a:r>
              <a:rPr lang="de-DE" altLang="de-DE" smtClean="0"/>
              <a:t>ohne dass die Urheber auf ihre Rechte verzichten müssen. Daher gewähren die Lizenzen einerseits Rechte für jeden Nutzer, stellen aber auch bestimmte Bedingungen auf. Dies ist als Vermittlungsleistung zwischen den Ansprüchen der totalen Kontrolle über die eigenen kreativen Werke auf der einen und der kompletten „Anarchie“ und freien Verfügbarkeit kreativer Werke auf der anderen Seite zu verstehen.</a:t>
            </a:r>
          </a:p>
          <a:p>
            <a:endParaRPr lang="de-DE" altLang="de-DE" smtClean="0"/>
          </a:p>
          <a:p>
            <a:r>
              <a:rPr lang="de-DE" altLang="de-DE" smtClean="0"/>
              <a:t>Erstellern von Materialien soll somit das beste aus beiden Welten geboten werden. Die Handhabung des Urheberrechts soll durch die automatische Gewährung vereinfacht werden. So muss der Nutzer nicht für jeden Anlass eine Anfrage an den Urheber stellen</a:t>
            </a:r>
          </a:p>
          <a:p>
            <a:endParaRPr lang="de-DE" altLang="de-DE" smtClean="0"/>
          </a:p>
          <a:p>
            <a:r>
              <a:rPr lang="de-DE" altLang="de-DE" smtClean="0"/>
              <a:t>Lawrence Lessig, Mitbegründer der Creative Commons, Jurist und Experte für Urheberrecht, Aktivist für die Digitale Allmende; In den USA als bedeutender Verfassungsrechtler angesehen</a:t>
            </a:r>
          </a:p>
          <a:p>
            <a:endParaRPr lang="de-DE" altLang="de-DE" smtClean="0">
              <a:latin typeface="Arial" panose="020B0604020202020204" pitchFamily="34" charset="0"/>
            </a:endParaRPr>
          </a:p>
          <a:p>
            <a:pPr lvl="1" eaLnBrk="1" hangingPunct="1">
              <a:spcBef>
                <a:spcPct val="20000"/>
              </a:spcBef>
              <a:buFontTx/>
              <a:buChar char="•"/>
            </a:pPr>
            <a:r>
              <a:rPr lang="de-DE" altLang="de-DE" sz="2400" b="1" smtClean="0">
                <a:cs typeface="Arial" panose="020B0604020202020204" pitchFamily="34" charset="0"/>
              </a:rPr>
              <a:t>Non-Profit Organisation</a:t>
            </a:r>
          </a:p>
          <a:p>
            <a:pPr lvl="1" eaLnBrk="1" hangingPunct="1">
              <a:spcBef>
                <a:spcPct val="20000"/>
              </a:spcBef>
              <a:buFontTx/>
              <a:buChar char="•"/>
            </a:pPr>
            <a:r>
              <a:rPr lang="de-DE" altLang="de-DE" sz="2400" smtClean="0">
                <a:cs typeface="Arial" panose="020B0604020202020204" pitchFamily="34" charset="0"/>
              </a:rPr>
              <a:t>Förderung der Digitalen Allmende</a:t>
            </a:r>
          </a:p>
          <a:p>
            <a:pPr lvl="1" eaLnBrk="1" hangingPunct="1">
              <a:spcBef>
                <a:spcPct val="20000"/>
              </a:spcBef>
              <a:buFontTx/>
              <a:buChar char="•"/>
            </a:pPr>
            <a:r>
              <a:rPr lang="de-DE" altLang="de-DE" sz="2400" b="1" smtClean="0">
                <a:cs typeface="Arial" panose="020B0604020202020204" pitchFamily="34" charset="0"/>
              </a:rPr>
              <a:t>Entwickelung von  Musterlizenzverträge, mit denen Urheberinnen und Urheber ihren Werken Freiheiten mitgeben können. </a:t>
            </a:r>
          </a:p>
          <a:p>
            <a:pPr lvl="1" eaLnBrk="1" hangingPunct="1">
              <a:spcBef>
                <a:spcPct val="20000"/>
              </a:spcBef>
              <a:buFontTx/>
              <a:buChar char="•"/>
            </a:pPr>
            <a:r>
              <a:rPr lang="de-DE" altLang="de-DE" sz="2400" smtClean="0">
                <a:cs typeface="Arial" panose="020B0604020202020204" pitchFamily="34" charset="0"/>
              </a:rPr>
              <a:t>Statt „alle Rechte vorbehalten“ gilt „manche Rechte vorbehalten“.</a:t>
            </a:r>
          </a:p>
          <a:p>
            <a:pPr lvl="1" eaLnBrk="1" hangingPunct="1">
              <a:spcBef>
                <a:spcPct val="20000"/>
              </a:spcBef>
              <a:buFontTx/>
              <a:buChar char="•"/>
            </a:pPr>
            <a:r>
              <a:rPr lang="de-DE" altLang="de-DE" sz="2400" b="1" smtClean="0">
                <a:cs typeface="Arial" panose="020B0604020202020204" pitchFamily="34" charset="0"/>
              </a:rPr>
              <a:t>Respekt</a:t>
            </a:r>
            <a:r>
              <a:rPr lang="de-DE" altLang="de-DE" sz="2400" smtClean="0">
                <a:cs typeface="Arial" panose="020B0604020202020204" pitchFamily="34" charset="0"/>
              </a:rPr>
              <a:t> vor den Urheberinnen und Urhebern ist leichter einzuhalten.</a:t>
            </a:r>
          </a:p>
          <a:p>
            <a:endParaRPr lang="de-DE" altLang="de-DE" smtClean="0"/>
          </a:p>
          <a:p>
            <a:pPr>
              <a:lnSpc>
                <a:spcPct val="150000"/>
              </a:lnSpc>
            </a:pPr>
            <a:r>
              <a:rPr lang="de-DE" altLang="de-DE" smtClean="0">
                <a:ea typeface="ヒラギノ角ゴ Pro W3" charset="-128"/>
              </a:rPr>
              <a:t>Im Herzen der […] Bewegung steht die simple und machtvolle Idee, dass der weltweite Wissensschatz ein öffentliches Gut ist und dass Technologie im Gesamten und das World Wide Web speziell eine herausragende Möglichkeit für jeden bietet, dieses Wissen zu teilen, zu nutzen und wieder zu verwerten. </a:t>
            </a:r>
          </a:p>
          <a:p>
            <a:pPr>
              <a:lnSpc>
                <a:spcPct val="150000"/>
              </a:lnSpc>
            </a:pPr>
            <a:r>
              <a:rPr lang="lv-LV" altLang="de-DE" smtClean="0">
                <a:ea typeface="ヒラギノ角ゴ Pro W3" charset="-128"/>
              </a:rPr>
              <a:t>(Casserly &amp; Smith 2006: 2)</a:t>
            </a:r>
          </a:p>
          <a:p>
            <a:endParaRPr lang="de-DE" altLang="de-DE" smtClean="0"/>
          </a:p>
        </p:txBody>
      </p:sp>
      <p:sp>
        <p:nvSpPr>
          <p:cNvPr id="5325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29D868C-1165-4751-8CCA-62EA9E8B29D0}" type="slidenum">
              <a:rPr lang="de-DE" altLang="de-DE" smtClean="0"/>
              <a:pPr/>
              <a:t>18</a:t>
            </a:fld>
            <a:endParaRPr lang="de-DE" alt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529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3CCC946-1744-4147-854A-A50926E6B6F7}" type="slidenum">
              <a:rPr lang="de-DE" altLang="de-DE" smtClean="0"/>
              <a:pPr/>
              <a:t>19</a:t>
            </a:fld>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048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86EAC04-CA5F-455C-B501-674669C93A26}" type="slidenum">
              <a:rPr lang="de-DE" altLang="de-DE" smtClean="0"/>
              <a:pPr/>
              <a:t>2</a:t>
            </a:fld>
            <a:endParaRPr lang="de-DE"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734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6C756A7-075C-4036-AD34-F5C5D44299D9}" type="slidenum">
              <a:rPr lang="de-DE" altLang="de-DE" smtClean="0"/>
              <a:pPr/>
              <a:t>20</a:t>
            </a:fld>
            <a:endParaRPr lang="de-DE"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939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BC4A25D-B1AB-4C3C-B99E-64E32E1CADEC}" type="slidenum">
              <a:rPr lang="de-DE" altLang="de-DE" smtClean="0"/>
              <a:pPr/>
              <a:t>21</a:t>
            </a:fld>
            <a:endParaRPr lang="de-DE"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144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40EF03B-6A15-4C83-9649-80D1E3AD59D9}" type="slidenum">
              <a:rPr lang="de-DE" altLang="de-DE" smtClean="0"/>
              <a:pPr/>
              <a:t>22</a:t>
            </a:fld>
            <a:endParaRPr lang="de-DE" alt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349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A67E394-5F3E-4BFE-BFE5-48764FC558B5}" type="slidenum">
              <a:rPr lang="de-DE" altLang="de-DE" smtClean="0"/>
              <a:pPr/>
              <a:t>23</a:t>
            </a:fld>
            <a:endParaRPr lang="de-DE" alt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553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FC08FFA-404F-47A7-BDA2-4156B04667DE}" type="slidenum">
              <a:rPr lang="de-DE" altLang="de-DE" smtClean="0"/>
              <a:pPr/>
              <a:t>24</a:t>
            </a:fld>
            <a:endParaRPr lang="de-DE" alt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75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CF7AB7-8949-4280-84D7-1E1359040C25}" type="slidenum">
              <a:rPr lang="de-DE" altLang="de-DE" smtClean="0"/>
              <a:pPr/>
              <a:t>25</a:t>
            </a:fld>
            <a:endParaRPr lang="de-DE" alt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96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030FAEE-6054-4B11-8D38-13C1D6EF0092}" type="slidenum">
              <a:rPr lang="de-DE" altLang="de-DE" smtClean="0"/>
              <a:pPr/>
              <a:t>26</a:t>
            </a:fld>
            <a:endParaRPr lang="de-DE" alt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168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BA333A9-85F3-4F04-B058-8C0DE04EEBE3}" type="slidenum">
              <a:rPr lang="de-DE" altLang="de-DE" smtClean="0"/>
              <a:pPr/>
              <a:t>27</a:t>
            </a:fld>
            <a:endParaRPr lang="de-DE" alt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37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3ED80D4-53A7-47A5-AD43-B015001B6396}" type="slidenum">
              <a:rPr lang="de-DE" altLang="de-DE" smtClean="0"/>
              <a:pPr/>
              <a:t>28</a:t>
            </a:fld>
            <a:endParaRPr lang="de-DE" alt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57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23E550-1D1E-4547-AE90-620DF38D87E8}" type="slidenum">
              <a:rPr lang="de-DE" altLang="de-DE" smtClean="0"/>
              <a:pPr/>
              <a:t>29</a:t>
            </a:fld>
            <a:endParaRPr lang="de-DE"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25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065D1D6-F26B-4711-80EE-77B7D45DA181}" type="slidenum">
              <a:rPr lang="de-DE" altLang="de-DE" smtClean="0"/>
              <a:pPr/>
              <a:t>3</a:t>
            </a:fld>
            <a:endParaRPr lang="de-DE" alt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78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79776EA-E837-4089-A8B1-5785F7E62391}" type="slidenum">
              <a:rPr lang="de-DE" altLang="de-DE" smtClean="0"/>
              <a:pPr/>
              <a:t>30</a:t>
            </a:fld>
            <a:endParaRPr lang="de-DE" alt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987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FE6F999-D1B1-4A58-8139-49FB530B2934}" type="slidenum">
              <a:rPr lang="de-DE" altLang="de-DE" smtClean="0"/>
              <a:pPr/>
              <a:t>31</a:t>
            </a:fld>
            <a:endParaRPr lang="de-DE" alt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819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0AF0FAD-3E8D-4164-B7F0-B81D4C3AB9A4}" type="slidenum">
              <a:rPr lang="de-DE" altLang="de-DE" smtClean="0"/>
              <a:pPr/>
              <a:t>32</a:t>
            </a:fld>
            <a:endParaRPr lang="de-DE" altLang="de-D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839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32B7052-CE63-4C88-A67E-EF86011A9B3B}" type="slidenum">
              <a:rPr lang="de-DE" altLang="de-DE" smtClean="0"/>
              <a:pPr/>
              <a:t>33</a:t>
            </a:fld>
            <a:endParaRPr lang="de-DE" altLang="de-D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8601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EE36E5-DD26-4274-B837-F8F607CDE433}" type="slidenum">
              <a:rPr lang="de-DE" altLang="de-DE" smtClean="0"/>
              <a:pPr/>
              <a:t>34</a:t>
            </a:fld>
            <a:endParaRPr lang="de-DE" altLang="de-D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880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A75E25C-E805-4904-A964-C4B1E1996AEA}" type="slidenum">
              <a:rPr lang="de-DE" altLang="de-DE" smtClean="0"/>
              <a:pPr/>
              <a:t>35</a:t>
            </a:fld>
            <a:endParaRPr lang="de-DE" alt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011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90F7C-7649-49C5-9AFA-C7A657E8A073}" type="slidenum">
              <a:rPr lang="de-DE" altLang="de-DE" smtClean="0"/>
              <a:pPr/>
              <a:t>36</a:t>
            </a:fld>
            <a:endParaRPr lang="de-DE" altLang="de-D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21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0A4EE0-8802-43BA-B442-796ECACB7745}" type="slidenum">
              <a:rPr lang="de-DE" altLang="de-DE" smtClean="0"/>
              <a:pPr/>
              <a:t>37</a:t>
            </a:fld>
            <a:endParaRPr lang="de-DE" altLang="de-DE"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42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2304064-9CE9-4775-A3DE-C779CD5FC046}" type="slidenum">
              <a:rPr lang="de-DE" altLang="de-DE" smtClean="0"/>
              <a:pPr/>
              <a:t>38</a:t>
            </a:fld>
            <a:endParaRPr lang="de-DE" altLang="de-DE"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62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81B9E29-95CC-42A5-9C44-523B4F1BB89D}" type="slidenum">
              <a:rPr lang="de-DE" altLang="de-DE" smtClean="0"/>
              <a:pPr/>
              <a:t>39</a:t>
            </a:fld>
            <a:endParaRPr lang="de-DE"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4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4764A1C-90F1-4B99-8BBF-AEAE5E52D9CF}" type="slidenum">
              <a:rPr lang="de-DE" altLang="de-DE" smtClean="0"/>
              <a:pPr/>
              <a:t>4</a:t>
            </a:fld>
            <a:endParaRPr lang="de-DE" altLang="de-DE"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830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ACC9F8-8375-496E-954F-378A0B14CD05}" type="slidenum">
              <a:rPr lang="de-DE" altLang="de-DE" smtClean="0"/>
              <a:pPr/>
              <a:t>40</a:t>
            </a:fld>
            <a:endParaRPr lang="de-DE" altLang="de-D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03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CCE5089-938D-4383-958F-EB9B1C63D483}" type="slidenum">
              <a:rPr lang="de-DE" altLang="de-DE" smtClean="0"/>
              <a:pPr/>
              <a:t>41</a:t>
            </a:fld>
            <a:endParaRPr lang="de-DE" altLang="de-DE"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24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8C118AD-B9BA-4615-9AF5-7F2251982D88}" type="slidenum">
              <a:rPr lang="de-DE" altLang="de-DE" smtClean="0"/>
              <a:pPr/>
              <a:t>42</a:t>
            </a:fld>
            <a:endParaRPr lang="de-DE" altLang="de-D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445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2CF63E6-7CE0-4E2B-B630-326E7F96A784}" type="slidenum">
              <a:rPr lang="de-DE" altLang="de-DE" smtClean="0"/>
              <a:pPr/>
              <a:t>43</a:t>
            </a:fld>
            <a:endParaRPr lang="de-DE" altLang="de-D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649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4561196-7387-4484-9138-4E668ADD2A7C}" type="slidenum">
              <a:rPr lang="de-DE" altLang="de-DE" smtClean="0"/>
              <a:pPr/>
              <a:t>44</a:t>
            </a:fld>
            <a:endParaRPr lang="de-DE" altLang="de-D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854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A26A569-27BB-40B4-B9B7-7BD6453EF336}" type="slidenum">
              <a:rPr lang="de-DE" altLang="de-DE" smtClean="0"/>
              <a:pPr/>
              <a:t>45</a:t>
            </a:fld>
            <a:endParaRPr lang="de-DE" altLang="de-D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1059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DDC3B7-9AA2-43F4-B442-989D53326BA7}" type="slidenum">
              <a:rPr lang="de-DE" altLang="de-DE" smtClean="0"/>
              <a:pPr/>
              <a:t>46</a:t>
            </a:fld>
            <a:endParaRPr lang="de-DE" altLang="de-DE"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1264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E522EC2-CB45-42AD-9156-8064C2B12519}" type="slidenum">
              <a:rPr lang="de-DE" altLang="de-DE" smtClean="0"/>
              <a:pPr/>
              <a:t>47</a:t>
            </a:fld>
            <a:endParaRPr lang="de-DE" altLang="de-DE"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1469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CAE41C-B79F-46D6-89E5-CEBE426E5ACD}" type="slidenum">
              <a:rPr lang="de-DE" altLang="de-DE" smtClean="0"/>
              <a:pPr/>
              <a:t>48</a:t>
            </a:fld>
            <a:endParaRPr lang="de-DE" altLang="de-DE"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1673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518CBBE-C867-4DF0-B417-453B810F9085}" type="slidenum">
              <a:rPr lang="de-DE" altLang="de-DE" smtClean="0"/>
              <a:pPr/>
              <a:t>49</a:t>
            </a:fld>
            <a:endParaRPr lang="de-DE"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66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5A0C161-C1C5-4ABE-BC33-9E6BAFE84CA4}" type="slidenum">
              <a:rPr lang="de-DE" altLang="de-DE" smtClean="0"/>
              <a:pPr/>
              <a:t>5</a:t>
            </a:fld>
            <a:endParaRPr lang="de-DE" altLang="de-DE"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187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C9AB93C-6607-40A1-B739-623D4927BEE2}" type="slidenum">
              <a:rPr lang="de-DE" altLang="de-DE" smtClean="0"/>
              <a:pPr/>
              <a:t>50</a:t>
            </a:fld>
            <a:endParaRPr lang="de-DE" altLang="de-DE"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208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FCCAE64-F4F2-4DE8-933C-36C7C400F009}" type="slidenum">
              <a:rPr lang="de-DE" altLang="de-DE" smtClean="0"/>
              <a:pPr/>
              <a:t>51</a:t>
            </a:fld>
            <a:endParaRPr lang="de-DE" altLang="de-DE"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2288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16604F-AEB5-4905-8581-F16F8CEF70D6}" type="slidenum">
              <a:rPr lang="de-DE" altLang="de-DE" smtClean="0"/>
              <a:pPr/>
              <a:t>52</a:t>
            </a:fld>
            <a:endParaRPr lang="de-DE" altLang="de-DE"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249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AE1D55A-C9C0-4E2E-8287-F9C3C6C128FE}" type="slidenum">
              <a:rPr lang="de-DE" altLang="de-DE" smtClean="0"/>
              <a:pPr/>
              <a:t>53</a:t>
            </a:fld>
            <a:endParaRPr lang="de-DE" altLang="de-DE"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269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C0A675C-4BD3-4BB2-9F99-2A5ED26CEEBE}" type="slidenum">
              <a:rPr lang="de-DE" altLang="de-DE" smtClean="0"/>
              <a:pPr/>
              <a:t>54</a:t>
            </a:fld>
            <a:endParaRPr lang="de-DE" altLang="de-DE"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290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1A3C958-1704-4591-930F-7B42CDD63AE4}" type="slidenum">
              <a:rPr lang="de-DE" altLang="de-DE" smtClean="0"/>
              <a:pPr/>
              <a:t>55</a:t>
            </a:fld>
            <a:endParaRPr lang="de-DE" altLang="de-DE"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3107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9EBF395-FB8B-48BA-AD53-EA5DC7AA2B02}" type="slidenum">
              <a:rPr lang="de-DE" altLang="de-DE" smtClean="0"/>
              <a:pPr/>
              <a:t>56</a:t>
            </a:fld>
            <a:endParaRPr lang="de-DE" altLang="de-DE"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Till Kreutzer hat drei – wie er sagt – Mythen herausgearbeitet, die mit Open Educational Resources verbunden werden. Eines der Mythen bezieht sich auf die Qualitätssicherung von OER. Und widerlegt diese.</a:t>
            </a:r>
          </a:p>
          <a:p>
            <a:endParaRPr lang="de-DE" altLang="de-DE" smtClean="0"/>
          </a:p>
          <a:p>
            <a:r>
              <a:rPr lang="de-DE" altLang="de-DE" smtClean="0"/>
              <a:t>Auch Communities können sehr effizient Qualitätssicherung betreiben, wenn sie gut organisiert sind. </a:t>
            </a:r>
          </a:p>
          <a:p>
            <a:r>
              <a:rPr lang="de-DE" altLang="de-DE" smtClean="0"/>
              <a:t>Beispiel Wikipedia: </a:t>
            </a:r>
          </a:p>
          <a:p>
            <a:r>
              <a:rPr lang="de-DE" altLang="de-DE" smtClean="0"/>
              <a:t>Untersuchung 2005 als Wikipedia als Online-Enzyclopädie noch recht jung war, konnte sie sich in puncto Korrektheit und Editionsqualität durchaus mit der renommierten Encyclopedia Britannica messen. Im Vergleich zum digitalen Brockhaus schnitt sie sogar besser ab.</a:t>
            </a:r>
            <a:endParaRPr lang="de-DE" altLang="de-DE" sz="1000" smtClean="0"/>
          </a:p>
          <a:p>
            <a:endParaRPr lang="de-DE" altLang="de-DE" smtClean="0"/>
          </a:p>
          <a:p>
            <a:r>
              <a:rPr lang="de-DE" altLang="de-DE" smtClean="0"/>
              <a:t>Materialien, die in dezentralen Strukturen entwickelt und im Prinzip von jedermann verändert werden können, sind nicht generell qualitativ minderwertiger oder die Qualität lasse sich nicht dauerhaft erhalten.</a:t>
            </a:r>
          </a:p>
          <a:p>
            <a:r>
              <a:rPr lang="de-DE" altLang="de-DE" sz="1000" smtClean="0"/>
              <a:t>Vgl. Till Kreutzer o.J.</a:t>
            </a:r>
          </a:p>
          <a:p>
            <a:endParaRPr lang="de-DE" altLang="de-DE" smtClean="0"/>
          </a:p>
        </p:txBody>
      </p:sp>
      <p:sp>
        <p:nvSpPr>
          <p:cNvPr id="1331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BF9699-6F94-404F-9BEF-35152714A728}" type="slidenum">
              <a:rPr lang="de-DE" altLang="de-DE" smtClean="0"/>
              <a:pPr/>
              <a:t>57</a:t>
            </a:fld>
            <a:endParaRPr lang="de-DE" altLang="de-D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351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F2C6595-EB1B-4854-90A2-6376F61F3417}" type="slidenum">
              <a:rPr lang="de-DE" altLang="de-DE" smtClean="0"/>
              <a:pPr/>
              <a:t>58</a:t>
            </a:fld>
            <a:endParaRPr lang="de-DE" altLang="de-DE"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3721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D8CC55-F0C6-4293-B0CE-3A8802BF5481}" type="slidenum">
              <a:rPr lang="de-DE" altLang="de-DE" smtClean="0"/>
              <a:pPr/>
              <a:t>59</a:t>
            </a:fld>
            <a:endParaRPr lang="de-DE"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867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1FE48D0-5A64-4229-8990-434841D2542D}" type="slidenum">
              <a:rPr lang="de-DE" altLang="de-DE" smtClean="0"/>
              <a:pPr/>
              <a:t>6</a:t>
            </a:fld>
            <a:endParaRPr lang="de-DE" altLang="de-DE"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392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2911A25-DE76-444A-A474-F31E8C8BDBAB}" type="slidenum">
              <a:rPr lang="de-DE" altLang="de-DE" smtClean="0"/>
              <a:pPr/>
              <a:t>60</a:t>
            </a:fld>
            <a:endParaRPr lang="de-DE" altLang="de-D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4131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9A25897-1A70-4EF6-9753-60F5D929FCDF}" type="slidenum">
              <a:rPr lang="de-DE" altLang="de-DE" smtClean="0"/>
              <a:pPr/>
              <a:t>61</a:t>
            </a:fld>
            <a:endParaRPr lang="de-DE" altLang="de-D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433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298AED0-EF54-4975-8B9C-5B71400A30F1}" type="slidenum">
              <a:rPr lang="de-DE" altLang="de-DE" smtClean="0"/>
              <a:pPr/>
              <a:t>62</a:t>
            </a:fld>
            <a:endParaRPr lang="de-DE" altLang="de-DE"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454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E581996-57D1-40B5-9CAC-77B436F7677E}" type="slidenum">
              <a:rPr lang="de-DE" altLang="de-DE" smtClean="0"/>
              <a:pPr/>
              <a:t>63</a:t>
            </a:fld>
            <a:endParaRPr lang="de-DE" altLang="de-DE"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474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FAE4379-4CE5-43C4-A60D-8858E8482131}" type="slidenum">
              <a:rPr lang="de-DE" altLang="de-DE" smtClean="0"/>
              <a:pPr/>
              <a:t>64</a:t>
            </a:fld>
            <a:endParaRPr lang="de-DE"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307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5519ABC-38A1-44DD-BEBD-5DAF86E9904A}" type="slidenum">
              <a:rPr lang="de-DE" altLang="de-DE" smtClean="0"/>
              <a:pPr/>
              <a:t>7</a:t>
            </a:fld>
            <a:endParaRPr lang="de-DE"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327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D97FCB7-1DBB-4254-8E52-36D49CF91E25}" type="slidenum">
              <a:rPr lang="de-DE" altLang="de-DE" smtClean="0"/>
              <a:pPr/>
              <a:t>8</a:t>
            </a:fld>
            <a:endParaRPr lang="de-DE"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izenplatzhalter 2">
            <a:extLst>
              <a:ext uri="{FF2B5EF4-FFF2-40B4-BE49-F238E27FC236}">
                <a16:creationId xmlns:a16="http://schemas.microsoft.com/office/drawing/2014/main" id="{4F8D7F6C-B674-8A44-B19A-C1457591C14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150000"/>
              </a:lnSpc>
              <a:spcBef>
                <a:spcPts val="0"/>
              </a:spcBef>
              <a:spcAft>
                <a:spcPts val="0"/>
              </a:spcAft>
              <a:buClr>
                <a:schemeClr val="dk1"/>
              </a:buClr>
              <a:buSzPts val="1800"/>
              <a:buFont typeface="Arial"/>
              <a:buChar char="•"/>
              <a:defRPr/>
            </a:pPr>
            <a:r>
              <a:rPr lang="de-DE" dirty="0">
                <a:solidFill>
                  <a:schemeClr val="dk1"/>
                </a:solidFill>
                <a:latin typeface="Arial"/>
                <a:ea typeface="Arial"/>
                <a:cs typeface="Arial"/>
                <a:sym typeface="Arial"/>
              </a:rPr>
              <a:t>Verkürzung von Innovationszyklen erhöht den Anspruch an die Lernfähigkeit der Gesellschaft und ihrer Mitglieder.</a:t>
            </a:r>
          </a:p>
          <a:p>
            <a:pPr marL="342900" indent="-342900">
              <a:lnSpc>
                <a:spcPct val="150000"/>
              </a:lnSpc>
              <a:spcBef>
                <a:spcPts val="0"/>
              </a:spcBef>
              <a:spcAft>
                <a:spcPts val="0"/>
              </a:spcAft>
              <a:buClr>
                <a:schemeClr val="dk1"/>
              </a:buClr>
              <a:buSzPts val="1800"/>
              <a:buFont typeface="Arial"/>
              <a:buNone/>
              <a:defRPr/>
            </a:pPr>
            <a:endParaRPr lang="de-DE" dirty="0">
              <a:solidFill>
                <a:schemeClr val="dk1"/>
              </a:solidFill>
              <a:latin typeface="Arial"/>
              <a:ea typeface="Arial"/>
              <a:cs typeface="Arial"/>
              <a:sym typeface="Arial"/>
            </a:endParaRPr>
          </a:p>
          <a:p>
            <a:pPr marL="342900" indent="-342900">
              <a:lnSpc>
                <a:spcPct val="150000"/>
              </a:lnSpc>
              <a:spcBef>
                <a:spcPts val="0"/>
              </a:spcBef>
              <a:spcAft>
                <a:spcPts val="0"/>
              </a:spcAft>
              <a:buClr>
                <a:schemeClr val="dk1"/>
              </a:buClr>
              <a:buSzPts val="1800"/>
              <a:buFont typeface="Arial"/>
              <a:buChar char="•"/>
              <a:defRPr/>
            </a:pPr>
            <a:r>
              <a:rPr lang="de-DE" dirty="0">
                <a:solidFill>
                  <a:schemeClr val="dk1"/>
                </a:solidFill>
                <a:latin typeface="Arial"/>
                <a:ea typeface="Arial"/>
                <a:cs typeface="Arial"/>
                <a:sym typeface="Arial"/>
              </a:rPr>
              <a:t>Lernen wird zunehmend kompetenz- und prozessorientiert.</a:t>
            </a:r>
          </a:p>
          <a:p>
            <a:pPr marL="342900" indent="-342900">
              <a:lnSpc>
                <a:spcPct val="150000"/>
              </a:lnSpc>
              <a:spcBef>
                <a:spcPts val="0"/>
              </a:spcBef>
              <a:spcAft>
                <a:spcPts val="0"/>
              </a:spcAft>
              <a:buClr>
                <a:schemeClr val="dk1"/>
              </a:buClr>
              <a:buSzPts val="1800"/>
              <a:buFont typeface="Arial"/>
              <a:buNone/>
              <a:defRPr/>
            </a:pPr>
            <a:endParaRPr lang="de-DE" dirty="0">
              <a:solidFill>
                <a:schemeClr val="dk1"/>
              </a:solidFill>
              <a:latin typeface="Arial"/>
              <a:ea typeface="Arial"/>
              <a:cs typeface="Arial"/>
              <a:sym typeface="Arial"/>
            </a:endParaRPr>
          </a:p>
          <a:p>
            <a:pPr marL="342900" indent="-342900">
              <a:lnSpc>
                <a:spcPct val="150000"/>
              </a:lnSpc>
              <a:spcBef>
                <a:spcPts val="0"/>
              </a:spcBef>
              <a:spcAft>
                <a:spcPts val="0"/>
              </a:spcAft>
              <a:buClr>
                <a:schemeClr val="dk1"/>
              </a:buClr>
              <a:buSzPts val="1800"/>
              <a:buFont typeface="Arial"/>
              <a:buChar char="•"/>
              <a:defRPr/>
            </a:pPr>
            <a:r>
              <a:rPr lang="de-DE" dirty="0">
                <a:solidFill>
                  <a:schemeClr val="dk1"/>
                </a:solidFill>
                <a:latin typeface="Arial"/>
                <a:ea typeface="Arial"/>
                <a:cs typeface="Arial"/>
                <a:sym typeface="Arial"/>
              </a:rPr>
              <a:t>Lebenslanges Lernen mit formalen und non-formalen Lernphasen.</a:t>
            </a:r>
          </a:p>
          <a:p>
            <a:pPr>
              <a:defRPr/>
            </a:pPr>
            <a:endParaRPr lang="de-DE" altLang="de-DE" dirty="0"/>
          </a:p>
        </p:txBody>
      </p:sp>
      <p:sp>
        <p:nvSpPr>
          <p:cNvPr id="3481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50DEA79-5D6A-45A1-9FD8-EEC65005ED5B}" type="slidenum">
              <a:rPr lang="de-DE" altLang="de-DE" smtClean="0"/>
              <a:pPr/>
              <a:t>9</a:t>
            </a:fld>
            <a:endParaRPr lang="de-DE"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9ABF7F94-69C0-604B-8612-3E03C2B1F4A5}"/>
              </a:ext>
            </a:extLst>
          </p:cNvPr>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2377F92-453C-4D19-B9BE-D7A2824A0BED}" type="datetimeFigureOut">
              <a:rPr lang="de-DE" altLang="de-DE"/>
              <a:pPr>
                <a:defRPr/>
              </a:pPr>
              <a:t>25.10.2019</a:t>
            </a:fld>
            <a:endParaRPr lang="de-DE" altLang="de-DE"/>
          </a:p>
        </p:txBody>
      </p:sp>
      <p:sp>
        <p:nvSpPr>
          <p:cNvPr id="5" name="Fußzeilenplatzhalter 4">
            <a:extLst>
              <a:ext uri="{FF2B5EF4-FFF2-40B4-BE49-F238E27FC236}">
                <a16:creationId xmlns:a16="http://schemas.microsoft.com/office/drawing/2014/main" id="{89E78DF6-EBBE-4747-8F43-864FBA3325CB}"/>
              </a:ext>
            </a:extLst>
          </p:cNvPr>
          <p:cNvSpPr>
            <a:spLocks noGrp="1"/>
          </p:cNvSpPr>
          <p:nvPr>
            <p:ph type="ftr" sz="quarter" idx="11"/>
          </p:nvPr>
        </p:nvSpPr>
        <p:spPr>
          <a:xfrm>
            <a:off x="3124200" y="4767263"/>
            <a:ext cx="2895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de-DE" altLang="de-DE"/>
          </a:p>
        </p:txBody>
      </p:sp>
      <p:sp>
        <p:nvSpPr>
          <p:cNvPr id="6" name="Foliennummernplatzhalter 5">
            <a:extLst>
              <a:ext uri="{FF2B5EF4-FFF2-40B4-BE49-F238E27FC236}">
                <a16:creationId xmlns:a16="http://schemas.microsoft.com/office/drawing/2014/main" id="{970E91BC-ABAE-3E4F-BA2E-72F06CBE370B}"/>
              </a:ext>
            </a:extLst>
          </p:cNvPr>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81BA269-4381-4911-9527-81998A29E15F}" type="slidenum">
              <a:rPr lang="de-DE" altLang="de-DE"/>
              <a:pPr>
                <a:defRPr/>
              </a:pPr>
              <a:t>‹Nr.›</a:t>
            </a:fld>
            <a:endParaRPr lang="de-DE" altLang="de-DE"/>
          </a:p>
        </p:txBody>
      </p:sp>
    </p:spTree>
    <p:extLst>
      <p:ext uri="{BB962C8B-B14F-4D97-AF65-F5344CB8AC3E}">
        <p14:creationId xmlns:p14="http://schemas.microsoft.com/office/powerpoint/2010/main" val="1436005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0179C1BF-F133-4F1A-889F-FA36DDA6F5D3}" type="datetimeFigureOut">
              <a:rPr lang="de-DE" altLang="de-DE"/>
              <a:pPr>
                <a:defRPr/>
              </a:pPr>
              <a:t>25.10.2019</a:t>
            </a:fld>
            <a:endParaRPr lang="de-DE" altLang="de-DE"/>
          </a:p>
        </p:txBody>
      </p:sp>
      <p:sp>
        <p:nvSpPr>
          <p:cNvPr id="6"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7"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CE0F346A-79D4-47DA-9908-E0C4D7A813B2}" type="slidenum">
              <a:rPr lang="de-DE" altLang="de-DE"/>
              <a:pPr>
                <a:defRPr/>
              </a:pPr>
              <a:t>‹Nr.›</a:t>
            </a:fld>
            <a:endParaRPr lang="de-DE" altLang="de-DE"/>
          </a:p>
        </p:txBody>
      </p:sp>
    </p:spTree>
    <p:extLst>
      <p:ext uri="{BB962C8B-B14F-4D97-AF65-F5344CB8AC3E}">
        <p14:creationId xmlns:p14="http://schemas.microsoft.com/office/powerpoint/2010/main" val="215402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9F83976-D9C9-5640-80E6-D636A0BD160A}"/>
              </a:ext>
            </a:extLst>
          </p:cNvPr>
          <p:cNvPicPr>
            <a:picLocks noChangeAspect="1" noChangeArrowheads="1"/>
          </p:cNvPicPr>
          <p:nvPr userDrawn="1"/>
        </p:nvPicPr>
        <p:blipFill>
          <a:blip r:embed="rId2"/>
          <a:srcRect/>
          <a:stretch>
            <a:fillRect/>
          </a:stretch>
        </p:blipFill>
        <p:spPr bwMode="auto">
          <a:xfrm>
            <a:off x="1797050" y="736600"/>
            <a:ext cx="5548313"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Datumsplatzhalter 4">
            <a:extLst>
              <a:ext uri="{FF2B5EF4-FFF2-40B4-BE49-F238E27FC236}">
                <a16:creationId xmlns:a16="http://schemas.microsoft.com/office/drawing/2014/main" id="{566AEC40-D06D-A54A-97D9-681CE53E30B3}"/>
              </a:ext>
            </a:extLst>
          </p:cNvPr>
          <p:cNvSpPr>
            <a:spLocks noGrp="1"/>
          </p:cNvSpPr>
          <p:nvPr>
            <p:ph type="dt" sz="half" idx="10"/>
          </p:nvPr>
        </p:nvSpPr>
        <p:spPr/>
        <p:txBody>
          <a:bodyPr/>
          <a:lstStyle>
            <a:lvl1pPr>
              <a:defRPr/>
            </a:lvl1pPr>
          </a:lstStyle>
          <a:p>
            <a:pPr>
              <a:defRPr/>
            </a:pPr>
            <a:fld id="{2966D5F4-70E0-45F0-8890-3535059E33C8}" type="datetimeFigureOut">
              <a:rPr lang="de-DE" altLang="de-DE"/>
              <a:pPr>
                <a:defRPr/>
              </a:pPr>
              <a:t>25.10.2019</a:t>
            </a:fld>
            <a:endParaRPr lang="de-DE" altLang="de-DE"/>
          </a:p>
        </p:txBody>
      </p:sp>
      <p:sp>
        <p:nvSpPr>
          <p:cNvPr id="7" name="Fußzeilenplatzhalter 5">
            <a:extLst>
              <a:ext uri="{FF2B5EF4-FFF2-40B4-BE49-F238E27FC236}">
                <a16:creationId xmlns:a16="http://schemas.microsoft.com/office/drawing/2014/main" id="{30DDC303-582D-8A43-B030-3B5863B1A766}"/>
              </a:ext>
            </a:extLst>
          </p:cNvPr>
          <p:cNvSpPr>
            <a:spLocks noGrp="1"/>
          </p:cNvSpPr>
          <p:nvPr>
            <p:ph type="ftr" sz="quarter" idx="11"/>
          </p:nvPr>
        </p:nvSpPr>
        <p:spPr/>
        <p:txBody>
          <a:bodyPr/>
          <a:lstStyle>
            <a:lvl1pPr>
              <a:defRPr/>
            </a:lvl1pPr>
          </a:lstStyle>
          <a:p>
            <a:pPr>
              <a:defRPr/>
            </a:pPr>
            <a:endParaRPr lang="de-DE" altLang="de-DE"/>
          </a:p>
        </p:txBody>
      </p:sp>
      <p:sp>
        <p:nvSpPr>
          <p:cNvPr id="8" name="Foliennummernplatzhalter 6">
            <a:extLst>
              <a:ext uri="{FF2B5EF4-FFF2-40B4-BE49-F238E27FC236}">
                <a16:creationId xmlns:a16="http://schemas.microsoft.com/office/drawing/2014/main" id="{752A1007-A5B8-744D-9267-292C6EC76CC2}"/>
              </a:ext>
            </a:extLst>
          </p:cNvPr>
          <p:cNvSpPr>
            <a:spLocks noGrp="1"/>
          </p:cNvSpPr>
          <p:nvPr>
            <p:ph type="sldNum" sz="quarter" idx="12"/>
          </p:nvPr>
        </p:nvSpPr>
        <p:spPr/>
        <p:txBody>
          <a:bodyPr/>
          <a:lstStyle>
            <a:lvl1pPr>
              <a:defRPr/>
            </a:lvl1pPr>
          </a:lstStyle>
          <a:p>
            <a:pPr>
              <a:defRPr/>
            </a:pPr>
            <a:fld id="{AE3AA218-F0C5-4898-AAC5-5C1B7BDA08C6}" type="slidenum">
              <a:rPr lang="de-DE" altLang="de-DE"/>
              <a:pPr>
                <a:defRPr/>
              </a:pPr>
              <a:t>‹Nr.›</a:t>
            </a:fld>
            <a:endParaRPr lang="de-DE" altLang="de-DE"/>
          </a:p>
        </p:txBody>
      </p:sp>
    </p:spTree>
    <p:extLst>
      <p:ext uri="{BB962C8B-B14F-4D97-AF65-F5344CB8AC3E}">
        <p14:creationId xmlns:p14="http://schemas.microsoft.com/office/powerpoint/2010/main" val="2485299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A3D522A1-722C-4DF9-B725-FC6250A398D2}" type="datetimeFigureOut">
              <a:rPr lang="de-DE" altLang="de-DE"/>
              <a:pPr>
                <a:defRPr/>
              </a:pPr>
              <a:t>25.10.2019</a:t>
            </a:fld>
            <a:endParaRPr lang="de-DE" altLang="de-DE"/>
          </a:p>
        </p:txBody>
      </p:sp>
      <p:sp>
        <p:nvSpPr>
          <p:cNvPr id="5"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88BED8DF-1143-4291-80BF-5F79FB7713EC}" type="slidenum">
              <a:rPr lang="de-DE" altLang="de-DE"/>
              <a:pPr>
                <a:defRPr/>
              </a:pPr>
              <a:t>‹Nr.›</a:t>
            </a:fld>
            <a:endParaRPr lang="de-DE" altLang="de-DE"/>
          </a:p>
        </p:txBody>
      </p:sp>
    </p:spTree>
    <p:extLst>
      <p:ext uri="{BB962C8B-B14F-4D97-AF65-F5344CB8AC3E}">
        <p14:creationId xmlns:p14="http://schemas.microsoft.com/office/powerpoint/2010/main" val="1089547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15B8E1F0-A74B-4143-B688-675BB3695DBA}" type="datetimeFigureOut">
              <a:rPr lang="de-DE" altLang="de-DE"/>
              <a:pPr>
                <a:defRPr/>
              </a:pPr>
              <a:t>25.10.2019</a:t>
            </a:fld>
            <a:endParaRPr lang="de-DE" altLang="de-DE"/>
          </a:p>
        </p:txBody>
      </p:sp>
      <p:sp>
        <p:nvSpPr>
          <p:cNvPr id="5"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5596D298-7A98-4E16-8E90-1398358217D6}" type="slidenum">
              <a:rPr lang="de-DE" altLang="de-DE"/>
              <a:pPr>
                <a:defRPr/>
              </a:pPr>
              <a:t>‹Nr.›</a:t>
            </a:fld>
            <a:endParaRPr lang="de-DE" altLang="de-DE"/>
          </a:p>
        </p:txBody>
      </p:sp>
    </p:spTree>
    <p:extLst>
      <p:ext uri="{BB962C8B-B14F-4D97-AF65-F5344CB8AC3E}">
        <p14:creationId xmlns:p14="http://schemas.microsoft.com/office/powerpoint/2010/main" val="823536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ite2">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6948263" y="3075806"/>
            <a:ext cx="1944217" cy="179940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1pPr>
          </a:lstStyle>
          <a:p>
            <a:pPr lvl="0"/>
            <a:r>
              <a:rPr lang="de-DE" noProof="0" dirty="0"/>
              <a:t>Bild durch Klicken auf Symbol hinzufügen</a:t>
            </a:r>
          </a:p>
          <a:p>
            <a:pPr lvl="0"/>
            <a:endParaRPr lang="de-DE" noProof="0" dirty="0"/>
          </a:p>
        </p:txBody>
      </p:sp>
    </p:spTree>
    <p:extLst>
      <p:ext uri="{BB962C8B-B14F-4D97-AF65-F5344CB8AC3E}">
        <p14:creationId xmlns:p14="http://schemas.microsoft.com/office/powerpoint/2010/main" val="699162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04174E9B-12F2-4DF4-A7C3-C3FC492EF4C5}" type="datetimeFigureOut">
              <a:rPr lang="de-DE" altLang="de-DE"/>
              <a:pPr>
                <a:defRPr/>
              </a:pPr>
              <a:t>25.10.2019</a:t>
            </a:fld>
            <a:endParaRPr lang="de-DE" altLang="de-DE"/>
          </a:p>
        </p:txBody>
      </p:sp>
      <p:sp>
        <p:nvSpPr>
          <p:cNvPr id="5"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F5BD6633-92BC-47E3-BF11-A6276E1FD5D5}" type="slidenum">
              <a:rPr lang="de-DE" altLang="de-DE"/>
              <a:pPr>
                <a:defRPr/>
              </a:pPr>
              <a:t>‹Nr.›</a:t>
            </a:fld>
            <a:endParaRPr lang="de-DE" altLang="de-DE"/>
          </a:p>
        </p:txBody>
      </p:sp>
    </p:spTree>
    <p:extLst>
      <p:ext uri="{BB962C8B-B14F-4D97-AF65-F5344CB8AC3E}">
        <p14:creationId xmlns:p14="http://schemas.microsoft.com/office/powerpoint/2010/main" val="17658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8096FCD9-97B9-462D-AB17-2740FDD5F927}" type="datetimeFigureOut">
              <a:rPr lang="de-DE" altLang="de-DE"/>
              <a:pPr>
                <a:defRPr/>
              </a:pPr>
              <a:t>25.10.2019</a:t>
            </a:fld>
            <a:endParaRPr lang="de-DE" altLang="de-DE"/>
          </a:p>
        </p:txBody>
      </p:sp>
      <p:sp>
        <p:nvSpPr>
          <p:cNvPr id="5"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EFE375BF-BA0A-47B2-88CA-B712089D5B29}" type="slidenum">
              <a:rPr lang="de-DE" altLang="de-DE"/>
              <a:pPr>
                <a:defRPr/>
              </a:pPr>
              <a:t>‹Nr.›</a:t>
            </a:fld>
            <a:endParaRPr lang="de-DE" altLang="de-DE"/>
          </a:p>
        </p:txBody>
      </p:sp>
    </p:spTree>
    <p:extLst>
      <p:ext uri="{BB962C8B-B14F-4D97-AF65-F5344CB8AC3E}">
        <p14:creationId xmlns:p14="http://schemas.microsoft.com/office/powerpoint/2010/main" val="201513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647FCDCE-C70D-44D3-A1AA-52A75805D556}" type="datetimeFigureOut">
              <a:rPr lang="de-DE" altLang="de-DE"/>
              <a:pPr>
                <a:defRPr/>
              </a:pPr>
              <a:t>25.10.2019</a:t>
            </a:fld>
            <a:endParaRPr lang="de-DE" altLang="de-DE"/>
          </a:p>
        </p:txBody>
      </p:sp>
      <p:sp>
        <p:nvSpPr>
          <p:cNvPr id="5"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9EDB846C-B7C5-479C-A471-15424EE6B18F}" type="slidenum">
              <a:rPr lang="de-DE" altLang="de-DE"/>
              <a:pPr>
                <a:defRPr/>
              </a:pPr>
              <a:t>‹Nr.›</a:t>
            </a:fld>
            <a:endParaRPr lang="de-DE" altLang="de-DE"/>
          </a:p>
        </p:txBody>
      </p:sp>
    </p:spTree>
    <p:extLst>
      <p:ext uri="{BB962C8B-B14F-4D97-AF65-F5344CB8AC3E}">
        <p14:creationId xmlns:p14="http://schemas.microsoft.com/office/powerpoint/2010/main" val="35740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514B9012-1215-40CF-8D08-39A1BE6240E8}" type="datetimeFigureOut">
              <a:rPr lang="de-DE" altLang="de-DE"/>
              <a:pPr>
                <a:defRPr/>
              </a:pPr>
              <a:t>25.10.2019</a:t>
            </a:fld>
            <a:endParaRPr lang="de-DE" altLang="de-DE"/>
          </a:p>
        </p:txBody>
      </p:sp>
      <p:sp>
        <p:nvSpPr>
          <p:cNvPr id="6"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7"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1F3D24AE-D5FE-4ECA-B37D-1AADEC4D552F}" type="slidenum">
              <a:rPr lang="de-DE" altLang="de-DE"/>
              <a:pPr>
                <a:defRPr/>
              </a:pPr>
              <a:t>‹Nr.›</a:t>
            </a:fld>
            <a:endParaRPr lang="de-DE" altLang="de-DE"/>
          </a:p>
        </p:txBody>
      </p:sp>
    </p:spTree>
    <p:extLst>
      <p:ext uri="{BB962C8B-B14F-4D97-AF65-F5344CB8AC3E}">
        <p14:creationId xmlns:p14="http://schemas.microsoft.com/office/powerpoint/2010/main" val="386434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EC2D3AAA-AD74-48C0-944A-BB970A2FAC25}" type="datetimeFigureOut">
              <a:rPr lang="de-DE" altLang="de-DE"/>
              <a:pPr>
                <a:defRPr/>
              </a:pPr>
              <a:t>25.10.2019</a:t>
            </a:fld>
            <a:endParaRPr lang="de-DE" altLang="de-DE"/>
          </a:p>
        </p:txBody>
      </p:sp>
      <p:sp>
        <p:nvSpPr>
          <p:cNvPr id="8"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9"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E8D077B8-EB65-4334-8D95-F38C0934366B}" type="slidenum">
              <a:rPr lang="de-DE" altLang="de-DE"/>
              <a:pPr>
                <a:defRPr/>
              </a:pPr>
              <a:t>‹Nr.›</a:t>
            </a:fld>
            <a:endParaRPr lang="de-DE" altLang="de-DE"/>
          </a:p>
        </p:txBody>
      </p:sp>
    </p:spTree>
    <p:extLst>
      <p:ext uri="{BB962C8B-B14F-4D97-AF65-F5344CB8AC3E}">
        <p14:creationId xmlns:p14="http://schemas.microsoft.com/office/powerpoint/2010/main" val="228713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124EFE3A-6813-49FF-8070-97EE753E15FA}" type="datetimeFigureOut">
              <a:rPr lang="de-DE" altLang="de-DE"/>
              <a:pPr>
                <a:defRPr/>
              </a:pPr>
              <a:t>25.10.2019</a:t>
            </a:fld>
            <a:endParaRPr lang="de-DE" altLang="de-DE"/>
          </a:p>
        </p:txBody>
      </p:sp>
      <p:sp>
        <p:nvSpPr>
          <p:cNvPr id="4"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5"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C7472EC2-20ED-4BF8-9964-B248A17385E2}" type="slidenum">
              <a:rPr lang="de-DE" altLang="de-DE"/>
              <a:pPr>
                <a:defRPr/>
              </a:pPr>
              <a:t>‹Nr.›</a:t>
            </a:fld>
            <a:endParaRPr lang="de-DE" altLang="de-DE"/>
          </a:p>
        </p:txBody>
      </p:sp>
    </p:spTree>
    <p:extLst>
      <p:ext uri="{BB962C8B-B14F-4D97-AF65-F5344CB8AC3E}">
        <p14:creationId xmlns:p14="http://schemas.microsoft.com/office/powerpoint/2010/main" val="3186049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B80FCE49-E9D2-F741-9A07-FDDD8A85CA3E}"/>
              </a:ext>
            </a:extLst>
          </p:cNvPr>
          <p:cNvSpPr>
            <a:spLocks noGrp="1"/>
          </p:cNvSpPr>
          <p:nvPr>
            <p:ph type="dt" sz="half" idx="10"/>
          </p:nvPr>
        </p:nvSpPr>
        <p:spPr/>
        <p:txBody>
          <a:bodyPr/>
          <a:lstStyle>
            <a:lvl1pPr>
              <a:defRPr/>
            </a:lvl1pPr>
          </a:lstStyle>
          <a:p>
            <a:pPr>
              <a:defRPr/>
            </a:pPr>
            <a:fld id="{77122EF4-7C16-4FEA-8722-EDF49507E573}" type="datetimeFigureOut">
              <a:rPr lang="de-DE" altLang="de-DE"/>
              <a:pPr>
                <a:defRPr/>
              </a:pPr>
              <a:t>25.10.2019</a:t>
            </a:fld>
            <a:endParaRPr lang="de-DE" altLang="de-DE"/>
          </a:p>
        </p:txBody>
      </p:sp>
      <p:sp>
        <p:nvSpPr>
          <p:cNvPr id="3" name="Fußzeilenplatzhalter 4">
            <a:extLst>
              <a:ext uri="{FF2B5EF4-FFF2-40B4-BE49-F238E27FC236}">
                <a16:creationId xmlns:a16="http://schemas.microsoft.com/office/drawing/2014/main" id="{411D4221-A95E-C94C-B2A7-26694407491B}"/>
              </a:ext>
            </a:extLst>
          </p:cNvPr>
          <p:cNvSpPr>
            <a:spLocks noGrp="1"/>
          </p:cNvSpPr>
          <p:nvPr>
            <p:ph type="ftr" sz="quarter" idx="11"/>
          </p:nvPr>
        </p:nvSpPr>
        <p:spPr/>
        <p:txBody>
          <a:bodyPr/>
          <a:lstStyle>
            <a:lvl1pPr>
              <a:defRPr/>
            </a:lvl1pPr>
          </a:lstStyle>
          <a:p>
            <a:pPr>
              <a:defRPr/>
            </a:pPr>
            <a:endParaRPr lang="de-DE" altLang="de-DE"/>
          </a:p>
        </p:txBody>
      </p:sp>
      <p:sp>
        <p:nvSpPr>
          <p:cNvPr id="4" name="Foliennummernplatzhalter 5">
            <a:extLst>
              <a:ext uri="{FF2B5EF4-FFF2-40B4-BE49-F238E27FC236}">
                <a16:creationId xmlns:a16="http://schemas.microsoft.com/office/drawing/2014/main" id="{01A328F8-B03F-CE45-BAAA-86100960D574}"/>
              </a:ext>
            </a:extLst>
          </p:cNvPr>
          <p:cNvSpPr>
            <a:spLocks noGrp="1"/>
          </p:cNvSpPr>
          <p:nvPr>
            <p:ph type="sldNum" sz="quarter" idx="12"/>
          </p:nvPr>
        </p:nvSpPr>
        <p:spPr/>
        <p:txBody>
          <a:bodyPr/>
          <a:lstStyle>
            <a:lvl1pPr>
              <a:defRPr/>
            </a:lvl1pPr>
          </a:lstStyle>
          <a:p>
            <a:pPr>
              <a:defRPr/>
            </a:pPr>
            <a:fld id="{0B71ED0C-A5DD-4749-853E-1FCC3AFDD218}" type="slidenum">
              <a:rPr lang="de-DE" altLang="de-DE"/>
              <a:pPr>
                <a:defRPr/>
              </a:pPr>
              <a:t>‹Nr.›</a:t>
            </a:fld>
            <a:endParaRPr lang="de-DE" altLang="de-DE"/>
          </a:p>
        </p:txBody>
      </p:sp>
    </p:spTree>
    <p:extLst>
      <p:ext uri="{BB962C8B-B14F-4D97-AF65-F5344CB8AC3E}">
        <p14:creationId xmlns:p14="http://schemas.microsoft.com/office/powerpoint/2010/main" val="4238892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userDrawn="1"/>
        </p:nvPicPr>
        <p:blipFill>
          <a:blip r:embed="rId4">
            <a:extLst>
              <a:ext uri="{28A0092B-C50C-407E-A947-70E740481C1C}">
                <a14:useLocalDpi xmlns:a14="http://schemas.microsoft.com/office/drawing/2010/main" val="0"/>
              </a:ext>
            </a:extLst>
          </a:blip>
          <a:srcRect l="-24" t="9933" r="8809" b="51988"/>
          <a:stretch>
            <a:fillRect/>
          </a:stretch>
        </p:blipFill>
        <p:spPr bwMode="auto">
          <a:xfrm>
            <a:off x="201613" y="195263"/>
            <a:ext cx="873283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d 11" descr="Logo+Claim_RGB.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99225" y="1276350"/>
            <a:ext cx="24241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4" r:id="rId1"/>
    <p:sldLayoutId id="2147484003"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3075" name="Textplatzhalt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a:extLst>
              <a:ext uri="{FF2B5EF4-FFF2-40B4-BE49-F238E27FC236}">
                <a16:creationId xmlns:a16="http://schemas.microsoft.com/office/drawing/2014/main" id="{B80FCE49-E9D2-F741-9A07-FDDD8A85CA3E}"/>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84BD8A6-4B7C-423E-AA99-B94D2FF460AF}" type="datetimeFigureOut">
              <a:rPr lang="de-DE" altLang="de-DE"/>
              <a:pPr>
                <a:defRPr/>
              </a:pPr>
              <a:t>25.10.2019</a:t>
            </a:fld>
            <a:endParaRPr lang="de-DE" altLang="de-DE"/>
          </a:p>
        </p:txBody>
      </p:sp>
      <p:sp>
        <p:nvSpPr>
          <p:cNvPr id="5" name="Fußzeilenplatzhalter 4">
            <a:extLst>
              <a:ext uri="{FF2B5EF4-FFF2-40B4-BE49-F238E27FC236}">
                <a16:creationId xmlns:a16="http://schemas.microsoft.com/office/drawing/2014/main" id="{411D4221-A95E-C94C-B2A7-26694407491B}"/>
              </a:ext>
            </a:extLst>
          </p:cNvPr>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de-DE" altLang="de-DE"/>
          </a:p>
        </p:txBody>
      </p:sp>
      <p:sp>
        <p:nvSpPr>
          <p:cNvPr id="6" name="Foliennummernplatzhalter 5">
            <a:extLst>
              <a:ext uri="{FF2B5EF4-FFF2-40B4-BE49-F238E27FC236}">
                <a16:creationId xmlns:a16="http://schemas.microsoft.com/office/drawing/2014/main" id="{01A328F8-B03F-CE45-BAAA-86100960D574}"/>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12D97C4-3CDA-4381-AF21-956716C555A3}" type="slidenum">
              <a:rPr lang="de-DE" altLang="de-DE"/>
              <a:pPr>
                <a:defRPr/>
              </a:pPr>
              <a:t>‹Nr.›</a:t>
            </a:fld>
            <a:endParaRPr lang="de-DE" altLang="de-DE"/>
          </a:p>
        </p:txBody>
      </p:sp>
      <p:pic>
        <p:nvPicPr>
          <p:cNvPr id="3079" name="Grafik 6"/>
          <p:cNvPicPr>
            <a:picLocks noChangeAspect="1"/>
          </p:cNvPicPr>
          <p:nvPr userDrawn="1"/>
        </p:nvPicPr>
        <p:blipFill>
          <a:blip r:embed="rId13">
            <a:extLst>
              <a:ext uri="{28A0092B-C50C-407E-A947-70E740481C1C}">
                <a14:useLocalDpi xmlns:a14="http://schemas.microsoft.com/office/drawing/2010/main" val="0"/>
              </a:ext>
            </a:extLst>
          </a:blip>
          <a:srcRect l="1785" t="9753" r="17154" b="31386"/>
          <a:stretch>
            <a:fillRect/>
          </a:stretch>
        </p:blipFill>
        <p:spPr bwMode="auto">
          <a:xfrm>
            <a:off x="179388" y="195263"/>
            <a:ext cx="87757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Bild 11" descr="Logo+Claim_RG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00925" y="1708150"/>
            <a:ext cx="155416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5" r:id="rId9"/>
    <p:sldLayoutId id="2147484012" r:id="rId10"/>
    <p:sldLayoutId id="21474840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bit.ly/2bECe6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bit.ly/2bECe6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bit.ly/2bECe6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69.png"/><Relationship Id="rId4" Type="http://schemas.openxmlformats.org/officeDocument/2006/relationships/image" Target="../media/image27.png"/><Relationship Id="rId9"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https://www.flickr.com/photos/jmm-hamburg/8768797544/" TargetMode="External"/><Relationship Id="rId5" Type="http://schemas.openxmlformats.org/officeDocument/2006/relationships/hyperlink" Target="https://creativecommons.org/licenses/by-sa/2.0/legalcode" TargetMode="Externa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75.emf"/></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5.emf"/></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hyperlink" Target="http://bit.ly/2bECe6n"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bit.ly/2bECe6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hyperlink" Target="http://bit.ly/2bECe6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02D75A4-8967-0941-A14F-4B2238FDC737}"/>
              </a:ext>
            </a:extLst>
          </p:cNvPr>
          <p:cNvSpPr/>
          <p:nvPr/>
        </p:nvSpPr>
        <p:spPr>
          <a:xfrm>
            <a:off x="179388" y="4084638"/>
            <a:ext cx="8782050" cy="935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7410" name="Textplatzhalter 11"/>
          <p:cNvSpPr txBox="1">
            <a:spLocks/>
          </p:cNvSpPr>
          <p:nvPr/>
        </p:nvSpPr>
        <p:spPr bwMode="auto">
          <a:xfrm>
            <a:off x="323850" y="687388"/>
            <a:ext cx="86375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180000" tIns="180000" rIns="180000" bIns="18000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9652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Aft>
                <a:spcPts val="600"/>
              </a:spcAft>
              <a:buFont typeface="Arial" panose="020B0604020202020204" pitchFamily="34" charset="0"/>
              <a:buNone/>
            </a:pPr>
            <a:r>
              <a:rPr lang="de-DE" altLang="de-DE" sz="2800" b="1">
                <a:solidFill>
                  <a:srgbClr val="FFFFFF"/>
                </a:solidFill>
                <a:latin typeface="Arial" panose="020B0604020202020204" pitchFamily="34" charset="0"/>
                <a:ea typeface="ヒラギノ角ゴ Pro W3" charset="-128"/>
              </a:rPr>
              <a:t>Mit offenen Bildungsmaterialien arbeiten</a:t>
            </a:r>
          </a:p>
          <a:p>
            <a:pPr eaLnBrk="1" hangingPunct="1">
              <a:spcAft>
                <a:spcPts val="600"/>
              </a:spcAft>
              <a:buFont typeface="Arial" panose="020B0604020202020204" pitchFamily="34" charset="0"/>
              <a:buNone/>
            </a:pPr>
            <a:r>
              <a:rPr lang="de-DE" altLang="de-DE" sz="2000" b="1">
                <a:solidFill>
                  <a:srgbClr val="FFFFFF"/>
                </a:solidFill>
                <a:latin typeface="Arial" panose="020B0604020202020204" pitchFamily="34" charset="0"/>
                <a:ea typeface="ヒラギノ角ゴ Pro W3" charset="-128"/>
              </a:rPr>
              <a:t>Open Educational Resources (OER) finden, </a:t>
            </a:r>
          </a:p>
          <a:p>
            <a:pPr eaLnBrk="1" hangingPunct="1">
              <a:spcAft>
                <a:spcPts val="600"/>
              </a:spcAft>
              <a:buFont typeface="Arial" panose="020B0604020202020204" pitchFamily="34" charset="0"/>
              <a:buNone/>
            </a:pPr>
            <a:r>
              <a:rPr lang="de-DE" altLang="de-DE" sz="2000" b="1">
                <a:solidFill>
                  <a:srgbClr val="FFFFFF"/>
                </a:solidFill>
                <a:latin typeface="Arial" panose="020B0604020202020204" pitchFamily="34" charset="0"/>
                <a:ea typeface="ヒラギノ角ゴ Pro W3" charset="-128"/>
              </a:rPr>
              <a:t>bearbeiten und teilen</a:t>
            </a:r>
            <a:endParaRPr lang="de-DE" altLang="de-DE" sz="2800" b="1">
              <a:solidFill>
                <a:srgbClr val="FFFFFF"/>
              </a:solidFill>
              <a:latin typeface="Arial" panose="020B0604020202020204" pitchFamily="34" charset="0"/>
              <a:ea typeface="ヒラギノ角ゴ Pro W3" charset="-128"/>
            </a:endParaRPr>
          </a:p>
        </p:txBody>
      </p:sp>
      <p:sp>
        <p:nvSpPr>
          <p:cNvPr id="17411" name="Textplatzhalter 6"/>
          <p:cNvSpPr txBox="1">
            <a:spLocks/>
          </p:cNvSpPr>
          <p:nvPr/>
        </p:nvSpPr>
        <p:spPr bwMode="auto">
          <a:xfrm>
            <a:off x="468313" y="3019425"/>
            <a:ext cx="36718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0" tIns="0" rIns="180000" bIns="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9652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600"/>
              </a:spcAft>
              <a:buFontTx/>
              <a:buNone/>
            </a:pPr>
            <a:r>
              <a:rPr lang="de-DE" altLang="de-DE" sz="1800">
                <a:solidFill>
                  <a:schemeClr val="bg1"/>
                </a:solidFill>
                <a:latin typeface="Arial" panose="020B0604020202020204" pitchFamily="34" charset="0"/>
                <a:ea typeface="ヒラギノ角ゴ Pro W3" charset="-128"/>
              </a:rPr>
              <a:t>Dr. Bettina Waffner</a:t>
            </a:r>
          </a:p>
          <a:p>
            <a:pPr>
              <a:spcAft>
                <a:spcPts val="600"/>
              </a:spcAft>
              <a:buFontTx/>
              <a:buNone/>
            </a:pPr>
            <a:r>
              <a:rPr lang="de-DE" altLang="de-DE" sz="1800">
                <a:solidFill>
                  <a:schemeClr val="bg1"/>
                </a:solidFill>
                <a:latin typeface="Arial" panose="020B0604020202020204" pitchFamily="34" charset="0"/>
                <a:ea typeface="ヒラギノ角ゴ Pro W3" charset="-128"/>
              </a:rPr>
              <a:t>Koblenz ￭  17. Februar 2018</a:t>
            </a:r>
          </a:p>
          <a:p>
            <a:pPr>
              <a:spcAft>
                <a:spcPts val="600"/>
              </a:spcAft>
              <a:buFont typeface="Arial" panose="020B0604020202020204" pitchFamily="34" charset="0"/>
              <a:buNone/>
            </a:pPr>
            <a:endParaRPr lang="de-DE" altLang="de-DE" sz="1800">
              <a:solidFill>
                <a:srgbClr val="004C93"/>
              </a:solidFill>
              <a:latin typeface="Arial" panose="020B0604020202020204" pitchFamily="34" charset="0"/>
              <a:ea typeface="ヒラギノ角ゴ Pro W3" charset="-128"/>
            </a:endParaRPr>
          </a:p>
        </p:txBody>
      </p:sp>
      <p:pic>
        <p:nvPicPr>
          <p:cNvPr id="17412" name="Picture 2" descr="http://mediendidaktik.uni-due.de/sites/default/files/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341813"/>
            <a:ext cx="6223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Line 3"/>
          <p:cNvSpPr>
            <a:spLocks noChangeShapeType="1"/>
          </p:cNvSpPr>
          <p:nvPr/>
        </p:nvSpPr>
        <p:spPr bwMode="auto">
          <a:xfrm flipV="1">
            <a:off x="971550" y="4652963"/>
            <a:ext cx="1944688" cy="0"/>
          </a:xfrm>
          <a:prstGeom prst="line">
            <a:avLst/>
          </a:prstGeom>
          <a:noFill/>
          <a:ln w="12700">
            <a:solidFill>
              <a:schemeClr val="tx1">
                <a:alpha val="87842"/>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414" name="Rectangle 9"/>
          <p:cNvSpPr txBox="1">
            <a:spLocks noChangeArrowheads="1"/>
          </p:cNvSpPr>
          <p:nvPr/>
        </p:nvSpPr>
        <p:spPr bwMode="auto">
          <a:xfrm>
            <a:off x="922338" y="4643438"/>
            <a:ext cx="3600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de-DE" sz="1000"/>
              <a:t>exploring the future of learning</a:t>
            </a:r>
            <a:endParaRPr lang="de-DE" altLang="de-DE" sz="1000"/>
          </a:p>
        </p:txBody>
      </p:sp>
      <p:sp>
        <p:nvSpPr>
          <p:cNvPr id="8" name="Rectangle 2">
            <a:extLst>
              <a:ext uri="{FF2B5EF4-FFF2-40B4-BE49-F238E27FC236}">
                <a16:creationId xmlns:a16="http://schemas.microsoft.com/office/drawing/2014/main" id="{6D3DC76D-E5CB-B842-9602-754602C2B133}"/>
              </a:ext>
            </a:extLst>
          </p:cNvPr>
          <p:cNvSpPr txBox="1">
            <a:spLocks noChangeArrowheads="1"/>
          </p:cNvSpPr>
          <p:nvPr/>
        </p:nvSpPr>
        <p:spPr>
          <a:xfrm>
            <a:off x="922338" y="4338638"/>
            <a:ext cx="2043112" cy="333375"/>
          </a:xfrm>
          <a:prstGeom prst="rect">
            <a:avLst/>
          </a:prstGeom>
        </p:spPr>
        <p:txBody>
          <a:bodyPr anchor="ct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defRPr/>
            </a:pPr>
            <a:r>
              <a:rPr lang="de-DE" sz="1000" spc="270" dirty="0"/>
              <a:t>Learning Lab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847"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3584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Mediatisierung der Gesellschaft</a:t>
            </a:r>
          </a:p>
        </p:txBody>
      </p:sp>
      <p:cxnSp>
        <p:nvCxnSpPr>
          <p:cNvPr id="13" name="Gekrümmte Verbindung 12">
            <a:extLst>
              <a:ext uri="{FF2B5EF4-FFF2-40B4-BE49-F238E27FC236}">
                <a16:creationId xmlns:a16="http://schemas.microsoft.com/office/drawing/2014/main" id="{68430338-EA85-3642-8404-FA5B03014B5F}"/>
              </a:ext>
            </a:extLst>
          </p:cNvPr>
          <p:cNvCxnSpPr>
            <a:cxnSpLocks/>
          </p:cNvCxnSpPr>
          <p:nvPr/>
        </p:nvCxnSpPr>
        <p:spPr>
          <a:xfrm>
            <a:off x="107950" y="3219450"/>
            <a:ext cx="8986838" cy="792163"/>
          </a:xfrm>
          <a:prstGeom prst="curvedConnector3">
            <a:avLst>
              <a:gd name="adj1" fmla="val 50000"/>
            </a:avLst>
          </a:prstGeom>
          <a:ln w="34925">
            <a:solidFill>
              <a:srgbClr val="3FA9DC"/>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7CFF670-2E97-7043-A908-0866CDE6979B}"/>
              </a:ext>
            </a:extLst>
          </p:cNvPr>
          <p:cNvSpPr/>
          <p:nvPr/>
        </p:nvSpPr>
        <p:spPr>
          <a:xfrm>
            <a:off x="403225" y="2562225"/>
            <a:ext cx="2232025" cy="2232025"/>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5" name="Oval 14">
            <a:extLst>
              <a:ext uri="{FF2B5EF4-FFF2-40B4-BE49-F238E27FC236}">
                <a16:creationId xmlns:a16="http://schemas.microsoft.com/office/drawing/2014/main" id="{5309CAB0-0B47-2443-9E58-05C40917CAA5}"/>
              </a:ext>
            </a:extLst>
          </p:cNvPr>
          <p:cNvSpPr/>
          <p:nvPr/>
        </p:nvSpPr>
        <p:spPr>
          <a:xfrm>
            <a:off x="323850" y="2595563"/>
            <a:ext cx="993775" cy="1008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6" name="Oval 15">
            <a:extLst>
              <a:ext uri="{FF2B5EF4-FFF2-40B4-BE49-F238E27FC236}">
                <a16:creationId xmlns:a16="http://schemas.microsoft.com/office/drawing/2014/main" id="{C29B18BC-D643-D24F-A988-345B334CABFE}"/>
              </a:ext>
            </a:extLst>
          </p:cNvPr>
          <p:cNvSpPr/>
          <p:nvPr/>
        </p:nvSpPr>
        <p:spPr>
          <a:xfrm>
            <a:off x="3481388" y="2595563"/>
            <a:ext cx="2232025" cy="2232025"/>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7" name="Oval 16">
            <a:extLst>
              <a:ext uri="{FF2B5EF4-FFF2-40B4-BE49-F238E27FC236}">
                <a16:creationId xmlns:a16="http://schemas.microsoft.com/office/drawing/2014/main" id="{DE60E94A-4899-6B4B-8808-88D00C9A765D}"/>
              </a:ext>
            </a:extLst>
          </p:cNvPr>
          <p:cNvSpPr/>
          <p:nvPr/>
        </p:nvSpPr>
        <p:spPr>
          <a:xfrm>
            <a:off x="3554413" y="2619375"/>
            <a:ext cx="992187" cy="1008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8" name="Oval 17">
            <a:extLst>
              <a:ext uri="{FF2B5EF4-FFF2-40B4-BE49-F238E27FC236}">
                <a16:creationId xmlns:a16="http://schemas.microsoft.com/office/drawing/2014/main" id="{3EDA4F7B-19D8-784D-B8F8-B189F3F3BF22}"/>
              </a:ext>
            </a:extLst>
          </p:cNvPr>
          <p:cNvSpPr/>
          <p:nvPr/>
        </p:nvSpPr>
        <p:spPr>
          <a:xfrm>
            <a:off x="6577013" y="2595563"/>
            <a:ext cx="2232025" cy="2232025"/>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9" name="Oval 18">
            <a:extLst>
              <a:ext uri="{FF2B5EF4-FFF2-40B4-BE49-F238E27FC236}">
                <a16:creationId xmlns:a16="http://schemas.microsoft.com/office/drawing/2014/main" id="{34D7DE13-3E04-F04E-BC44-918B39B2E603}"/>
              </a:ext>
            </a:extLst>
          </p:cNvPr>
          <p:cNvSpPr/>
          <p:nvPr/>
        </p:nvSpPr>
        <p:spPr>
          <a:xfrm>
            <a:off x="6497638" y="2628900"/>
            <a:ext cx="993775" cy="1008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35856" name="Textfeld 10"/>
          <p:cNvSpPr txBox="1">
            <a:spLocks noChangeArrowheads="1"/>
          </p:cNvSpPr>
          <p:nvPr/>
        </p:nvSpPr>
        <p:spPr bwMode="auto">
          <a:xfrm>
            <a:off x="357188" y="2825750"/>
            <a:ext cx="922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rgbClr val="3FA9DC"/>
                </a:solidFill>
                <a:latin typeface="Arial" panose="020B0604020202020204" pitchFamily="34" charset="0"/>
              </a:rPr>
              <a:t>zeitliche </a:t>
            </a:r>
          </a:p>
          <a:p>
            <a:pPr eaLnBrk="1" hangingPunct="1">
              <a:spcBef>
                <a:spcPct val="0"/>
              </a:spcBef>
              <a:buFontTx/>
              <a:buNone/>
            </a:pPr>
            <a:r>
              <a:rPr lang="de-DE" altLang="de-DE" sz="1200">
                <a:solidFill>
                  <a:srgbClr val="3FA9DC"/>
                </a:solidFill>
                <a:latin typeface="Arial" panose="020B0604020202020204" pitchFamily="34" charset="0"/>
              </a:rPr>
              <a:t>Dimension</a:t>
            </a:r>
          </a:p>
        </p:txBody>
      </p:sp>
      <p:sp>
        <p:nvSpPr>
          <p:cNvPr id="21" name="Textfeld 10"/>
          <p:cNvSpPr txBox="1">
            <a:spLocks noChangeArrowheads="1"/>
          </p:cNvSpPr>
          <p:nvPr/>
        </p:nvSpPr>
        <p:spPr bwMode="auto">
          <a:xfrm>
            <a:off x="3582988" y="2868613"/>
            <a:ext cx="922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rgbClr val="3FA9DC"/>
                </a:solidFill>
                <a:latin typeface="Arial" panose="020B0604020202020204" pitchFamily="34" charset="0"/>
              </a:rPr>
              <a:t>räumliche </a:t>
            </a:r>
          </a:p>
          <a:p>
            <a:pPr eaLnBrk="1" hangingPunct="1">
              <a:spcBef>
                <a:spcPct val="0"/>
              </a:spcBef>
              <a:buFontTx/>
              <a:buNone/>
            </a:pPr>
            <a:r>
              <a:rPr lang="de-DE" altLang="de-DE" sz="1200">
                <a:solidFill>
                  <a:srgbClr val="3FA9DC"/>
                </a:solidFill>
                <a:latin typeface="Arial" panose="020B0604020202020204" pitchFamily="34" charset="0"/>
              </a:rPr>
              <a:t>Dimension</a:t>
            </a:r>
          </a:p>
        </p:txBody>
      </p:sp>
      <p:sp>
        <p:nvSpPr>
          <p:cNvPr id="22" name="Textfeld 21"/>
          <p:cNvSpPr txBox="1">
            <a:spLocks noChangeArrowheads="1"/>
          </p:cNvSpPr>
          <p:nvPr/>
        </p:nvSpPr>
        <p:spPr bwMode="auto">
          <a:xfrm>
            <a:off x="6559550" y="2832100"/>
            <a:ext cx="923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rgbClr val="3FA9DC"/>
                </a:solidFill>
                <a:latin typeface="Arial" panose="020B0604020202020204" pitchFamily="34" charset="0"/>
              </a:rPr>
              <a:t>soziale </a:t>
            </a:r>
          </a:p>
          <a:p>
            <a:pPr eaLnBrk="1" hangingPunct="1">
              <a:spcBef>
                <a:spcPct val="0"/>
              </a:spcBef>
              <a:buFontTx/>
              <a:buNone/>
            </a:pPr>
            <a:r>
              <a:rPr lang="de-DE" altLang="de-DE" sz="1200">
                <a:solidFill>
                  <a:srgbClr val="3FA9DC"/>
                </a:solidFill>
                <a:latin typeface="Arial" panose="020B0604020202020204" pitchFamily="34" charset="0"/>
              </a:rPr>
              <a:t>Dimension</a:t>
            </a:r>
          </a:p>
        </p:txBody>
      </p:sp>
      <p:sp>
        <p:nvSpPr>
          <p:cNvPr id="35859" name="Textfeld 10"/>
          <p:cNvSpPr txBox="1">
            <a:spLocks noChangeArrowheads="1"/>
          </p:cNvSpPr>
          <p:nvPr/>
        </p:nvSpPr>
        <p:spPr bwMode="auto">
          <a:xfrm>
            <a:off x="1184275" y="3705225"/>
            <a:ext cx="146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chemeClr val="bg1"/>
                </a:solidFill>
                <a:latin typeface="Arial" panose="020B0604020202020204" pitchFamily="34" charset="0"/>
              </a:rPr>
              <a:t>Verdichtung</a:t>
            </a:r>
          </a:p>
          <a:p>
            <a:pPr eaLnBrk="1" hangingPunct="1">
              <a:spcBef>
                <a:spcPct val="0"/>
              </a:spcBef>
              <a:buFontTx/>
              <a:buNone/>
            </a:pPr>
            <a:r>
              <a:rPr lang="de-DE" altLang="de-DE" sz="1200">
                <a:solidFill>
                  <a:schemeClr val="bg1"/>
                </a:solidFill>
                <a:latin typeface="Arial" panose="020B0604020202020204" pitchFamily="34" charset="0"/>
              </a:rPr>
              <a:t>Verfügbarkeit</a:t>
            </a:r>
          </a:p>
          <a:p>
            <a:pPr eaLnBrk="1" hangingPunct="1">
              <a:spcBef>
                <a:spcPct val="0"/>
              </a:spcBef>
              <a:buFontTx/>
              <a:buNone/>
            </a:pPr>
            <a:r>
              <a:rPr lang="de-DE" altLang="de-DE" sz="1200">
                <a:solidFill>
                  <a:schemeClr val="bg1"/>
                </a:solidFill>
                <a:latin typeface="Arial" panose="020B0604020202020204" pitchFamily="34" charset="0"/>
              </a:rPr>
              <a:t>Beschleunigung</a:t>
            </a:r>
          </a:p>
        </p:txBody>
      </p:sp>
      <p:sp>
        <p:nvSpPr>
          <p:cNvPr id="24" name="Textfeld 10"/>
          <p:cNvSpPr txBox="1">
            <a:spLocks noChangeArrowheads="1"/>
          </p:cNvSpPr>
          <p:nvPr/>
        </p:nvSpPr>
        <p:spPr bwMode="auto">
          <a:xfrm>
            <a:off x="4262438" y="3705225"/>
            <a:ext cx="146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chemeClr val="bg1"/>
                </a:solidFill>
                <a:latin typeface="Arial" panose="020B0604020202020204" pitchFamily="34" charset="0"/>
              </a:rPr>
              <a:t>Mehr Räume sind „Medienorte“</a:t>
            </a:r>
          </a:p>
          <a:p>
            <a:pPr eaLnBrk="1" hangingPunct="1">
              <a:spcBef>
                <a:spcPct val="0"/>
              </a:spcBef>
              <a:buFontTx/>
              <a:buNone/>
            </a:pPr>
            <a:r>
              <a:rPr lang="de-DE" altLang="de-DE" sz="1200">
                <a:solidFill>
                  <a:schemeClr val="bg1"/>
                </a:solidFill>
                <a:latin typeface="Arial" panose="020B0604020202020204" pitchFamily="34" charset="0"/>
              </a:rPr>
              <a:t>Virtuelle Räume</a:t>
            </a:r>
          </a:p>
        </p:txBody>
      </p:sp>
      <p:sp>
        <p:nvSpPr>
          <p:cNvPr id="25" name="Textfeld 10"/>
          <p:cNvSpPr txBox="1">
            <a:spLocks noChangeArrowheads="1"/>
          </p:cNvSpPr>
          <p:nvPr/>
        </p:nvSpPr>
        <p:spPr bwMode="auto">
          <a:xfrm>
            <a:off x="7299325" y="3698875"/>
            <a:ext cx="1466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chemeClr val="bg1"/>
                </a:solidFill>
                <a:latin typeface="Arial" panose="020B0604020202020204" pitchFamily="34" charset="0"/>
              </a:rPr>
              <a:t>Medienpraxen begründen soziale Kontexte</a:t>
            </a:r>
          </a:p>
        </p:txBody>
      </p:sp>
      <p:sp>
        <p:nvSpPr>
          <p:cNvPr id="26" name="Textfeld 25">
            <a:extLst>
              <a:ext uri="{FF2B5EF4-FFF2-40B4-BE49-F238E27FC236}">
                <a16:creationId xmlns:a16="http://schemas.microsoft.com/office/drawing/2014/main" id="{8A6E329E-BDAB-6642-BA19-28675353B137}"/>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err="1">
                <a:solidFill>
                  <a:schemeClr val="bg1">
                    <a:lumMod val="75000"/>
                  </a:schemeClr>
                </a:solidFill>
                <a:latin typeface="Arial" charset="0"/>
                <a:ea typeface="Arial" charset="0"/>
                <a:cs typeface="Arial" charset="0"/>
              </a:rPr>
              <a:t>Krotz</a:t>
            </a:r>
            <a:r>
              <a:rPr lang="de-DE" altLang="de-DE" sz="800" dirty="0">
                <a:solidFill>
                  <a:schemeClr val="bg1">
                    <a:lumMod val="75000"/>
                  </a:schemeClr>
                </a:solidFill>
                <a:latin typeface="Arial" charset="0"/>
                <a:ea typeface="Arial" charset="0"/>
                <a:cs typeface="Arial" charset="0"/>
              </a:rPr>
              <a:t>, Friedrich. 2007: Mediatisierung. Fallstudien zum Wandel von Kommunikation. Wiesbaden.  </a:t>
            </a:r>
          </a:p>
          <a:p>
            <a:pPr eaLnBrk="1" hangingPunct="1">
              <a:spcBef>
                <a:spcPct val="0"/>
              </a:spcBef>
              <a:buFontTx/>
              <a:buNone/>
              <a:defRPr/>
            </a:pPr>
            <a:r>
              <a:rPr lang="de-DE" altLang="de-DE" sz="800" dirty="0" err="1">
                <a:solidFill>
                  <a:schemeClr val="bg1">
                    <a:lumMod val="75000"/>
                  </a:schemeClr>
                </a:solidFill>
                <a:latin typeface="Arial" charset="0"/>
                <a:ea typeface="Arial" charset="0"/>
                <a:cs typeface="Arial" charset="0"/>
              </a:rPr>
              <a:t>Krotz</a:t>
            </a:r>
            <a:r>
              <a:rPr lang="de-DE" altLang="de-DE" sz="800" dirty="0">
                <a:solidFill>
                  <a:schemeClr val="bg1">
                    <a:lumMod val="75000"/>
                  </a:schemeClr>
                </a:solidFill>
                <a:latin typeface="Arial" charset="0"/>
                <a:ea typeface="Arial" charset="0"/>
                <a:cs typeface="Arial" charset="0"/>
              </a:rPr>
              <a:t>, Friedrich 2012: Zur Beschreibung mediatisierter Welten. In: Friedrich </a:t>
            </a:r>
            <a:r>
              <a:rPr lang="de-DE" altLang="de-DE" sz="800" dirty="0" err="1">
                <a:solidFill>
                  <a:schemeClr val="bg1">
                    <a:lumMod val="75000"/>
                  </a:schemeClr>
                </a:solidFill>
                <a:latin typeface="Arial" charset="0"/>
                <a:ea typeface="Arial" charset="0"/>
                <a:cs typeface="Arial" charset="0"/>
              </a:rPr>
              <a:t>Krotz</a:t>
            </a:r>
            <a:r>
              <a:rPr lang="de-DE" altLang="de-DE" sz="800" dirty="0">
                <a:solidFill>
                  <a:schemeClr val="bg1">
                    <a:lumMod val="75000"/>
                  </a:schemeClr>
                </a:solidFill>
                <a:latin typeface="Arial" charset="0"/>
                <a:ea typeface="Arial" charset="0"/>
                <a:cs typeface="Arial" charset="0"/>
              </a:rPr>
              <a:t> und Andreas Hepp (Hrsg.) Mediatisierte Welten. Forschungsfelder und Beschreibungsansätze. Wiesbaden. 27-58.</a:t>
            </a:r>
          </a:p>
          <a:p>
            <a:pPr eaLnBrk="1" hangingPunct="1">
              <a:spcBef>
                <a:spcPct val="0"/>
              </a:spcBef>
              <a:buFont typeface="Arial" charset="0"/>
              <a:buNone/>
              <a:defRPr/>
            </a:pPr>
            <a:r>
              <a:rPr lang="de-DE" altLang="de-DE" sz="800" dirty="0" err="1">
                <a:solidFill>
                  <a:schemeClr val="bg1">
                    <a:lumMod val="75000"/>
                  </a:schemeClr>
                </a:solidFill>
                <a:latin typeface="Arial" charset="0"/>
                <a:ea typeface="Arial" charset="0"/>
                <a:cs typeface="Arial" charset="0"/>
              </a:rPr>
              <a:t>Schiefner-Rohs</a:t>
            </a:r>
            <a:r>
              <a:rPr lang="de-DE" altLang="de-DE" sz="800" dirty="0">
                <a:solidFill>
                  <a:schemeClr val="bg1">
                    <a:lumMod val="75000"/>
                  </a:schemeClr>
                </a:solidFill>
                <a:latin typeface="Arial" charset="0"/>
                <a:ea typeface="Arial" charset="0"/>
                <a:cs typeface="Arial" charset="0"/>
              </a:rPr>
              <a:t>, Mandy 2017: Digitale Medien in der Lehrer*</a:t>
            </a:r>
            <a:r>
              <a:rPr lang="de-DE" altLang="de-DE" sz="800" dirty="0" err="1">
                <a:solidFill>
                  <a:schemeClr val="bg1">
                    <a:lumMod val="75000"/>
                  </a:schemeClr>
                </a:solidFill>
                <a:latin typeface="Arial" charset="0"/>
                <a:ea typeface="Arial" charset="0"/>
                <a:cs typeface="Arial" charset="0"/>
              </a:rPr>
              <a:t>innenbildung</a:t>
            </a:r>
            <a:r>
              <a:rPr lang="de-DE" altLang="de-DE" sz="800" dirty="0">
                <a:solidFill>
                  <a:schemeClr val="bg1">
                    <a:lumMod val="75000"/>
                  </a:schemeClr>
                </a:solidFill>
                <a:latin typeface="Arial" charset="0"/>
                <a:ea typeface="Arial" charset="0"/>
                <a:cs typeface="Arial" charset="0"/>
              </a:rPr>
              <a:t>. Vortrag auf dem </a:t>
            </a:r>
            <a:r>
              <a:rPr lang="de-DE" altLang="de-DE" sz="800" dirty="0" err="1">
                <a:solidFill>
                  <a:schemeClr val="bg1">
                    <a:lumMod val="75000"/>
                  </a:schemeClr>
                </a:solidFill>
                <a:latin typeface="Arial" charset="0"/>
                <a:ea typeface="Arial" charset="0"/>
                <a:cs typeface="Arial" charset="0"/>
              </a:rPr>
              <a:t>ElearningNRW</a:t>
            </a:r>
            <a:r>
              <a:rPr lang="de-DE" altLang="de-DE" sz="800" dirty="0">
                <a:solidFill>
                  <a:schemeClr val="bg1">
                    <a:lumMod val="75000"/>
                  </a:schemeClr>
                </a:solidFill>
                <a:latin typeface="Arial" charset="0"/>
                <a:ea typeface="Arial" charset="0"/>
                <a:cs typeface="Arial" charset="0"/>
              </a:rPr>
              <a:t>-Workshop E-Learning in der Lehrerbildung am 15.12.2017 in Köln.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p:bldP spid="22"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8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7892"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37893"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Digitalisierung als...</a:t>
            </a:r>
          </a:p>
        </p:txBody>
      </p:sp>
      <p:sp>
        <p:nvSpPr>
          <p:cNvPr id="27" name="Textfeld 10"/>
          <p:cNvSpPr txBox="1">
            <a:spLocks noChangeArrowheads="1"/>
          </p:cNvSpPr>
          <p:nvPr/>
        </p:nvSpPr>
        <p:spPr bwMode="auto">
          <a:xfrm>
            <a:off x="0" y="268446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600">
                <a:latin typeface="Arial" panose="020B0604020202020204" pitchFamily="34" charset="0"/>
              </a:rPr>
              <a:t>... didaktische Ressource: 	   Fokus liegt auf einem Wandel von Bildungsressourcen</a:t>
            </a:r>
          </a:p>
          <a:p>
            <a:pPr eaLnBrk="1" hangingPunct="1">
              <a:spcBef>
                <a:spcPct val="0"/>
              </a:spcBef>
              <a:buFontTx/>
              <a:buNone/>
            </a:pPr>
            <a:r>
              <a:rPr lang="de-DE" altLang="de-DE" sz="1600">
                <a:solidFill>
                  <a:srgbClr val="BFBFBF"/>
                </a:solidFill>
                <a:latin typeface="Arial" panose="020B0604020202020204" pitchFamily="34" charset="0"/>
              </a:rPr>
              <a:t>			</a:t>
            </a:r>
            <a:r>
              <a:rPr lang="de-DE" altLang="de-DE" sz="1600">
                <a:latin typeface="Arial" panose="020B0604020202020204" pitchFamily="34" charset="0"/>
              </a:rPr>
              <a:t>   (digitaler Unterricht, e-learning, open educational resources…)</a:t>
            </a:r>
            <a:r>
              <a:rPr lang="de-DE" altLang="de-DE" sz="1600">
                <a:solidFill>
                  <a:srgbClr val="BFBFBF"/>
                </a:solidFill>
                <a:latin typeface="Arial" panose="020B0604020202020204" pitchFamily="34" charset="0"/>
              </a:rPr>
              <a:t>	</a:t>
            </a:r>
          </a:p>
        </p:txBody>
      </p:sp>
      <p:sp>
        <p:nvSpPr>
          <p:cNvPr id="28" name="Textfeld 10"/>
          <p:cNvSpPr txBox="1">
            <a:spLocks noChangeArrowheads="1"/>
          </p:cNvSpPr>
          <p:nvPr/>
        </p:nvSpPr>
        <p:spPr bwMode="auto">
          <a:xfrm>
            <a:off x="0" y="34131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600">
                <a:latin typeface="Arial" panose="020B0604020202020204" pitchFamily="34" charset="0"/>
              </a:rPr>
              <a:t>... pädagogischen Gegenstand:  Fokus liegt auf einem Wandel von Lehr- Lerninhalten 				   (Kompetenz für Medienhandeln…)</a:t>
            </a:r>
          </a:p>
        </p:txBody>
      </p:sp>
      <p:sp>
        <p:nvSpPr>
          <p:cNvPr id="29" name="Textfeld 10"/>
          <p:cNvSpPr txBox="1">
            <a:spLocks noChangeArrowheads="1"/>
          </p:cNvSpPr>
          <p:nvPr/>
        </p:nvSpPr>
        <p:spPr bwMode="auto">
          <a:xfrm>
            <a:off x="0" y="415607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600">
                <a:latin typeface="Arial" panose="020B0604020202020204" pitchFamily="34" charset="0"/>
              </a:rPr>
              <a:t>... kultureller Prozess: 	   Fokus liegt auf einem Wandel von Lebenswelten</a:t>
            </a:r>
          </a:p>
          <a:p>
            <a:pPr eaLnBrk="1" hangingPunct="1">
              <a:spcBef>
                <a:spcPct val="0"/>
              </a:spcBef>
              <a:buFontTx/>
              <a:buNone/>
            </a:pPr>
            <a:r>
              <a:rPr lang="de-DE" altLang="de-DE" sz="1600">
                <a:latin typeface="Arial" panose="020B0604020202020204" pitchFamily="34" charset="0"/>
              </a:rPr>
              <a:t>			   (Werte, soziale Beziehungen, Wissen…) </a:t>
            </a:r>
          </a:p>
        </p:txBody>
      </p:sp>
      <p:sp>
        <p:nvSpPr>
          <p:cNvPr id="31" name="Textfeld 30">
            <a:extLst>
              <a:ext uri="{FF2B5EF4-FFF2-40B4-BE49-F238E27FC236}">
                <a16:creationId xmlns:a16="http://schemas.microsoft.com/office/drawing/2014/main" id="{8D61FA6F-2A6F-2B40-9931-9E4FE45D26B5}"/>
              </a:ext>
            </a:extLst>
          </p:cNvPr>
          <p:cNvSpPr txBox="1">
            <a:spLocks noChangeArrowheads="1"/>
          </p:cNvSpPr>
          <p:nvPr/>
        </p:nvSpPr>
        <p:spPr bwMode="auto">
          <a:xfrm>
            <a:off x="0" y="-3175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err="1">
                <a:solidFill>
                  <a:schemeClr val="bg1">
                    <a:lumMod val="75000"/>
                  </a:schemeClr>
                </a:solidFill>
                <a:latin typeface="Arial" charset="0"/>
                <a:ea typeface="Arial" charset="0"/>
                <a:cs typeface="Arial" charset="0"/>
              </a:rPr>
              <a:t>Jörissen</a:t>
            </a:r>
            <a:r>
              <a:rPr lang="de-DE" altLang="de-DE" sz="800" dirty="0">
                <a:solidFill>
                  <a:schemeClr val="bg1">
                    <a:lumMod val="75000"/>
                  </a:schemeClr>
                </a:solidFill>
                <a:latin typeface="Arial" charset="0"/>
                <a:ea typeface="Arial" charset="0"/>
                <a:cs typeface="Arial" charset="0"/>
              </a:rPr>
              <a:t>, Benjamin 2016: Digitale Transformation: Auswirkungen auf Alltagskultur, Kulturgüter und sozialen Zusammenhalt. https://www.stiftungen.org/fileadmin/stiftungen_org/Verband/Was_wir_tun/Veranstaltungen/AK-Bildung/2016/Joerissen-Digitale-Transformation.pdf; </a:t>
            </a:r>
          </a:p>
          <a:p>
            <a:pPr eaLnBrk="1" hangingPunct="1">
              <a:spcBef>
                <a:spcPct val="0"/>
              </a:spcBef>
              <a:buFont typeface="Arial" charset="0"/>
              <a:buNone/>
              <a:defRPr/>
            </a:pPr>
            <a:r>
              <a:rPr lang="de-DE" altLang="de-DE" sz="800" dirty="0" err="1">
                <a:solidFill>
                  <a:schemeClr val="bg1">
                    <a:lumMod val="75000"/>
                  </a:schemeClr>
                </a:solidFill>
                <a:latin typeface="Arial" charset="0"/>
                <a:ea typeface="Arial" charset="0"/>
                <a:cs typeface="Arial" charset="0"/>
              </a:rPr>
              <a:t>Schiefner-Rohs</a:t>
            </a:r>
            <a:r>
              <a:rPr lang="de-DE" altLang="de-DE" sz="800" dirty="0">
                <a:solidFill>
                  <a:schemeClr val="bg1">
                    <a:lumMod val="75000"/>
                  </a:schemeClr>
                </a:solidFill>
                <a:latin typeface="Arial" charset="0"/>
                <a:ea typeface="Arial" charset="0"/>
                <a:cs typeface="Arial" charset="0"/>
              </a:rPr>
              <a:t>, Mandy 2017: Digitale Medien in der Lehrer*</a:t>
            </a:r>
            <a:r>
              <a:rPr lang="de-DE" altLang="de-DE" sz="800" dirty="0" err="1">
                <a:solidFill>
                  <a:schemeClr val="bg1">
                    <a:lumMod val="75000"/>
                  </a:schemeClr>
                </a:solidFill>
                <a:latin typeface="Arial" charset="0"/>
                <a:ea typeface="Arial" charset="0"/>
                <a:cs typeface="Arial" charset="0"/>
              </a:rPr>
              <a:t>innenbildung</a:t>
            </a:r>
            <a:r>
              <a:rPr lang="de-DE" altLang="de-DE" sz="800" dirty="0">
                <a:solidFill>
                  <a:schemeClr val="bg1">
                    <a:lumMod val="75000"/>
                  </a:schemeClr>
                </a:solidFill>
                <a:latin typeface="Arial" charset="0"/>
                <a:ea typeface="Arial" charset="0"/>
                <a:cs typeface="Arial" charset="0"/>
              </a:rPr>
              <a:t>. Vortrag auf dem </a:t>
            </a:r>
            <a:r>
              <a:rPr lang="de-DE" altLang="de-DE" sz="800" dirty="0" err="1">
                <a:solidFill>
                  <a:schemeClr val="bg1">
                    <a:lumMod val="75000"/>
                  </a:schemeClr>
                </a:solidFill>
                <a:latin typeface="Arial" charset="0"/>
                <a:ea typeface="Arial" charset="0"/>
                <a:cs typeface="Arial" charset="0"/>
              </a:rPr>
              <a:t>ElearningNRW</a:t>
            </a:r>
            <a:r>
              <a:rPr lang="de-DE" altLang="de-DE" sz="800" dirty="0">
                <a:solidFill>
                  <a:schemeClr val="bg1">
                    <a:lumMod val="75000"/>
                  </a:schemeClr>
                </a:solidFill>
                <a:latin typeface="Arial" charset="0"/>
                <a:ea typeface="Arial" charset="0"/>
                <a:cs typeface="Arial" charset="0"/>
              </a:rPr>
              <a:t>-Workshop E-Learning in der Lehrerbildung am 15.12.2017 in Köln. </a:t>
            </a: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9940"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39941"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Digitalisierung als...</a:t>
            </a:r>
          </a:p>
        </p:txBody>
      </p:sp>
      <p:sp>
        <p:nvSpPr>
          <p:cNvPr id="39942" name="Textfeld 10"/>
          <p:cNvSpPr txBox="1">
            <a:spLocks noChangeArrowheads="1"/>
          </p:cNvSpPr>
          <p:nvPr/>
        </p:nvSpPr>
        <p:spPr bwMode="auto">
          <a:xfrm>
            <a:off x="0" y="268446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600">
                <a:latin typeface="Arial" panose="020B0604020202020204" pitchFamily="34" charset="0"/>
              </a:rPr>
              <a:t>... didaktische Ressource: 	   Fokus liegt auf einem Wandel von Bildungsressourcen</a:t>
            </a:r>
          </a:p>
          <a:p>
            <a:pPr eaLnBrk="1" hangingPunct="1">
              <a:spcBef>
                <a:spcPct val="0"/>
              </a:spcBef>
              <a:buFontTx/>
              <a:buNone/>
            </a:pPr>
            <a:r>
              <a:rPr lang="de-DE" altLang="de-DE" sz="1600">
                <a:solidFill>
                  <a:srgbClr val="BFBFBF"/>
                </a:solidFill>
                <a:latin typeface="Arial" panose="020B0604020202020204" pitchFamily="34" charset="0"/>
              </a:rPr>
              <a:t>			</a:t>
            </a:r>
            <a:r>
              <a:rPr lang="de-DE" altLang="de-DE" sz="1600">
                <a:latin typeface="Arial" panose="020B0604020202020204" pitchFamily="34" charset="0"/>
              </a:rPr>
              <a:t>   (digitaler Unterricht, e-learning, open educational resources…)</a:t>
            </a:r>
            <a:r>
              <a:rPr lang="de-DE" altLang="de-DE" sz="1600">
                <a:solidFill>
                  <a:srgbClr val="BFBFBF"/>
                </a:solidFill>
                <a:latin typeface="Arial" panose="020B0604020202020204" pitchFamily="34" charset="0"/>
              </a:rPr>
              <a:t>	</a:t>
            </a:r>
          </a:p>
        </p:txBody>
      </p:sp>
      <p:sp>
        <p:nvSpPr>
          <p:cNvPr id="39943" name="Textfeld 10"/>
          <p:cNvSpPr txBox="1">
            <a:spLocks noChangeArrowheads="1"/>
          </p:cNvSpPr>
          <p:nvPr/>
        </p:nvSpPr>
        <p:spPr bwMode="auto">
          <a:xfrm>
            <a:off x="0" y="34131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600">
                <a:solidFill>
                  <a:srgbClr val="E0E0E0"/>
                </a:solidFill>
                <a:latin typeface="Arial" panose="020B0604020202020204" pitchFamily="34" charset="0"/>
              </a:rPr>
              <a:t>... pädagogischen Gegenstand:  Fokus liegt auf einem Wandel von Lehr- Lerninhalten 				   (Kompetenz für Medienhandeln…)</a:t>
            </a:r>
          </a:p>
        </p:txBody>
      </p:sp>
      <p:sp>
        <p:nvSpPr>
          <p:cNvPr id="39944" name="Textfeld 10"/>
          <p:cNvSpPr txBox="1">
            <a:spLocks noChangeArrowheads="1"/>
          </p:cNvSpPr>
          <p:nvPr/>
        </p:nvSpPr>
        <p:spPr bwMode="auto">
          <a:xfrm>
            <a:off x="0" y="415607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600">
                <a:solidFill>
                  <a:srgbClr val="E0E0E0"/>
                </a:solidFill>
                <a:latin typeface="Arial" panose="020B0604020202020204" pitchFamily="34" charset="0"/>
              </a:rPr>
              <a:t>... kultureller Prozess: 	   Fokus liegt auf einem Wandel von Lebenswelten</a:t>
            </a:r>
          </a:p>
          <a:p>
            <a:pPr eaLnBrk="1" hangingPunct="1">
              <a:spcBef>
                <a:spcPct val="0"/>
              </a:spcBef>
              <a:buFontTx/>
              <a:buNone/>
            </a:pPr>
            <a:r>
              <a:rPr lang="de-DE" altLang="de-DE" sz="1600">
                <a:solidFill>
                  <a:srgbClr val="E0E0E0"/>
                </a:solidFill>
                <a:latin typeface="Arial" panose="020B0604020202020204" pitchFamily="34" charset="0"/>
              </a:rPr>
              <a:t>			   (Werte, soziale Beziehungen, Wissen…) </a:t>
            </a:r>
          </a:p>
        </p:txBody>
      </p:sp>
      <p:sp>
        <p:nvSpPr>
          <p:cNvPr id="31" name="Textfeld 30">
            <a:extLst>
              <a:ext uri="{FF2B5EF4-FFF2-40B4-BE49-F238E27FC236}">
                <a16:creationId xmlns:a16="http://schemas.microsoft.com/office/drawing/2014/main" id="{8D61FA6F-2A6F-2B40-9931-9E4FE45D26B5}"/>
              </a:ext>
            </a:extLst>
          </p:cNvPr>
          <p:cNvSpPr txBox="1">
            <a:spLocks noChangeArrowheads="1"/>
          </p:cNvSpPr>
          <p:nvPr/>
        </p:nvSpPr>
        <p:spPr bwMode="auto">
          <a:xfrm>
            <a:off x="0" y="-3175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err="1">
                <a:solidFill>
                  <a:schemeClr val="bg1">
                    <a:lumMod val="75000"/>
                  </a:schemeClr>
                </a:solidFill>
                <a:latin typeface="Arial" charset="0"/>
                <a:ea typeface="Arial" charset="0"/>
                <a:cs typeface="Arial" charset="0"/>
              </a:rPr>
              <a:t>Jörissen</a:t>
            </a:r>
            <a:r>
              <a:rPr lang="de-DE" altLang="de-DE" sz="800" dirty="0">
                <a:solidFill>
                  <a:schemeClr val="bg1">
                    <a:lumMod val="75000"/>
                  </a:schemeClr>
                </a:solidFill>
                <a:latin typeface="Arial" charset="0"/>
                <a:ea typeface="Arial" charset="0"/>
                <a:cs typeface="Arial" charset="0"/>
              </a:rPr>
              <a:t>, Benjamin 2016: Digitale Transformation: Auswirkungen auf Alltagskultur, Kulturgüter und sozialen Zusammenhalt. https://www.stiftungen.org/fileadmin/stiftungen_org/Verband/Was_wir_tun/Veranstaltungen/AK-Bildung/2016/Joerissen-Digitale-Transformation.pdf; </a:t>
            </a:r>
          </a:p>
          <a:p>
            <a:pPr eaLnBrk="1" hangingPunct="1">
              <a:spcBef>
                <a:spcPct val="0"/>
              </a:spcBef>
              <a:buFont typeface="Arial" charset="0"/>
              <a:buNone/>
              <a:defRPr/>
            </a:pPr>
            <a:r>
              <a:rPr lang="de-DE" altLang="de-DE" sz="800" dirty="0" err="1">
                <a:solidFill>
                  <a:schemeClr val="bg1">
                    <a:lumMod val="75000"/>
                  </a:schemeClr>
                </a:solidFill>
                <a:latin typeface="Arial" charset="0"/>
                <a:ea typeface="Arial" charset="0"/>
                <a:cs typeface="Arial" charset="0"/>
              </a:rPr>
              <a:t>Schiefner-Rohs</a:t>
            </a:r>
            <a:r>
              <a:rPr lang="de-DE" altLang="de-DE" sz="800" dirty="0">
                <a:solidFill>
                  <a:schemeClr val="bg1">
                    <a:lumMod val="75000"/>
                  </a:schemeClr>
                </a:solidFill>
                <a:latin typeface="Arial" charset="0"/>
                <a:ea typeface="Arial" charset="0"/>
                <a:cs typeface="Arial" charset="0"/>
              </a:rPr>
              <a:t>, Mandy 2017: Digitale Medien in der Lehrer*</a:t>
            </a:r>
            <a:r>
              <a:rPr lang="de-DE" altLang="de-DE" sz="800" dirty="0" err="1">
                <a:solidFill>
                  <a:schemeClr val="bg1">
                    <a:lumMod val="75000"/>
                  </a:schemeClr>
                </a:solidFill>
                <a:latin typeface="Arial" charset="0"/>
                <a:ea typeface="Arial" charset="0"/>
                <a:cs typeface="Arial" charset="0"/>
              </a:rPr>
              <a:t>innenbildung</a:t>
            </a:r>
            <a:r>
              <a:rPr lang="de-DE" altLang="de-DE" sz="800" dirty="0">
                <a:solidFill>
                  <a:schemeClr val="bg1">
                    <a:lumMod val="75000"/>
                  </a:schemeClr>
                </a:solidFill>
                <a:latin typeface="Arial" charset="0"/>
                <a:ea typeface="Arial" charset="0"/>
                <a:cs typeface="Arial" charset="0"/>
              </a:rPr>
              <a:t>. Vortrag auf dem </a:t>
            </a:r>
            <a:r>
              <a:rPr lang="de-DE" altLang="de-DE" sz="800" dirty="0" err="1">
                <a:solidFill>
                  <a:schemeClr val="bg1">
                    <a:lumMod val="75000"/>
                  </a:schemeClr>
                </a:solidFill>
                <a:latin typeface="Arial" charset="0"/>
                <a:ea typeface="Arial" charset="0"/>
                <a:cs typeface="Arial" charset="0"/>
              </a:rPr>
              <a:t>ElearningNRW</a:t>
            </a:r>
            <a:r>
              <a:rPr lang="de-DE" altLang="de-DE" sz="800" dirty="0">
                <a:solidFill>
                  <a:schemeClr val="bg1">
                    <a:lumMod val="75000"/>
                  </a:schemeClr>
                </a:solidFill>
                <a:latin typeface="Arial" charset="0"/>
                <a:ea typeface="Arial" charset="0"/>
                <a:cs typeface="Arial" charset="0"/>
              </a:rPr>
              <a:t>-Workshop E-Learning in der Lehrerbildung am 15.12.2017 in Köln. </a:t>
            </a: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99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1992" name="Rechteck 1"/>
          <p:cNvSpPr>
            <a:spLocks noChangeArrowheads="1"/>
          </p:cNvSpPr>
          <p:nvPr/>
        </p:nvSpPr>
        <p:spPr bwMode="auto">
          <a:xfrm>
            <a:off x="312738" y="2201863"/>
            <a:ext cx="85185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de-DE" altLang="de-DE" sz="1600">
                <a:latin typeface="Arial" panose="020B0604020202020204" pitchFamily="34" charset="0"/>
                <a:ea typeface="ヒラギノ角ゴ Pro W3" charset="-128"/>
              </a:rPr>
              <a:t>Die Präsentation ist nicht von Jöran Muuß-Merholz, Richard Heinen, Michael Kerres oder Hedwig Seipel.</a:t>
            </a:r>
          </a:p>
          <a:p>
            <a:pPr>
              <a:spcBef>
                <a:spcPct val="0"/>
              </a:spcBef>
            </a:pPr>
            <a:r>
              <a:rPr lang="de-DE" altLang="de-DE" sz="1600">
                <a:latin typeface="Arial" panose="020B0604020202020204" pitchFamily="34" charset="0"/>
                <a:ea typeface="ヒラギノ角ゴ Pro W3" charset="-128"/>
              </a:rPr>
              <a:t>Einige Folien basieren aber auf einer Präsentation, die Muuß-Merholz unter dem Titel „Open Educational Resources (OER) in der Weiterbildung“ * und Kerres/Heinen unter dem Titel „OER Open Educational Resources“** unter einer CC BY SA 4.0*** Lizenz veröffentlicht haben und Seipel unter dem Titel „Materialien aus dem Internet richtig nutzen“ unter einer CC BY 4.0**** Lizenz zur Verfügung stellt.</a:t>
            </a:r>
          </a:p>
          <a:p>
            <a:pPr>
              <a:spcBef>
                <a:spcPct val="0"/>
              </a:spcBef>
            </a:pPr>
            <a:r>
              <a:rPr lang="de-DE" altLang="de-DE" sz="1600">
                <a:latin typeface="Arial" panose="020B0604020202020204" pitchFamily="34" charset="0"/>
                <a:ea typeface="ヒラギノ角ゴ Pro W3" charset="-128"/>
              </a:rPr>
              <a:t>Die vorliegende Überarbeitung stammt von Bettina Waffner und steht ebenfalls unter der Lizenz CC BY SA 4.0.</a:t>
            </a:r>
          </a:p>
          <a:p>
            <a:pPr>
              <a:spcBef>
                <a:spcPct val="0"/>
              </a:spcBef>
            </a:pPr>
            <a:r>
              <a:rPr lang="de-DE" altLang="de-DE" sz="1600">
                <a:latin typeface="Arial" panose="020B0604020202020204" pitchFamily="34" charset="0"/>
                <a:ea typeface="ヒラギノ角ゴ Pro W3" charset="-128"/>
              </a:rPr>
              <a:t>Die freie Lizenz erstreckt sich nicht auf Inhalte Dritter.</a:t>
            </a:r>
          </a:p>
        </p:txBody>
      </p:sp>
      <p:sp>
        <p:nvSpPr>
          <p:cNvPr id="23" name="Textfeld 22">
            <a:extLst>
              <a:ext uri="{FF2B5EF4-FFF2-40B4-BE49-F238E27FC236}">
                <a16:creationId xmlns:a16="http://schemas.microsoft.com/office/drawing/2014/main" id="{E7A2215B-689E-BF40-8EAB-606F5D29635B}"/>
              </a:ext>
            </a:extLst>
          </p:cNvPr>
          <p:cNvSpPr txBox="1">
            <a:spLocks noChangeArrowheads="1"/>
          </p:cNvSpPr>
          <p:nvPr/>
        </p:nvSpPr>
        <p:spPr bwMode="auto">
          <a:xfrm>
            <a:off x="0" y="-3175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sz="800" dirty="0">
                <a:solidFill>
                  <a:schemeClr val="bg1">
                    <a:lumMod val="85000"/>
                  </a:schemeClr>
                </a:solidFill>
              </a:rPr>
              <a:t>*   http://</a:t>
            </a:r>
            <a:r>
              <a:rPr lang="de-DE" sz="800" dirty="0" err="1">
                <a:solidFill>
                  <a:schemeClr val="bg1">
                    <a:lumMod val="85000"/>
                  </a:schemeClr>
                </a:solidFill>
              </a:rPr>
              <a:t>de.slideshare.net</a:t>
            </a:r>
            <a:r>
              <a:rPr lang="de-DE" sz="800" dirty="0">
                <a:solidFill>
                  <a:schemeClr val="bg1">
                    <a:lumMod val="85000"/>
                  </a:schemeClr>
                </a:solidFill>
              </a:rPr>
              <a:t>/</a:t>
            </a:r>
            <a:r>
              <a:rPr lang="de-DE" sz="800" dirty="0" err="1">
                <a:solidFill>
                  <a:schemeClr val="bg1">
                    <a:lumMod val="85000"/>
                  </a:schemeClr>
                </a:solidFill>
              </a:rPr>
              <a:t>joeranmuuss</a:t>
            </a:r>
            <a:r>
              <a:rPr lang="de-DE" sz="800" dirty="0">
                <a:solidFill>
                  <a:schemeClr val="bg1">
                    <a:lumMod val="85000"/>
                  </a:schemeClr>
                </a:solidFill>
              </a:rPr>
              <a:t>/open-</a:t>
            </a:r>
            <a:r>
              <a:rPr lang="de-DE" sz="800" dirty="0" err="1">
                <a:solidFill>
                  <a:schemeClr val="bg1">
                    <a:lumMod val="85000"/>
                  </a:schemeClr>
                </a:solidFill>
              </a:rPr>
              <a:t>educatoinal</a:t>
            </a:r>
            <a:r>
              <a:rPr lang="de-DE" sz="800" dirty="0">
                <a:solidFill>
                  <a:schemeClr val="bg1">
                    <a:lumMod val="85000"/>
                  </a:schemeClr>
                </a:solidFill>
              </a:rPr>
              <a:t>-</a:t>
            </a:r>
            <a:r>
              <a:rPr lang="de-DE" sz="800" dirty="0" err="1">
                <a:solidFill>
                  <a:schemeClr val="bg1">
                    <a:lumMod val="85000"/>
                  </a:schemeClr>
                </a:solidFill>
              </a:rPr>
              <a:t>resources</a:t>
            </a:r>
            <a:r>
              <a:rPr lang="de-DE" sz="800" dirty="0">
                <a:solidFill>
                  <a:schemeClr val="bg1">
                    <a:lumMod val="85000"/>
                  </a:schemeClr>
                </a:solidFill>
              </a:rPr>
              <a:t>-</a:t>
            </a:r>
            <a:r>
              <a:rPr lang="de-DE" sz="800" dirty="0" err="1">
                <a:solidFill>
                  <a:schemeClr val="bg1">
                    <a:lumMod val="85000"/>
                  </a:schemeClr>
                </a:solidFill>
              </a:rPr>
              <a:t>oer</a:t>
            </a:r>
            <a:r>
              <a:rPr lang="de-DE" sz="800" dirty="0">
                <a:solidFill>
                  <a:schemeClr val="bg1">
                    <a:lumMod val="85000"/>
                  </a:schemeClr>
                </a:solidFill>
              </a:rPr>
              <a:t>-in-der-weiterbildung/5</a:t>
            </a:r>
          </a:p>
          <a:p>
            <a:pPr>
              <a:buFont typeface="Arial" charset="0"/>
              <a:buNone/>
              <a:defRPr/>
            </a:pPr>
            <a:r>
              <a:rPr lang="de-DE" sz="800" dirty="0">
                <a:solidFill>
                  <a:schemeClr val="bg1">
                    <a:lumMod val="85000"/>
                  </a:schemeClr>
                </a:solidFill>
              </a:rPr>
              <a:t>**  https://</a:t>
            </a:r>
            <a:r>
              <a:rPr lang="de-DE" sz="800" dirty="0" err="1">
                <a:solidFill>
                  <a:schemeClr val="bg1">
                    <a:lumMod val="85000"/>
                  </a:schemeClr>
                </a:solidFill>
              </a:rPr>
              <a:t>de.slideshare.net</a:t>
            </a:r>
            <a:r>
              <a:rPr lang="de-DE" sz="800" dirty="0">
                <a:solidFill>
                  <a:schemeClr val="bg1">
                    <a:lumMod val="85000"/>
                  </a:schemeClr>
                </a:solidFill>
              </a:rPr>
              <a:t>/</a:t>
            </a:r>
            <a:r>
              <a:rPr lang="de-DE" sz="800" dirty="0" err="1">
                <a:solidFill>
                  <a:schemeClr val="bg1">
                    <a:lumMod val="85000"/>
                  </a:schemeClr>
                </a:solidFill>
              </a:rPr>
              <a:t>richard_he</a:t>
            </a:r>
            <a:r>
              <a:rPr lang="de-DE" sz="800" dirty="0">
                <a:solidFill>
                  <a:schemeClr val="bg1">
                    <a:lumMod val="85000"/>
                  </a:schemeClr>
                </a:solidFill>
              </a:rPr>
              <a:t>/</a:t>
            </a:r>
            <a:r>
              <a:rPr lang="de-DE" sz="800" dirty="0" err="1">
                <a:solidFill>
                  <a:schemeClr val="bg1">
                    <a:lumMod val="85000"/>
                  </a:schemeClr>
                </a:solidFill>
              </a:rPr>
              <a:t>msw-oer</a:t>
            </a:r>
            <a:endParaRPr lang="de-DE" sz="800" dirty="0">
              <a:solidFill>
                <a:schemeClr val="bg1">
                  <a:lumMod val="85000"/>
                </a:schemeClr>
              </a:solidFill>
            </a:endParaRPr>
          </a:p>
          <a:p>
            <a:pPr>
              <a:buFont typeface="Arial" charset="0"/>
              <a:buNone/>
              <a:defRPr/>
            </a:pPr>
            <a:r>
              <a:rPr lang="de-DE" sz="800" dirty="0">
                <a:solidFill>
                  <a:schemeClr val="bg1">
                    <a:lumMod val="85000"/>
                  </a:schemeClr>
                </a:solidFill>
              </a:rPr>
              <a:t>*** https://creativecommons.org/licenses/by-sa/4.0/</a:t>
            </a:r>
          </a:p>
          <a:p>
            <a:pPr>
              <a:buFont typeface="Arial" charset="0"/>
              <a:buNone/>
              <a:tabLst>
                <a:tab pos="1685925" algn="ctr"/>
              </a:tabLst>
              <a:defRPr/>
            </a:pPr>
            <a:r>
              <a:rPr lang="de-DE" sz="800" dirty="0">
                <a:solidFill>
                  <a:schemeClr val="bg1">
                    <a:lumMod val="85000"/>
                  </a:schemeClr>
                </a:solidFill>
              </a:rPr>
              <a:t>**** Hedwig Seipel für OER-MuMiW ist lizenziert unter einer Creative Commons Namensnennung 4.0 International Lizenz.</a:t>
            </a:r>
          </a:p>
          <a:p>
            <a:pPr>
              <a:buFont typeface="Arial" charset="0"/>
              <a:buNone/>
              <a:defRPr/>
            </a:pPr>
            <a:endParaRPr lang="de-DE" sz="800" dirty="0">
              <a:solidFill>
                <a:schemeClr val="bg1">
                  <a:lumMod val="85000"/>
                </a:schemeClr>
              </a:solidFil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
        <p:nvSpPr>
          <p:cNvPr id="41994" name="Textfeld 23"/>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Zum Urheberrecht dieser Präsentation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03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23" name="Textfeld 22">
            <a:extLst>
              <a:ext uri="{FF2B5EF4-FFF2-40B4-BE49-F238E27FC236}">
                <a16:creationId xmlns:a16="http://schemas.microsoft.com/office/drawing/2014/main" id="{E7A2215B-689E-BF40-8EAB-606F5D29635B}"/>
              </a:ext>
            </a:extLst>
          </p:cNvPr>
          <p:cNvSpPr txBox="1">
            <a:spLocks noChangeArrowheads="1"/>
          </p:cNvSpPr>
          <p:nvPr/>
        </p:nvSpPr>
        <p:spPr bwMode="auto">
          <a:xfrm>
            <a:off x="0" y="-3175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altLang="de-DE" sz="800" dirty="0">
                <a:solidFill>
                  <a:schemeClr val="bg1">
                    <a:lumMod val="85000"/>
                  </a:schemeClr>
                </a:solidFill>
              </a:rPr>
              <a:t>http://www.gesetze-im-internet.de/urhg/index.html </a:t>
            </a:r>
          </a:p>
          <a:p>
            <a:pPr>
              <a:buFont typeface="Arial" charset="0"/>
              <a:buNone/>
              <a:defRPr/>
            </a:pPr>
            <a:endParaRPr lang="de-DE" sz="800" dirty="0">
              <a:solidFill>
                <a:schemeClr val="bg1">
                  <a:lumMod val="85000"/>
                </a:schemeClr>
              </a:solidFil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
        <p:nvSpPr>
          <p:cNvPr id="44041" name="Textfeld 23"/>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Rechte anderer beachten</a:t>
            </a:r>
          </a:p>
        </p:txBody>
      </p:sp>
      <p:sp>
        <p:nvSpPr>
          <p:cNvPr id="44042" name="Rechteck 11"/>
          <p:cNvSpPr>
            <a:spLocks noChangeArrowheads="1"/>
          </p:cNvSpPr>
          <p:nvPr/>
        </p:nvSpPr>
        <p:spPr bwMode="auto">
          <a:xfrm>
            <a:off x="5457825" y="2165350"/>
            <a:ext cx="33845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2000" b="1">
                <a:latin typeface="Arial" panose="020B0604020202020204" pitchFamily="34" charset="0"/>
                <a:ea typeface="ヒラギノ角ゴ Pro W3" charset="-128"/>
              </a:rPr>
              <a:t>Urheberrechtsgesetz §11</a:t>
            </a:r>
          </a:p>
          <a:p>
            <a:pPr>
              <a:spcBef>
                <a:spcPct val="0"/>
              </a:spcBef>
              <a:buFontTx/>
              <a:buNone/>
            </a:pPr>
            <a:endParaRPr lang="de-DE" altLang="de-DE" sz="1600" b="1">
              <a:latin typeface="Arial" panose="020B0604020202020204" pitchFamily="34" charset="0"/>
              <a:ea typeface="ヒラギノ角ゴ Pro W3" charset="-128"/>
            </a:endParaRPr>
          </a:p>
          <a:p>
            <a:pPr>
              <a:spcBef>
                <a:spcPct val="0"/>
              </a:spcBef>
              <a:buFontTx/>
              <a:buNone/>
            </a:pPr>
            <a:r>
              <a:rPr lang="de-DE" altLang="de-DE" sz="1600">
                <a:latin typeface="Arial" panose="020B0604020202020204" pitchFamily="34" charset="0"/>
                <a:ea typeface="ヒラギノ角ゴ Pro W3" charset="-128"/>
              </a:rPr>
              <a:t>„Das Urheberrecht schützt den Urheber in seinen geistigen und persönlichen Beziehungen zum Werk und in der Nutzung des Werkes. </a:t>
            </a:r>
            <a:br>
              <a:rPr lang="de-DE" altLang="de-DE" sz="1600">
                <a:latin typeface="Arial" panose="020B0604020202020204" pitchFamily="34" charset="0"/>
                <a:ea typeface="ヒラギノ角ゴ Pro W3" charset="-128"/>
              </a:rPr>
            </a:br>
            <a:r>
              <a:rPr lang="de-DE" altLang="de-DE" sz="1600">
                <a:latin typeface="Arial" panose="020B0604020202020204" pitchFamily="34" charset="0"/>
                <a:ea typeface="ヒラギノ角ゴ Pro W3" charset="-128"/>
              </a:rPr>
              <a:t>Es dient zugleich der Sicherung einer angemessenen Vergütung für die Nutzung des Werkes.“</a:t>
            </a:r>
          </a:p>
        </p:txBody>
      </p:sp>
      <p:sp>
        <p:nvSpPr>
          <p:cNvPr id="44043" name="Rechteck 2"/>
          <p:cNvSpPr>
            <a:spLocks noChangeArrowheads="1"/>
          </p:cNvSpPr>
          <p:nvPr/>
        </p:nvSpPr>
        <p:spPr bwMode="auto">
          <a:xfrm>
            <a:off x="371475" y="2962275"/>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de-DE" altLang="de-DE" sz="1600">
                <a:latin typeface="Arial" panose="020B0604020202020204" pitchFamily="34" charset="0"/>
                <a:ea typeface="ヒラギノ角ゴ Pro W3" charset="-128"/>
              </a:rPr>
              <a:t>Die Nutzung fremder Inhalte ist dann erlaubt, wenn der Urheber/die Urheberin in die Nutzung eingewilligt hat.</a:t>
            </a:r>
          </a:p>
          <a:p>
            <a:pPr>
              <a:spcBef>
                <a:spcPct val="0"/>
              </a:spcBef>
            </a:pPr>
            <a:r>
              <a:rPr lang="de-DE" altLang="de-DE" sz="1600">
                <a:latin typeface="Arial" panose="020B0604020202020204" pitchFamily="34" charset="0"/>
                <a:ea typeface="ヒラギノ角ゴ Pro W3" charset="-128"/>
              </a:rPr>
              <a:t>Ablauf des Urheberrechts 70 Jahre nach dem Tod des Urhebers</a:t>
            </a:r>
          </a:p>
          <a:p>
            <a:pPr>
              <a:spcBef>
                <a:spcPct val="0"/>
              </a:spcBef>
            </a:pPr>
            <a:r>
              <a:rPr lang="de-DE" altLang="de-DE" sz="1600">
                <a:latin typeface="Arial" panose="020B0604020202020204" pitchFamily="34" charset="0"/>
                <a:ea typeface="ヒラギノ角ゴ Pro W3" charset="-128"/>
              </a:rPr>
              <a:t>Im Gesetz ist die Nutzung fremder Inhalte ausdrücklich erlaubt. </a:t>
            </a:r>
          </a:p>
        </p:txBody>
      </p:sp>
      <p:sp>
        <p:nvSpPr>
          <p:cNvPr id="44044" name="Textfeld 13"/>
          <p:cNvSpPr txBox="1">
            <a:spLocks noChangeArrowheads="1"/>
          </p:cNvSpPr>
          <p:nvPr/>
        </p:nvSpPr>
        <p:spPr bwMode="auto">
          <a:xfrm>
            <a:off x="1649413" y="2397125"/>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latin typeface="Arial" panose="020B0604020202020204" pitchFamily="34" charset="0"/>
                <a:ea typeface="ヒラギノ角ゴ Pro W3" charset="-128"/>
              </a:rPr>
              <a:t>Ausnahmen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P spid="4404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087"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6088" name="Textfeld 23"/>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Was ist geschützt?</a:t>
            </a:r>
          </a:p>
        </p:txBody>
      </p:sp>
      <p:sp>
        <p:nvSpPr>
          <p:cNvPr id="46089" name="Rechteck 1"/>
          <p:cNvSpPr>
            <a:spLocks noChangeArrowheads="1"/>
          </p:cNvSpPr>
          <p:nvPr/>
        </p:nvSpPr>
        <p:spPr bwMode="auto">
          <a:xfrm>
            <a:off x="3406775" y="57150"/>
            <a:ext cx="55991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de-DE" altLang="de-DE" sz="1600">
                <a:latin typeface="Arial" panose="020B0604020202020204" pitchFamily="34" charset="0"/>
              </a:rPr>
              <a:t>wissenschaftliche Fachaufsätze, Literatur</a:t>
            </a:r>
          </a:p>
          <a:p>
            <a:pPr>
              <a:spcBef>
                <a:spcPct val="0"/>
              </a:spcBef>
            </a:pPr>
            <a:r>
              <a:rPr lang="de-DE" altLang="de-DE" sz="1600">
                <a:latin typeface="Arial" panose="020B0604020202020204" pitchFamily="34" charset="0"/>
              </a:rPr>
              <a:t>Vorträge, Universitätsvorlesungen, Reden</a:t>
            </a:r>
          </a:p>
          <a:p>
            <a:pPr>
              <a:spcBef>
                <a:spcPct val="0"/>
              </a:spcBef>
            </a:pPr>
            <a:r>
              <a:rPr lang="de-DE" altLang="de-DE" sz="1600">
                <a:latin typeface="Arial" panose="020B0604020202020204" pitchFamily="34" charset="0"/>
              </a:rPr>
              <a:t>Werke der Musik, Audiomaterial (Soundfiles, MP3-Musikdateien)</a:t>
            </a:r>
          </a:p>
          <a:p>
            <a:pPr>
              <a:spcBef>
                <a:spcPct val="0"/>
              </a:spcBef>
            </a:pPr>
            <a:r>
              <a:rPr lang="de-DE" altLang="de-DE" sz="1600">
                <a:latin typeface="Arial" panose="020B0604020202020204" pitchFamily="34" charset="0"/>
              </a:rPr>
              <a:t>Werke der bildenden Kunst, Bildmaterial (aufwändig gestaltete Screendesigns, Diagramme, Tabellen, technische Zeichnungen, Fotografien, Filme, Screenshots, Grafiken, Clip Arts, Logos, virtuelle Figuren)</a:t>
            </a:r>
          </a:p>
          <a:p>
            <a:pPr>
              <a:spcBef>
                <a:spcPct val="0"/>
              </a:spcBef>
            </a:pPr>
            <a:r>
              <a:rPr lang="de-DE" altLang="de-DE" sz="1600">
                <a:latin typeface="Arial" panose="020B0604020202020204" pitchFamily="34" charset="0"/>
              </a:rPr>
              <a:t>Werke der angewandten Kunst (Computerprogramme, Datenbanken, Gebrauchstexte, Mulitmedia-Anwendungen)</a:t>
            </a:r>
          </a:p>
          <a:p>
            <a:pPr>
              <a:spcBef>
                <a:spcPct val="0"/>
              </a:spcBef>
            </a:pPr>
            <a:r>
              <a:rPr lang="de-DE" altLang="de-DE" sz="1600">
                <a:latin typeface="Arial" panose="020B0604020202020204" pitchFamily="34" charset="0"/>
              </a:rPr>
              <a:t>technische Normwerke (z.B. DIN-Normen)</a:t>
            </a:r>
          </a:p>
          <a:p>
            <a:pPr>
              <a:spcBef>
                <a:spcPct val="0"/>
              </a:spcBef>
            </a:pPr>
            <a:r>
              <a:rPr lang="de-DE" altLang="de-DE" sz="1600">
                <a:latin typeface="Arial" panose="020B0604020202020204" pitchFamily="34" charset="0"/>
              </a:rPr>
              <a:t>Darstellungen wissenschaftlicher oder technischer Art wie Zeichnungen, Pläne, Karten, Skizzen, Tabellen und plastische Darstellungen</a:t>
            </a:r>
          </a:p>
          <a:p>
            <a:pPr>
              <a:spcBef>
                <a:spcPct val="0"/>
              </a:spcBef>
            </a:pPr>
            <a:r>
              <a:rPr lang="de-DE" altLang="de-DE" sz="1600">
                <a:latin typeface="Arial" panose="020B0604020202020204" pitchFamily="34" charset="0"/>
              </a:rPr>
              <a:t>Gesetzes- oder Leitsatzsammlungen von privaten Autoren oder Verlagen</a:t>
            </a:r>
          </a:p>
          <a:p>
            <a:pPr>
              <a:spcBef>
                <a:spcPct val="0"/>
              </a:spcBef>
            </a:pPr>
            <a:r>
              <a:rPr lang="de-DE" altLang="de-DE" sz="1600">
                <a:latin typeface="Arial" panose="020B0604020202020204" pitchFamily="34" charset="0"/>
              </a:rPr>
              <a:t>Teile eines Werks, Entwurfsmaterial sowie unvollendete Werke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13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8136" name="Textfeld 23"/>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Was ist nicht geschützt?</a:t>
            </a:r>
          </a:p>
        </p:txBody>
      </p:sp>
      <p:sp>
        <p:nvSpPr>
          <p:cNvPr id="48137" name="Rechteck 1"/>
          <p:cNvSpPr>
            <a:spLocks noChangeArrowheads="1"/>
          </p:cNvSpPr>
          <p:nvPr/>
        </p:nvSpPr>
        <p:spPr bwMode="auto">
          <a:xfrm>
            <a:off x="3775075" y="2493963"/>
            <a:ext cx="50673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de-DE" altLang="de-DE" sz="1600">
                <a:latin typeface="Arial" panose="020B0604020202020204" pitchFamily="34" charset="0"/>
              </a:rPr>
              <a:t>wissenschaftliche Formeln, Methodik, Ideen und Konzepte</a:t>
            </a:r>
          </a:p>
          <a:p>
            <a:pPr>
              <a:spcBef>
                <a:spcPct val="0"/>
              </a:spcBef>
            </a:pPr>
            <a:r>
              <a:rPr lang="de-DE" altLang="de-DE" sz="1600">
                <a:latin typeface="Arial" panose="020B0604020202020204" pitchFamily="34" charset="0"/>
              </a:rPr>
              <a:t>amtliche Werke (Gesetze, Verordnungen, amtliche Leitsätze)</a:t>
            </a:r>
          </a:p>
          <a:p>
            <a:pPr>
              <a:spcBef>
                <a:spcPct val="0"/>
              </a:spcBef>
            </a:pPr>
            <a:r>
              <a:rPr lang="de-DE" altLang="de-DE" sz="1600">
                <a:latin typeface="Arial" panose="020B0604020202020204" pitchFamily="34" charset="0"/>
              </a:rPr>
              <a:t>Werke mit abgelaufener Schutzfrist (70 Jahre nach dem Tod des/r Urheber/in, sofern keine Verwertungsrechte bestehen)</a:t>
            </a:r>
          </a:p>
          <a:p>
            <a:pPr>
              <a:spcBef>
                <a:spcPct val="0"/>
              </a:spcBef>
            </a:pPr>
            <a:r>
              <a:rPr lang="de-DE" altLang="de-DE" sz="1600">
                <a:latin typeface="Arial" panose="020B0604020202020204" pitchFamily="34" charset="0"/>
              </a:rPr>
              <a:t>Allgemeinwissen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50179" name="Textfeld 10"/>
          <p:cNvSpPr txBox="1">
            <a:spLocks noChangeArrowheads="1"/>
          </p:cNvSpPr>
          <p:nvPr/>
        </p:nvSpPr>
        <p:spPr bwMode="auto">
          <a:xfrm>
            <a:off x="3541713" y="2287588"/>
            <a:ext cx="5345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a:solidFill>
                  <a:srgbClr val="3FA9DC"/>
                </a:solidFill>
                <a:latin typeface="Arial" panose="020B0604020202020204" pitchFamily="34" charset="0"/>
              </a:rPr>
              <a:t>Urheberrechte leichter wahren – </a:t>
            </a:r>
          </a:p>
          <a:p>
            <a:pPr eaLnBrk="1" hangingPunct="1">
              <a:spcBef>
                <a:spcPct val="0"/>
              </a:spcBef>
              <a:buFontTx/>
              <a:buNone/>
            </a:pPr>
            <a:r>
              <a:rPr lang="de-DE" altLang="de-DE" sz="2000">
                <a:solidFill>
                  <a:srgbClr val="3FA9DC"/>
                </a:solidFill>
                <a:latin typeface="Arial" panose="020B0604020202020204" pitchFamily="34" charset="0"/>
              </a:rPr>
              <a:t>Creative Commons</a:t>
            </a:r>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Agenda</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0184"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4" name="Oval 33">
            <a:extLst>
              <a:ext uri="{FF2B5EF4-FFF2-40B4-BE49-F238E27FC236}">
                <a16:creationId xmlns:a16="http://schemas.microsoft.com/office/drawing/2014/main" id="{02212BDC-68B5-A54C-8EE4-4015D5A38640}"/>
              </a:ext>
            </a:extLst>
          </p:cNvPr>
          <p:cNvSpPr/>
          <p:nvPr/>
        </p:nvSpPr>
        <p:spPr>
          <a:xfrm>
            <a:off x="1879600" y="1754188"/>
            <a:ext cx="712788" cy="725487"/>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50186" name="Textfeld 10"/>
          <p:cNvSpPr txBox="1">
            <a:spLocks noChangeArrowheads="1"/>
          </p:cNvSpPr>
          <p:nvPr/>
        </p:nvSpPr>
        <p:spPr bwMode="auto">
          <a:xfrm>
            <a:off x="2100263" y="19161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50187" name="Textfeld 10"/>
          <p:cNvSpPr txBox="1">
            <a:spLocks noChangeArrowheads="1"/>
          </p:cNvSpPr>
          <p:nvPr/>
        </p:nvSpPr>
        <p:spPr bwMode="auto">
          <a:xfrm>
            <a:off x="2743200" y="24892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 name="Oval 38">
            <a:extLst>
              <a:ext uri="{FF2B5EF4-FFF2-40B4-BE49-F238E27FC236}">
                <a16:creationId xmlns:a16="http://schemas.microsoft.com/office/drawing/2014/main" id="{BCC1B9B0-6DAE-F54B-AEAA-55FB9243B971}"/>
              </a:ext>
            </a:extLst>
          </p:cNvPr>
          <p:cNvSpPr/>
          <p:nvPr/>
        </p:nvSpPr>
        <p:spPr>
          <a:xfrm>
            <a:off x="2676525" y="2479675"/>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50189" name="Textfeld 10"/>
          <p:cNvSpPr txBox="1">
            <a:spLocks noChangeArrowheads="1"/>
          </p:cNvSpPr>
          <p:nvPr/>
        </p:nvSpPr>
        <p:spPr bwMode="auto">
          <a:xfrm>
            <a:off x="2895600" y="26416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2</a:t>
            </a:r>
          </a:p>
        </p:txBody>
      </p:sp>
      <p:sp>
        <p:nvSpPr>
          <p:cNvPr id="50190" name="Textfeld 10"/>
          <p:cNvSpPr txBox="1">
            <a:spLocks noChangeArrowheads="1"/>
          </p:cNvSpPr>
          <p:nvPr/>
        </p:nvSpPr>
        <p:spPr bwMode="auto">
          <a:xfrm>
            <a:off x="3563938" y="31353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2" name="Oval 41">
            <a:extLst>
              <a:ext uri="{FF2B5EF4-FFF2-40B4-BE49-F238E27FC236}">
                <a16:creationId xmlns:a16="http://schemas.microsoft.com/office/drawing/2014/main" id="{96D20900-866E-5446-9629-9540AD8069D5}"/>
              </a:ext>
            </a:extLst>
          </p:cNvPr>
          <p:cNvSpPr/>
          <p:nvPr/>
        </p:nvSpPr>
        <p:spPr>
          <a:xfrm>
            <a:off x="3497263" y="3124200"/>
            <a:ext cx="712787"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50192" name="Textfeld 10"/>
          <p:cNvSpPr txBox="1">
            <a:spLocks noChangeArrowheads="1"/>
          </p:cNvSpPr>
          <p:nvPr/>
        </p:nvSpPr>
        <p:spPr bwMode="auto">
          <a:xfrm>
            <a:off x="3716338" y="32877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3</a:t>
            </a:r>
          </a:p>
        </p:txBody>
      </p:sp>
      <p:sp>
        <p:nvSpPr>
          <p:cNvPr id="50193" name="Textfeld 10"/>
          <p:cNvSpPr txBox="1">
            <a:spLocks noChangeArrowheads="1"/>
          </p:cNvSpPr>
          <p:nvPr/>
        </p:nvSpPr>
        <p:spPr bwMode="auto">
          <a:xfrm>
            <a:off x="4384675" y="38131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5" name="Oval 44">
            <a:extLst>
              <a:ext uri="{FF2B5EF4-FFF2-40B4-BE49-F238E27FC236}">
                <a16:creationId xmlns:a16="http://schemas.microsoft.com/office/drawing/2014/main" id="{ACF46EF3-3CBF-0040-A7D5-8722DFDEF4E4}"/>
              </a:ext>
            </a:extLst>
          </p:cNvPr>
          <p:cNvSpPr/>
          <p:nvPr/>
        </p:nvSpPr>
        <p:spPr>
          <a:xfrm>
            <a:off x="4318000" y="3803650"/>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50195" name="Textfeld 10"/>
          <p:cNvSpPr txBox="1">
            <a:spLocks noChangeArrowheads="1"/>
          </p:cNvSpPr>
          <p:nvPr/>
        </p:nvSpPr>
        <p:spPr bwMode="auto">
          <a:xfrm>
            <a:off x="4537075" y="39655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4</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23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1"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1917700"/>
            <a:ext cx="3849687"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a:extLst>
              <a:ext uri="{FF2B5EF4-FFF2-40B4-BE49-F238E27FC236}">
                <a16:creationId xmlns:a16="http://schemas.microsoft.com/office/drawing/2014/main" id="{F7BADD9E-B473-B542-8E52-6F0D8F7E3736}"/>
              </a:ext>
            </a:extLst>
          </p:cNvPr>
          <p:cNvSpPr txBox="1">
            <a:spLocks noChangeArrowheads="1"/>
          </p:cNvSpPr>
          <p:nvPr/>
        </p:nvSpPr>
        <p:spPr bwMode="auto">
          <a:xfrm>
            <a:off x="0" y="-3175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a:solidFill>
                  <a:schemeClr val="bg1">
                    <a:lumMod val="75000"/>
                  </a:schemeClr>
                </a:solidFill>
                <a:latin typeface="Arial" charset="0"/>
                <a:cs typeface="Arial" charset="0"/>
              </a:rPr>
              <a:t>Lawrence </a:t>
            </a:r>
            <a:r>
              <a:rPr lang="de-DE" altLang="de-DE" sz="800" dirty="0" err="1">
                <a:solidFill>
                  <a:schemeClr val="bg1">
                    <a:lumMod val="75000"/>
                  </a:schemeClr>
                </a:solidFill>
                <a:latin typeface="Arial" charset="0"/>
                <a:cs typeface="Arial" charset="0"/>
              </a:rPr>
              <a:t>Lessig</a:t>
            </a:r>
            <a:r>
              <a:rPr lang="de-DE" altLang="de-DE" sz="800" dirty="0">
                <a:solidFill>
                  <a:schemeClr val="bg1">
                    <a:lumMod val="75000"/>
                  </a:schemeClr>
                </a:solidFill>
                <a:latin typeface="Arial" charset="0"/>
                <a:cs typeface="Arial" charset="0"/>
              </a:rPr>
              <a:t>, CC-BY 2.0, https://creativecommons.org/licenses/by/2.0/ https://</a:t>
            </a:r>
            <a:r>
              <a:rPr lang="de-DE" altLang="de-DE" sz="800" dirty="0" err="1">
                <a:solidFill>
                  <a:schemeClr val="bg1">
                    <a:lumMod val="75000"/>
                  </a:schemeClr>
                </a:solidFill>
                <a:latin typeface="Arial" charset="0"/>
                <a:cs typeface="Arial" charset="0"/>
              </a:rPr>
              <a:t>www.flickr.com</a:t>
            </a:r>
            <a:r>
              <a:rPr lang="de-DE" altLang="de-DE" sz="800" dirty="0">
                <a:solidFill>
                  <a:schemeClr val="bg1">
                    <a:lumMod val="75000"/>
                  </a:schemeClr>
                </a:solidFill>
                <a:latin typeface="Arial" charset="0"/>
                <a:cs typeface="Arial" charset="0"/>
              </a:rPr>
              <a:t>/</a:t>
            </a:r>
            <a:r>
              <a:rPr lang="de-DE" altLang="de-DE" sz="800" dirty="0" err="1">
                <a:solidFill>
                  <a:schemeClr val="bg1">
                    <a:lumMod val="75000"/>
                  </a:schemeClr>
                </a:solidFill>
                <a:latin typeface="Arial" charset="0"/>
                <a:cs typeface="Arial" charset="0"/>
              </a:rPr>
              <a:t>photos</a:t>
            </a:r>
            <a:r>
              <a:rPr lang="de-DE" altLang="de-DE" sz="800" dirty="0">
                <a:solidFill>
                  <a:schemeClr val="bg1">
                    <a:lumMod val="75000"/>
                  </a:schemeClr>
                </a:solidFill>
                <a:latin typeface="Arial" charset="0"/>
                <a:cs typeface="Arial" charset="0"/>
              </a:rPr>
              <a:t>/</a:t>
            </a:r>
            <a:r>
              <a:rPr lang="de-DE" altLang="de-DE" sz="800" dirty="0" err="1">
                <a:solidFill>
                  <a:schemeClr val="bg1">
                    <a:lumMod val="75000"/>
                  </a:schemeClr>
                </a:solidFill>
                <a:latin typeface="Arial" charset="0"/>
                <a:cs typeface="Arial" charset="0"/>
              </a:rPr>
              <a:t>creativecommons</a:t>
            </a:r>
            <a:r>
              <a:rPr lang="de-DE" altLang="de-DE" sz="800" dirty="0">
                <a:solidFill>
                  <a:schemeClr val="bg1">
                    <a:lumMod val="75000"/>
                  </a:schemeClr>
                </a:solidFill>
                <a:latin typeface="Arial" charset="0"/>
                <a:cs typeface="Arial" charset="0"/>
              </a:rPr>
              <a:t>/559982955/</a:t>
            </a:r>
          </a:p>
        </p:txBody>
      </p:sp>
      <p:sp>
        <p:nvSpPr>
          <p:cNvPr id="15" name="Textfeld 10"/>
          <p:cNvSpPr txBox="1">
            <a:spLocks noChangeArrowheads="1"/>
          </p:cNvSpPr>
          <p:nvPr/>
        </p:nvSpPr>
        <p:spPr bwMode="auto">
          <a:xfrm>
            <a:off x="1397000" y="2930525"/>
            <a:ext cx="2959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de-DE" sz="1600">
                <a:latin typeface="Arial" panose="020B0604020202020204" pitchFamily="34" charset="0"/>
              </a:rPr>
              <a:t>„manche Rechte vorbehalten“</a:t>
            </a:r>
          </a:p>
          <a:p>
            <a:pPr algn="ctr" eaLnBrk="1" hangingPunct="1">
              <a:spcBef>
                <a:spcPct val="0"/>
              </a:spcBef>
              <a:buFontTx/>
              <a:buNone/>
            </a:pPr>
            <a:r>
              <a:rPr lang="de-DE" altLang="de-DE" sz="1600">
                <a:latin typeface="Arial" panose="020B0604020202020204" pitchFamily="34" charset="0"/>
              </a:rPr>
              <a:t>statt</a:t>
            </a:r>
          </a:p>
          <a:p>
            <a:pPr algn="ctr" eaLnBrk="1" hangingPunct="1">
              <a:spcBef>
                <a:spcPct val="0"/>
              </a:spcBef>
              <a:buFontTx/>
              <a:buNone/>
            </a:pPr>
            <a:r>
              <a:rPr lang="de-DE" altLang="de-DE" sz="1600">
                <a:latin typeface="Arial" panose="020B0604020202020204" pitchFamily="34" charset="0"/>
              </a:rPr>
              <a:t>„alle Rechte vorbehalten“</a:t>
            </a:r>
          </a:p>
          <a:p>
            <a:pPr eaLnBrk="1" hangingPunct="1">
              <a:spcBef>
                <a:spcPct val="0"/>
              </a:spcBef>
              <a:buFontTx/>
              <a:buNone/>
            </a:pPr>
            <a:endParaRPr lang="de-DE" altLang="de-DE" sz="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27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12" name="Textfeld 11">
            <a:extLst>
              <a:ext uri="{FF2B5EF4-FFF2-40B4-BE49-F238E27FC236}">
                <a16:creationId xmlns:a16="http://schemas.microsoft.com/office/drawing/2014/main" id="{F7BADD9E-B473-B542-8E52-6F0D8F7E3736}"/>
              </a:ext>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err="1">
                <a:solidFill>
                  <a:schemeClr val="bg1">
                    <a:lumMod val="75000"/>
                  </a:schemeClr>
                </a:solidFill>
                <a:latin typeface="Arial" charset="0"/>
                <a:cs typeface="Arial" charset="0"/>
              </a:rPr>
              <a:t>By</a:t>
            </a:r>
            <a:r>
              <a:rPr lang="de-DE" sz="800" dirty="0">
                <a:solidFill>
                  <a:schemeClr val="bg1">
                    <a:lumMod val="75000"/>
                  </a:schemeClr>
                </a:solidFill>
                <a:latin typeface="Arial" charset="0"/>
                <a:cs typeface="Arial" charset="0"/>
              </a:rPr>
              <a:t> </a:t>
            </a:r>
            <a:r>
              <a:rPr lang="de-DE" sz="800" dirty="0" err="1">
                <a:solidFill>
                  <a:schemeClr val="bg1">
                    <a:lumMod val="75000"/>
                  </a:schemeClr>
                </a:solidFill>
                <a:latin typeface="Arial" charset="0"/>
                <a:cs typeface="Arial" charset="0"/>
              </a:rPr>
              <a:t>Jonathasmello</a:t>
            </a:r>
            <a:r>
              <a:rPr lang="de-DE" sz="800" dirty="0">
                <a:solidFill>
                  <a:schemeClr val="bg1">
                    <a:lumMod val="75000"/>
                  </a:schemeClr>
                </a:solidFill>
                <a:latin typeface="Arial" charset="0"/>
                <a:cs typeface="Arial" charset="0"/>
              </a:rPr>
              <a:t> (</a:t>
            </a:r>
            <a:r>
              <a:rPr lang="de-DE" sz="800" dirty="0" err="1">
                <a:solidFill>
                  <a:schemeClr val="bg1">
                    <a:lumMod val="75000"/>
                  </a:schemeClr>
                </a:solidFill>
                <a:latin typeface="Arial" charset="0"/>
                <a:cs typeface="Arial" charset="0"/>
              </a:rPr>
              <a:t>Own</a:t>
            </a:r>
            <a:r>
              <a:rPr lang="de-DE" sz="800" dirty="0">
                <a:solidFill>
                  <a:schemeClr val="bg1">
                    <a:lumMod val="75000"/>
                  </a:schemeClr>
                </a:solidFill>
                <a:latin typeface="Arial" charset="0"/>
                <a:cs typeface="Arial" charset="0"/>
              </a:rPr>
              <a:t> </a:t>
            </a:r>
            <a:r>
              <a:rPr lang="de-DE" sz="800" dirty="0" err="1">
                <a:solidFill>
                  <a:schemeClr val="bg1">
                    <a:lumMod val="75000"/>
                  </a:schemeClr>
                </a:solidFill>
                <a:latin typeface="Arial" charset="0"/>
                <a:cs typeface="Arial" charset="0"/>
              </a:rPr>
              <a:t>work</a:t>
            </a:r>
            <a:r>
              <a:rPr lang="de-DE" sz="800" dirty="0">
                <a:solidFill>
                  <a:schemeClr val="bg1">
                    <a:lumMod val="75000"/>
                  </a:schemeClr>
                </a:solidFill>
                <a:latin typeface="Arial" charset="0"/>
                <a:cs typeface="Arial" charset="0"/>
              </a:rPr>
              <a:t>) [CC BY 3.0 (http://</a:t>
            </a:r>
            <a:r>
              <a:rPr lang="de-DE" sz="800" dirty="0" err="1">
                <a:solidFill>
                  <a:schemeClr val="bg1">
                    <a:lumMod val="75000"/>
                  </a:schemeClr>
                </a:solidFill>
                <a:latin typeface="Arial" charset="0"/>
                <a:cs typeface="Arial" charset="0"/>
              </a:rPr>
              <a:t>creativecommons.org</a:t>
            </a:r>
            <a:r>
              <a:rPr lang="de-DE" sz="800" dirty="0">
                <a:solidFill>
                  <a:schemeClr val="bg1">
                    <a:lumMod val="75000"/>
                  </a:schemeClr>
                </a:solidFill>
                <a:latin typeface="Arial" charset="0"/>
                <a:cs typeface="Arial" charset="0"/>
              </a:rPr>
              <a:t>/</a:t>
            </a:r>
            <a:r>
              <a:rPr lang="de-DE" sz="800" dirty="0" err="1">
                <a:solidFill>
                  <a:schemeClr val="bg1">
                    <a:lumMod val="75000"/>
                  </a:schemeClr>
                </a:solidFill>
                <a:latin typeface="Arial" charset="0"/>
                <a:cs typeface="Arial" charset="0"/>
              </a:rPr>
              <a:t>licenses</a:t>
            </a:r>
            <a:r>
              <a:rPr lang="de-DE" sz="800" dirty="0">
                <a:solidFill>
                  <a:schemeClr val="bg1">
                    <a:lumMod val="75000"/>
                  </a:schemeClr>
                </a:solidFill>
                <a:latin typeface="Arial" charset="0"/>
                <a:cs typeface="Arial" charset="0"/>
              </a:rPr>
              <a:t>/</a:t>
            </a:r>
            <a:r>
              <a:rPr lang="de-DE" sz="800" dirty="0" err="1">
                <a:solidFill>
                  <a:schemeClr val="bg1">
                    <a:lumMod val="75000"/>
                  </a:schemeClr>
                </a:solidFill>
                <a:latin typeface="Arial" charset="0"/>
                <a:cs typeface="Arial" charset="0"/>
              </a:rPr>
              <a:t>by</a:t>
            </a:r>
            <a:r>
              <a:rPr lang="de-DE" sz="800" dirty="0">
                <a:solidFill>
                  <a:schemeClr val="bg1">
                    <a:lumMod val="75000"/>
                  </a:schemeClr>
                </a:solidFill>
                <a:latin typeface="Arial" charset="0"/>
                <a:cs typeface="Arial" charset="0"/>
              </a:rPr>
              <a:t>/3.0)], via Wikimedia </a:t>
            </a:r>
            <a:r>
              <a:rPr lang="de-DE" sz="800" dirty="0" err="1">
                <a:solidFill>
                  <a:schemeClr val="bg1">
                    <a:lumMod val="75000"/>
                  </a:schemeClr>
                </a:solidFill>
                <a:latin typeface="Arial" charset="0"/>
                <a:cs typeface="Arial" charset="0"/>
              </a:rPr>
              <a:t>Commons</a:t>
            </a:r>
            <a:r>
              <a:rPr lang="de-DE" altLang="de-DE" sz="800" dirty="0">
                <a:solidFill>
                  <a:schemeClr val="bg1">
                    <a:lumMod val="75000"/>
                  </a:schemeClr>
                </a:solidFill>
                <a:latin typeface="Arial" charset="0"/>
                <a:cs typeface="Arial" charset="0"/>
              </a:rPr>
              <a:t>/</a:t>
            </a:r>
          </a:p>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Arial"/>
              </a:rPr>
              <a:t>Deutsche UNESCO Kommission e.V. (2015) http://</a:t>
            </a:r>
            <a:r>
              <a:rPr lang="de-DE" sz="800" dirty="0" err="1">
                <a:solidFill>
                  <a:schemeClr val="bg1">
                    <a:lumMod val="75000"/>
                  </a:schemeClr>
                </a:solidFill>
                <a:latin typeface="Arial" charset="0"/>
                <a:cs typeface="Arial" charset="0"/>
                <a:sym typeface="Arial"/>
              </a:rPr>
              <a:t>www.unesco.de</a:t>
            </a:r>
            <a:r>
              <a:rPr lang="de-DE" sz="800" dirty="0">
                <a:solidFill>
                  <a:schemeClr val="bg1">
                    <a:lumMod val="75000"/>
                  </a:schemeClr>
                </a:solidFill>
                <a:latin typeface="Arial" charset="0"/>
                <a:cs typeface="Arial" charset="0"/>
                <a:sym typeface="Arial"/>
              </a:rPr>
              <a:t>/</a:t>
            </a:r>
            <a:r>
              <a:rPr lang="de-DE" sz="800" dirty="0" err="1">
                <a:solidFill>
                  <a:schemeClr val="bg1">
                    <a:lumMod val="75000"/>
                  </a:schemeClr>
                </a:solidFill>
                <a:latin typeface="Arial" charset="0"/>
                <a:cs typeface="Arial" charset="0"/>
                <a:sym typeface="Arial"/>
              </a:rPr>
              <a:t>bildung</a:t>
            </a:r>
            <a:r>
              <a:rPr lang="de-DE" sz="800" dirty="0">
                <a:solidFill>
                  <a:schemeClr val="bg1">
                    <a:lumMod val="75000"/>
                  </a:schemeClr>
                </a:solidFill>
                <a:latin typeface="Arial" charset="0"/>
                <a:cs typeface="Arial" charset="0"/>
                <a:sym typeface="Arial"/>
              </a:rPr>
              <a:t>/open-</a:t>
            </a:r>
            <a:r>
              <a:rPr lang="de-DE" sz="800" dirty="0" err="1">
                <a:solidFill>
                  <a:schemeClr val="bg1">
                    <a:lumMod val="75000"/>
                  </a:schemeClr>
                </a:solidFill>
                <a:latin typeface="Arial" charset="0"/>
                <a:cs typeface="Arial" charset="0"/>
                <a:sym typeface="Arial"/>
              </a:rPr>
              <a:t>educational</a:t>
            </a:r>
            <a:r>
              <a:rPr lang="de-DE" sz="800" dirty="0">
                <a:solidFill>
                  <a:schemeClr val="bg1">
                    <a:lumMod val="75000"/>
                  </a:schemeClr>
                </a:solidFill>
                <a:latin typeface="Arial" charset="0"/>
                <a:cs typeface="Arial" charset="0"/>
                <a:sym typeface="Arial"/>
              </a:rPr>
              <a:t>-</a:t>
            </a:r>
            <a:r>
              <a:rPr lang="de-DE" sz="800" dirty="0" err="1">
                <a:solidFill>
                  <a:schemeClr val="bg1">
                    <a:lumMod val="75000"/>
                  </a:schemeClr>
                </a:solidFill>
                <a:latin typeface="Arial" charset="0"/>
                <a:cs typeface="Arial" charset="0"/>
                <a:sym typeface="Arial"/>
              </a:rPr>
              <a:t>resources.html</a:t>
            </a:r>
            <a:endParaRPr lang="de-DE" altLang="de-DE" sz="800" dirty="0">
              <a:solidFill>
                <a:schemeClr val="bg1">
                  <a:lumMod val="75000"/>
                </a:schemeClr>
              </a:solidFill>
              <a:latin typeface="Arial" charset="0"/>
              <a:cs typeface="Arial" charset="0"/>
            </a:endParaRPr>
          </a:p>
        </p:txBody>
      </p:sp>
      <p:pic>
        <p:nvPicPr>
          <p:cNvPr id="54281" name="Grafik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9275" y="1871663"/>
            <a:ext cx="454501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Rechteck 1"/>
          <p:cNvSpPr>
            <a:spLocks noChangeArrowheads="1"/>
          </p:cNvSpPr>
          <p:nvPr/>
        </p:nvSpPr>
        <p:spPr bwMode="auto">
          <a:xfrm>
            <a:off x="265113" y="1865313"/>
            <a:ext cx="32639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1800"/>
              <a:buFontTx/>
              <a:buNone/>
            </a:pPr>
            <a:r>
              <a:rPr lang="de-DE" altLang="de-DE" sz="1600">
                <a:solidFill>
                  <a:srgbClr val="000000"/>
                </a:solidFill>
                <a:latin typeface="Arial" panose="020B0604020202020204" pitchFamily="34" charset="0"/>
                <a:sym typeface="Arial" panose="020B0604020202020204" pitchFamily="34" charset="0"/>
              </a:rPr>
              <a:t>Open Educational Resources (OER) sind Bildungsmaterialien jeglicher Art und in jedem Medium, die unter einer offenen Lizenz veröffentlicht werden. </a:t>
            </a:r>
          </a:p>
        </p:txBody>
      </p:sp>
      <p:sp>
        <p:nvSpPr>
          <p:cNvPr id="54283" name="Rechteck 2"/>
          <p:cNvSpPr>
            <a:spLocks noChangeArrowheads="1"/>
          </p:cNvSpPr>
          <p:nvPr/>
        </p:nvSpPr>
        <p:spPr bwMode="auto">
          <a:xfrm>
            <a:off x="265113" y="3189288"/>
            <a:ext cx="33147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1800"/>
              <a:buFontTx/>
              <a:buNone/>
            </a:pPr>
            <a:r>
              <a:rPr lang="de-DE" altLang="de-DE" sz="1600">
                <a:solidFill>
                  <a:srgbClr val="000000"/>
                </a:solidFill>
                <a:latin typeface="Arial" panose="020B0604020202020204" pitchFamily="34" charset="0"/>
                <a:sym typeface="Arial" panose="020B0604020202020204" pitchFamily="34" charset="0"/>
              </a:rPr>
              <a:t>Eine solche offene Lizenz ermöglicht den freien Zugang sowie die Nutzung, Bearbeitung und Weiterverbreitung durch Andere ohne oder mit geringfügigen Einschränkungen.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9459" name="Textfeld 10"/>
          <p:cNvSpPr txBox="1">
            <a:spLocks noChangeArrowheads="1"/>
          </p:cNvSpPr>
          <p:nvPr/>
        </p:nvSpPr>
        <p:spPr bwMode="auto">
          <a:xfrm>
            <a:off x="2597150" y="1752600"/>
            <a:ext cx="5713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a:solidFill>
                  <a:srgbClr val="3FA9DC"/>
                </a:solidFill>
                <a:latin typeface="Arial" panose="020B0604020202020204" pitchFamily="34" charset="0"/>
              </a:rPr>
              <a:t>Lernen im digitalen Wandel</a:t>
            </a:r>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Agenda</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464"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4" name="Oval 33">
            <a:extLst>
              <a:ext uri="{FF2B5EF4-FFF2-40B4-BE49-F238E27FC236}">
                <a16:creationId xmlns:a16="http://schemas.microsoft.com/office/drawing/2014/main" id="{02212BDC-68B5-A54C-8EE4-4015D5A38640}"/>
              </a:ext>
            </a:extLst>
          </p:cNvPr>
          <p:cNvSpPr/>
          <p:nvPr/>
        </p:nvSpPr>
        <p:spPr>
          <a:xfrm>
            <a:off x="1879600" y="1754188"/>
            <a:ext cx="712788" cy="725487"/>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9466" name="Textfeld 10"/>
          <p:cNvSpPr txBox="1">
            <a:spLocks noChangeArrowheads="1"/>
          </p:cNvSpPr>
          <p:nvPr/>
        </p:nvSpPr>
        <p:spPr bwMode="auto">
          <a:xfrm>
            <a:off x="2100263" y="19161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19467" name="Textfeld 10"/>
          <p:cNvSpPr txBox="1">
            <a:spLocks noChangeArrowheads="1"/>
          </p:cNvSpPr>
          <p:nvPr/>
        </p:nvSpPr>
        <p:spPr bwMode="auto">
          <a:xfrm>
            <a:off x="2743200" y="24892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 name="Oval 38">
            <a:extLst>
              <a:ext uri="{FF2B5EF4-FFF2-40B4-BE49-F238E27FC236}">
                <a16:creationId xmlns:a16="http://schemas.microsoft.com/office/drawing/2014/main" id="{BCC1B9B0-6DAE-F54B-AEAA-55FB9243B971}"/>
              </a:ext>
            </a:extLst>
          </p:cNvPr>
          <p:cNvSpPr/>
          <p:nvPr/>
        </p:nvSpPr>
        <p:spPr>
          <a:xfrm>
            <a:off x="2676525" y="2479675"/>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9469" name="Textfeld 10"/>
          <p:cNvSpPr txBox="1">
            <a:spLocks noChangeArrowheads="1"/>
          </p:cNvSpPr>
          <p:nvPr/>
        </p:nvSpPr>
        <p:spPr bwMode="auto">
          <a:xfrm>
            <a:off x="2895600" y="26416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2</a:t>
            </a:r>
          </a:p>
        </p:txBody>
      </p:sp>
      <p:sp>
        <p:nvSpPr>
          <p:cNvPr id="19470" name="Textfeld 10"/>
          <p:cNvSpPr txBox="1">
            <a:spLocks noChangeArrowheads="1"/>
          </p:cNvSpPr>
          <p:nvPr/>
        </p:nvSpPr>
        <p:spPr bwMode="auto">
          <a:xfrm>
            <a:off x="3563938" y="31353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2" name="Oval 41">
            <a:extLst>
              <a:ext uri="{FF2B5EF4-FFF2-40B4-BE49-F238E27FC236}">
                <a16:creationId xmlns:a16="http://schemas.microsoft.com/office/drawing/2014/main" id="{96D20900-866E-5446-9629-9540AD8069D5}"/>
              </a:ext>
            </a:extLst>
          </p:cNvPr>
          <p:cNvSpPr/>
          <p:nvPr/>
        </p:nvSpPr>
        <p:spPr>
          <a:xfrm>
            <a:off x="3497263" y="3124200"/>
            <a:ext cx="712787"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9472" name="Textfeld 10"/>
          <p:cNvSpPr txBox="1">
            <a:spLocks noChangeArrowheads="1"/>
          </p:cNvSpPr>
          <p:nvPr/>
        </p:nvSpPr>
        <p:spPr bwMode="auto">
          <a:xfrm>
            <a:off x="3716338" y="32877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3</a:t>
            </a:r>
          </a:p>
        </p:txBody>
      </p:sp>
      <p:sp>
        <p:nvSpPr>
          <p:cNvPr id="19473" name="Textfeld 10"/>
          <p:cNvSpPr txBox="1">
            <a:spLocks noChangeArrowheads="1"/>
          </p:cNvSpPr>
          <p:nvPr/>
        </p:nvSpPr>
        <p:spPr bwMode="auto">
          <a:xfrm>
            <a:off x="4384675" y="38131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5" name="Oval 44">
            <a:extLst>
              <a:ext uri="{FF2B5EF4-FFF2-40B4-BE49-F238E27FC236}">
                <a16:creationId xmlns:a16="http://schemas.microsoft.com/office/drawing/2014/main" id="{ACF46EF3-3CBF-0040-A7D5-8722DFDEF4E4}"/>
              </a:ext>
            </a:extLst>
          </p:cNvPr>
          <p:cNvSpPr/>
          <p:nvPr/>
        </p:nvSpPr>
        <p:spPr>
          <a:xfrm>
            <a:off x="4318000" y="3803650"/>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9475" name="Textfeld 10"/>
          <p:cNvSpPr txBox="1">
            <a:spLocks noChangeArrowheads="1"/>
          </p:cNvSpPr>
          <p:nvPr/>
        </p:nvSpPr>
        <p:spPr bwMode="auto">
          <a:xfrm>
            <a:off x="4537075" y="39655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5632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25" name="Diagramm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739900"/>
            <a:ext cx="5486400" cy="3111500"/>
          </a:xfrm>
          <a:prstGeom prst="rect">
            <a:avLst/>
          </a:prstGeom>
          <a:noFill/>
          <a:extLst>
            <a:ext uri="{909E8E84-426E-40DD-AFC4-6F175D3DCCD1}">
              <a14:hiddenFill xmlns:a14="http://schemas.microsoft.com/office/drawing/2010/main">
                <a:solidFill>
                  <a:srgbClr val="FFFFFF"/>
                </a:solidFill>
              </a14:hiddenFill>
            </a:ext>
          </a:extLst>
        </p:spPr>
      </p:pic>
      <p:pic>
        <p:nvPicPr>
          <p:cNvPr id="56325" name="Bild 1" descr="Macintosh HD:Users:rosapapagei:Desktop:500px-Cc-by_n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2038" y="19129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Bild 4" descr="Macintosh HD:Users:rosapapagei:Desktop:500px-Cc-sa.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2038" y="2644775"/>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2" descr="http://mediendidaktik.uni-due.de/sites/default/files/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34925" y="489108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47863" y="4918075"/>
            <a:ext cx="0" cy="12541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3553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6331" name="Bild 5" descr="Macintosh HD:Users:rosapapagei:Desktop:500px-Cc-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2038" y="3378200"/>
            <a:ext cx="5778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Bild 3" descr="Macintosh HD:Users:rosapapagei:Desktop:500px-Cc-nc.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2038" y="4110038"/>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Bild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660399" y="2792412"/>
            <a:ext cx="271621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5837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5837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34925" y="489108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47863" y="4918075"/>
            <a:ext cx="0" cy="12541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3553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8376" name="Bild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0399" y="2792412"/>
            <a:ext cx="271621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2409825"/>
            <a:ext cx="18875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8" descr="http://i.creativecommons.org/l/by-nc/3.0/88x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13" y="2506663"/>
            <a:ext cx="18002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22" descr="http://i.creativecommons.org/l/by-nc-nd/3.0/88x3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0688" y="3286125"/>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16" descr="http://i.creativecommons.org/l/by-nd/3.0/88x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7513" y="1714500"/>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20" descr="http://i.creativecommons.org/l/by-nc-sa/3.0/88x3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7038" y="4110038"/>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Bild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51350" y="3248025"/>
            <a:ext cx="18875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Bild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51350" y="4108450"/>
            <a:ext cx="18875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6041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042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8575" y="477678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6042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Kommerzielle Nutzung und Änderung erlaubt bei... </a:t>
            </a:r>
          </a:p>
        </p:txBody>
      </p:sp>
      <p:pic>
        <p:nvPicPr>
          <p:cNvPr id="60423"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77063" y="3975100"/>
            <a:ext cx="186531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8" descr="http://i.creativecommons.org/l/by-nc/3.0/88x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063" y="3151188"/>
            <a:ext cx="18653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Bild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927475"/>
            <a:ext cx="1865312"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6" descr="http://i.creativecommons.org/l/by-nd/3.0/88x3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0713" y="2295525"/>
            <a:ext cx="187166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20" descr="http://i.creativecommons.org/l/by-nc-sa/3.0/88x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3130550"/>
            <a:ext cx="187166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62467"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246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8575" y="477678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6247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Kommerzielle Nutzung und Änderung erlaubt bei... </a:t>
            </a:r>
          </a:p>
        </p:txBody>
      </p:sp>
      <p:pic>
        <p:nvPicPr>
          <p:cNvPr id="38" name="Bild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3962400"/>
            <a:ext cx="1879600" cy="660400"/>
          </a:xfrm>
          <a:prstGeom prst="rect">
            <a:avLst/>
          </a:prstGeom>
          <a:noFill/>
          <a:extLst>
            <a:ext uri="{909E8E84-426E-40DD-AFC4-6F175D3DCCD1}">
              <a14:hiddenFill xmlns:a14="http://schemas.microsoft.com/office/drawing/2010/main">
                <a:solidFill>
                  <a:srgbClr val="FFFFFF"/>
                </a:solidFill>
              </a14:hiddenFill>
            </a:ext>
          </a:extLst>
        </p:spPr>
      </p:pic>
      <p:pic>
        <p:nvPicPr>
          <p:cNvPr id="62472" name="Picture 18" descr="http://i.creativecommons.org/l/by-nc/3.0/88x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063" y="3151188"/>
            <a:ext cx="18653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Bild 5">
            <a:extLst>
              <a:ext uri="{FF2B5EF4-FFF2-40B4-BE49-F238E27FC236}">
                <a16:creationId xmlns:a16="http://schemas.microsoft.com/office/drawing/2014/main" id="{21530666-C56C-D247-B9CD-636684B487CC}"/>
              </a:ext>
            </a:extLst>
          </p:cNvPr>
          <p:cNvPicPr>
            <a:picLocks noChangeAspect="1"/>
          </p:cNvPicPr>
          <p:nvPr/>
        </p:nvPicPr>
        <p:blipFill>
          <a:blip r:embed="rId6">
            <a:duotone>
              <a:prstClr val="black"/>
              <a:srgbClr val="3FA9DC">
                <a:tint val="45000"/>
                <a:satMod val="400000"/>
              </a:srgbClr>
            </a:duotone>
            <a:extLst>
              <a:ext uri="{28A0092B-C50C-407E-A947-70E740481C1C}">
                <a14:useLocalDpi xmlns:a14="http://schemas.microsoft.com/office/drawing/2010/main" val="0"/>
              </a:ext>
            </a:extLst>
          </a:blip>
          <a:srcRect/>
          <a:stretch>
            <a:fillRect/>
          </a:stretch>
        </p:blipFill>
        <p:spPr bwMode="auto">
          <a:xfrm>
            <a:off x="4427984" y="3927830"/>
            <a:ext cx="18653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6" descr="http://i.creativecommons.org/l/by-nd/3.0/88x3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0713" y="2295525"/>
            <a:ext cx="187166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20" descr="http://i.creativecommons.org/l/by-nc-sa/3.0/88x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3130550"/>
            <a:ext cx="187166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6451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451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6451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Nutzungsrechte aus den Lizenzen ableiten</a:t>
            </a:r>
          </a:p>
        </p:txBody>
      </p:sp>
      <p:sp>
        <p:nvSpPr>
          <p:cNvPr id="24" name="Inhaltsplatzhalter 2">
            <a:extLst>
              <a:ext uri="{FF2B5EF4-FFF2-40B4-BE49-F238E27FC236}">
                <a16:creationId xmlns:a16="http://schemas.microsoft.com/office/drawing/2014/main" id="{D52E113E-FD9F-1043-B1B4-58D6EC85166C}"/>
              </a:ext>
            </a:extLst>
          </p:cNvPr>
          <p:cNvSpPr>
            <a:spLocks noGrp="1"/>
          </p:cNvSpPr>
          <p:nvPr>
            <p:ph idx="1"/>
          </p:nvPr>
        </p:nvSpPr>
        <p:spPr>
          <a:xfrm>
            <a:off x="603250" y="2338388"/>
            <a:ext cx="8164513" cy="2259012"/>
          </a:xfrm>
          <a:ln>
            <a:solidFill>
              <a:schemeClr val="bg1"/>
            </a:solidFill>
          </a:ln>
        </p:spPr>
        <p:txBody>
          <a:bodyPr/>
          <a:lstStyle/>
          <a:p>
            <a:pPr marL="0" indent="0">
              <a:buFont typeface="Arial" panose="020B0604020202020204" pitchFamily="34" charset="0"/>
              <a:buNone/>
              <a:defRPr/>
            </a:pPr>
            <a:r>
              <a:rPr lang="de-DE" altLang="de-DE" sz="1600" dirty="0">
                <a:latin typeface="Arial" panose="020B0604020202020204" pitchFamily="34" charset="0"/>
                <a:cs typeface="Arial" panose="020B0604020202020204" pitchFamily="34" charset="0"/>
              </a:rPr>
              <a:t>Sehen Sie sich die Materialien an und sortieren Sie diese nach folgenden Kriterien:</a:t>
            </a:r>
          </a:p>
          <a:p>
            <a:pPr marL="0" indent="0">
              <a:buFont typeface="Arial" panose="020B0604020202020204" pitchFamily="34" charset="0"/>
              <a:buNone/>
              <a:defRPr/>
            </a:pPr>
            <a:endParaRPr lang="de-DE" altLang="de-DE" sz="1600" dirty="0">
              <a:latin typeface="Arial" panose="020B0604020202020204" pitchFamily="34" charset="0"/>
              <a:cs typeface="Arial" panose="020B0604020202020204" pitchFamily="34" charset="0"/>
            </a:endParaRPr>
          </a:p>
          <a:p>
            <a:pPr>
              <a:defRPr/>
            </a:pPr>
            <a:r>
              <a:rPr lang="de-DE" sz="1600" dirty="0">
                <a:latin typeface="Arial" panose="020B0604020202020204" pitchFamily="34" charset="0"/>
                <a:cs typeface="Arial" panose="020B0604020202020204" pitchFamily="34" charset="0"/>
              </a:rPr>
              <a:t>(1) Darf kommerziell genutzt und verändert werden.</a:t>
            </a:r>
          </a:p>
          <a:p>
            <a:pPr>
              <a:defRPr/>
            </a:pPr>
            <a:r>
              <a:rPr lang="de-DE" sz="1600" dirty="0">
                <a:latin typeface="Arial" panose="020B0604020202020204" pitchFamily="34" charset="0"/>
                <a:cs typeface="Arial" panose="020B0604020202020204" pitchFamily="34" charset="0"/>
              </a:rPr>
              <a:t>(2) Darf nur im nicht-kommerziellen Bereich genutzt werden.</a:t>
            </a:r>
          </a:p>
          <a:p>
            <a:pPr>
              <a:defRPr/>
            </a:pPr>
            <a:r>
              <a:rPr lang="de-DE" sz="1600" dirty="0">
                <a:latin typeface="Arial" panose="020B0604020202020204" pitchFamily="34" charset="0"/>
                <a:cs typeface="Arial" panose="020B0604020202020204" pitchFamily="34" charset="0"/>
              </a:rPr>
              <a:t>(3) Darf genutzt, aber nicht verändert werden.</a:t>
            </a:r>
          </a:p>
          <a:p>
            <a:pPr>
              <a:defRPr/>
            </a:pPr>
            <a:r>
              <a:rPr lang="de-DE" sz="1600" dirty="0">
                <a:latin typeface="Arial" panose="020B0604020202020204" pitchFamily="34" charset="0"/>
                <a:cs typeface="Arial" panose="020B0604020202020204" pitchFamily="34" charset="0"/>
              </a:rPr>
              <a:t>(4) Darf frei genutzt werden, muss aber wieder unter der gleichen Lizenz zur Verfügung gestellt werden.</a:t>
            </a:r>
          </a:p>
          <a:p>
            <a:pPr marL="0" indent="0">
              <a:buFont typeface="Arial" panose="020B0604020202020204" pitchFamily="34" charset="0"/>
              <a:buNone/>
              <a:defRPr/>
            </a:pPr>
            <a:endParaRPr lang="de-DE" altLang="de-DE" sz="1600" i="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66563" name="Textfeld 10"/>
          <p:cNvSpPr txBox="1">
            <a:spLocks noChangeArrowheads="1"/>
          </p:cNvSpPr>
          <p:nvPr/>
        </p:nvSpPr>
        <p:spPr bwMode="auto">
          <a:xfrm>
            <a:off x="4448175" y="2998788"/>
            <a:ext cx="4411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a:solidFill>
                  <a:srgbClr val="3FA9DC"/>
                </a:solidFill>
                <a:latin typeface="Arial" panose="020B0604020202020204" pitchFamily="34" charset="0"/>
              </a:rPr>
              <a:t>Die praktische Arbeit mit</a:t>
            </a:r>
          </a:p>
          <a:p>
            <a:pPr eaLnBrk="1" hangingPunct="1">
              <a:spcBef>
                <a:spcPct val="0"/>
              </a:spcBef>
              <a:buFontTx/>
              <a:buNone/>
            </a:pPr>
            <a:r>
              <a:rPr lang="de-DE" altLang="de-DE" sz="2000">
                <a:solidFill>
                  <a:srgbClr val="3FA9DC"/>
                </a:solidFill>
                <a:latin typeface="Arial" panose="020B0604020202020204" pitchFamily="34" charset="0"/>
              </a:rPr>
              <a:t>Open Educational Resources</a:t>
            </a:r>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Agenda</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56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4" name="Oval 33">
            <a:extLst>
              <a:ext uri="{FF2B5EF4-FFF2-40B4-BE49-F238E27FC236}">
                <a16:creationId xmlns:a16="http://schemas.microsoft.com/office/drawing/2014/main" id="{02212BDC-68B5-A54C-8EE4-4015D5A38640}"/>
              </a:ext>
            </a:extLst>
          </p:cNvPr>
          <p:cNvSpPr/>
          <p:nvPr/>
        </p:nvSpPr>
        <p:spPr>
          <a:xfrm>
            <a:off x="1879600" y="1754188"/>
            <a:ext cx="712788" cy="725487"/>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66570" name="Textfeld 10"/>
          <p:cNvSpPr txBox="1">
            <a:spLocks noChangeArrowheads="1"/>
          </p:cNvSpPr>
          <p:nvPr/>
        </p:nvSpPr>
        <p:spPr bwMode="auto">
          <a:xfrm>
            <a:off x="2100263" y="19161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66571" name="Textfeld 10"/>
          <p:cNvSpPr txBox="1">
            <a:spLocks noChangeArrowheads="1"/>
          </p:cNvSpPr>
          <p:nvPr/>
        </p:nvSpPr>
        <p:spPr bwMode="auto">
          <a:xfrm>
            <a:off x="2743200" y="24892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 name="Oval 38">
            <a:extLst>
              <a:ext uri="{FF2B5EF4-FFF2-40B4-BE49-F238E27FC236}">
                <a16:creationId xmlns:a16="http://schemas.microsoft.com/office/drawing/2014/main" id="{BCC1B9B0-6DAE-F54B-AEAA-55FB9243B971}"/>
              </a:ext>
            </a:extLst>
          </p:cNvPr>
          <p:cNvSpPr/>
          <p:nvPr/>
        </p:nvSpPr>
        <p:spPr>
          <a:xfrm>
            <a:off x="2676525" y="2479675"/>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66573" name="Textfeld 10"/>
          <p:cNvSpPr txBox="1">
            <a:spLocks noChangeArrowheads="1"/>
          </p:cNvSpPr>
          <p:nvPr/>
        </p:nvSpPr>
        <p:spPr bwMode="auto">
          <a:xfrm>
            <a:off x="2895600" y="26416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2</a:t>
            </a:r>
          </a:p>
        </p:txBody>
      </p:sp>
      <p:sp>
        <p:nvSpPr>
          <p:cNvPr id="66574" name="Textfeld 10"/>
          <p:cNvSpPr txBox="1">
            <a:spLocks noChangeArrowheads="1"/>
          </p:cNvSpPr>
          <p:nvPr/>
        </p:nvSpPr>
        <p:spPr bwMode="auto">
          <a:xfrm>
            <a:off x="3563938" y="31353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2" name="Oval 41">
            <a:extLst>
              <a:ext uri="{FF2B5EF4-FFF2-40B4-BE49-F238E27FC236}">
                <a16:creationId xmlns:a16="http://schemas.microsoft.com/office/drawing/2014/main" id="{96D20900-866E-5446-9629-9540AD8069D5}"/>
              </a:ext>
            </a:extLst>
          </p:cNvPr>
          <p:cNvSpPr/>
          <p:nvPr/>
        </p:nvSpPr>
        <p:spPr>
          <a:xfrm>
            <a:off x="3497263" y="3124200"/>
            <a:ext cx="712787"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66576" name="Textfeld 10"/>
          <p:cNvSpPr txBox="1">
            <a:spLocks noChangeArrowheads="1"/>
          </p:cNvSpPr>
          <p:nvPr/>
        </p:nvSpPr>
        <p:spPr bwMode="auto">
          <a:xfrm>
            <a:off x="3716338" y="32877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3</a:t>
            </a:r>
          </a:p>
        </p:txBody>
      </p:sp>
      <p:sp>
        <p:nvSpPr>
          <p:cNvPr id="66577" name="Textfeld 10"/>
          <p:cNvSpPr txBox="1">
            <a:spLocks noChangeArrowheads="1"/>
          </p:cNvSpPr>
          <p:nvPr/>
        </p:nvSpPr>
        <p:spPr bwMode="auto">
          <a:xfrm>
            <a:off x="4384675" y="38131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5" name="Oval 44">
            <a:extLst>
              <a:ext uri="{FF2B5EF4-FFF2-40B4-BE49-F238E27FC236}">
                <a16:creationId xmlns:a16="http://schemas.microsoft.com/office/drawing/2014/main" id="{ACF46EF3-3CBF-0040-A7D5-8722DFDEF4E4}"/>
              </a:ext>
            </a:extLst>
          </p:cNvPr>
          <p:cNvSpPr/>
          <p:nvPr/>
        </p:nvSpPr>
        <p:spPr>
          <a:xfrm>
            <a:off x="4318000" y="3803650"/>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66579" name="Textfeld 10"/>
          <p:cNvSpPr txBox="1">
            <a:spLocks noChangeArrowheads="1"/>
          </p:cNvSpPr>
          <p:nvPr/>
        </p:nvSpPr>
        <p:spPr bwMode="auto">
          <a:xfrm>
            <a:off x="4537075" y="39655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4</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6861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861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6861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Suchstrategien</a:t>
            </a:r>
          </a:p>
        </p:txBody>
      </p:sp>
      <p:sp>
        <p:nvSpPr>
          <p:cNvPr id="68615" name="Rechteck 1"/>
          <p:cNvSpPr>
            <a:spLocks noChangeArrowheads="1"/>
          </p:cNvSpPr>
          <p:nvPr/>
        </p:nvSpPr>
        <p:spPr bwMode="auto">
          <a:xfrm>
            <a:off x="4270375" y="2066925"/>
            <a:ext cx="4572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pPr>
            <a:r>
              <a:rPr lang="de-DE" altLang="de-DE" sz="1600">
                <a:latin typeface="Arial" panose="020B0604020202020204" pitchFamily="34" charset="0"/>
              </a:rPr>
              <a:t>Filtermöglichkeiten bekannter Suchmaschinen kennenlernen.</a:t>
            </a:r>
          </a:p>
          <a:p>
            <a:pPr>
              <a:lnSpc>
                <a:spcPct val="150000"/>
              </a:lnSpc>
              <a:spcBef>
                <a:spcPct val="0"/>
              </a:spcBef>
            </a:pPr>
            <a:r>
              <a:rPr lang="de-DE" altLang="de-DE" sz="1600">
                <a:latin typeface="Arial" panose="020B0604020202020204" pitchFamily="34" charset="0"/>
              </a:rPr>
              <a:t>Neue Anlaufstellen für OER insbesondere aus dem Bildungsbereich Erwachsenen- und Weiterbildung kennenlernen.</a:t>
            </a:r>
          </a:p>
          <a:p>
            <a:pPr>
              <a:lnSpc>
                <a:spcPct val="150000"/>
              </a:lnSpc>
              <a:spcBef>
                <a:spcPct val="0"/>
              </a:spcBef>
            </a:pPr>
            <a:r>
              <a:rPr lang="de-DE" altLang="de-DE" sz="1600">
                <a:latin typeface="Arial" panose="020B0604020202020204" pitchFamily="34" charset="0"/>
              </a:rPr>
              <a:t>Eigene Strategie zum Finden von OER entwickeln.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7065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0660" name="Picture 2" descr="http://mediendidaktik.uni-due.de/sites/default/files/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7066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graphicFrame>
        <p:nvGraphicFramePr>
          <p:cNvPr id="70663" name="Objekt 3"/>
          <p:cNvGraphicFramePr>
            <a:graphicFrameLocks noChangeAspect="1"/>
          </p:cNvGraphicFramePr>
          <p:nvPr/>
        </p:nvGraphicFramePr>
        <p:xfrm>
          <a:off x="3584575" y="1501775"/>
          <a:ext cx="5294313" cy="3209925"/>
        </p:xfrm>
        <a:graphic>
          <a:graphicData uri="http://schemas.openxmlformats.org/presentationml/2006/ole">
            <mc:AlternateContent xmlns:mc="http://schemas.openxmlformats.org/markup-compatibility/2006">
              <mc:Choice xmlns:v="urn:schemas-microsoft-com:vml" Requires="v">
                <p:oleObj spid="_x0000_s70669" name="Dokument" r:id="rId5" imgW="0" imgH="0" progId="Word.Document.12">
                  <p:embed/>
                </p:oleObj>
              </mc:Choice>
              <mc:Fallback>
                <p:oleObj name="Dokument" r:id="rId5" imgW="0" imgH="0" progId="Word.Document.12">
                  <p:embed/>
                  <p:pic>
                    <p:nvPicPr>
                      <p:cNvPr id="0" name="Objek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575" y="1501775"/>
                        <a:ext cx="5294313"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0664" name="Grafik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575" y="3038475"/>
            <a:ext cx="17986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1"/>
          <p:cNvSpPr>
            <a:spLocks noChangeArrowheads="1"/>
          </p:cNvSpPr>
          <p:nvPr/>
        </p:nvSpPr>
        <p:spPr bwMode="auto">
          <a:xfrm>
            <a:off x="4305300" y="3038475"/>
            <a:ext cx="38528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2400">
                <a:solidFill>
                  <a:schemeClr val="bg1"/>
                </a:solidFill>
                <a:latin typeface="Arial" panose="020B0604020202020204" pitchFamily="34" charset="0"/>
                <a:ea typeface="ヒラギノ角ゴ Pro W3" charset="-128"/>
              </a:rPr>
              <a:t>https://padlet.com/bettina_waffner/SchnOERzeljagd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72707"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270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7271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sp>
        <p:nvSpPr>
          <p:cNvPr id="72711" name="Rechteck 24"/>
          <p:cNvSpPr>
            <a:spLocks noChangeArrowheads="1"/>
          </p:cNvSpPr>
          <p:nvPr/>
        </p:nvSpPr>
        <p:spPr bwMode="auto">
          <a:xfrm>
            <a:off x="365125" y="2798763"/>
            <a:ext cx="187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Arial" panose="020B0604020202020204" pitchFamily="34" charset="0"/>
              <a:buNone/>
            </a:pPr>
            <a:r>
              <a:rPr lang="de-DE" altLang="de-DE" sz="1600">
                <a:latin typeface="Arial" panose="020B0604020202020204" pitchFamily="34" charset="0"/>
                <a:ea typeface="ヒラギノ角ゴ Pro W3" charset="-128"/>
              </a:rPr>
              <a:t>Bildersuche bei </a:t>
            </a:r>
          </a:p>
          <a:p>
            <a:pPr algn="just">
              <a:spcBef>
                <a:spcPct val="0"/>
              </a:spcBef>
              <a:buFont typeface="Arial" panose="020B0604020202020204" pitchFamily="34" charset="0"/>
              <a:buNone/>
            </a:pPr>
            <a:r>
              <a:rPr lang="de-DE" altLang="de-DE" sz="1600">
                <a:latin typeface="Arial" panose="020B0604020202020204" pitchFamily="34" charset="0"/>
                <a:ea typeface="ヒラギノ角ゴ Pro W3" charset="-128"/>
              </a:rPr>
              <a:t>FlickR.com</a:t>
            </a:r>
          </a:p>
        </p:txBody>
      </p:sp>
      <p:pic>
        <p:nvPicPr>
          <p:cNvPr id="72712" name="Grafik 9"/>
          <p:cNvPicPr>
            <a:picLocks noChangeAspect="1" noChangeArrowheads="1"/>
          </p:cNvPicPr>
          <p:nvPr/>
        </p:nvPicPr>
        <p:blipFill>
          <a:blip r:embed="rId4" cstate="print">
            <a:extLst>
              <a:ext uri="{28A0092B-C50C-407E-A947-70E740481C1C}">
                <a14:useLocalDpi xmlns:a14="http://schemas.microsoft.com/office/drawing/2010/main" val="0"/>
              </a:ext>
            </a:extLst>
          </a:blip>
          <a:srcRect l="609" t="3368" r="41710" b="63290"/>
          <a:stretch>
            <a:fillRect/>
          </a:stretch>
        </p:blipFill>
        <p:spPr bwMode="auto">
          <a:xfrm>
            <a:off x="2463800" y="2620963"/>
            <a:ext cx="6564313"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Ellipse 12">
            <a:extLst>
              <a:ext uri="{FF2B5EF4-FFF2-40B4-BE49-F238E27FC236}">
                <a16:creationId xmlns:a16="http://schemas.microsoft.com/office/drawing/2014/main" id="{C368B84E-7212-D744-9002-0E8A9DC17985}"/>
              </a:ext>
            </a:extLst>
          </p:cNvPr>
          <p:cNvSpPr/>
          <p:nvPr/>
        </p:nvSpPr>
        <p:spPr>
          <a:xfrm>
            <a:off x="2916238" y="3781425"/>
            <a:ext cx="950912"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7475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475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7475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sp>
        <p:nvSpPr>
          <p:cNvPr id="74759" name="Rechteck 24"/>
          <p:cNvSpPr>
            <a:spLocks noChangeArrowheads="1"/>
          </p:cNvSpPr>
          <p:nvPr/>
        </p:nvSpPr>
        <p:spPr bwMode="auto">
          <a:xfrm>
            <a:off x="365125" y="2798763"/>
            <a:ext cx="187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Arial" panose="020B0604020202020204" pitchFamily="34" charset="0"/>
              <a:buNone/>
            </a:pPr>
            <a:r>
              <a:rPr lang="de-DE" altLang="de-DE" sz="1600">
                <a:latin typeface="Arial" panose="020B0604020202020204" pitchFamily="34" charset="0"/>
                <a:ea typeface="ヒラギノ角ゴ Pro W3" charset="-128"/>
              </a:rPr>
              <a:t>Bildersuche bei </a:t>
            </a:r>
          </a:p>
          <a:p>
            <a:pPr algn="just">
              <a:spcBef>
                <a:spcPct val="0"/>
              </a:spcBef>
              <a:buFont typeface="Arial" panose="020B0604020202020204" pitchFamily="34" charset="0"/>
              <a:buNone/>
            </a:pPr>
            <a:r>
              <a:rPr lang="de-DE" altLang="de-DE" sz="1600">
                <a:latin typeface="Arial" panose="020B0604020202020204" pitchFamily="34" charset="0"/>
                <a:ea typeface="ヒラギノ角ゴ Pro W3" charset="-128"/>
              </a:rPr>
              <a:t>FlickR.com</a:t>
            </a:r>
          </a:p>
        </p:txBody>
      </p:sp>
      <p:sp>
        <p:nvSpPr>
          <p:cNvPr id="74760" name="Rechteck 1"/>
          <p:cNvSpPr>
            <a:spLocks noChangeArrowheads="1"/>
          </p:cNvSpPr>
          <p:nvPr/>
        </p:nvSpPr>
        <p:spPr bwMode="auto">
          <a:xfrm>
            <a:off x="4264025" y="2681288"/>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600">
                <a:latin typeface="Arial" panose="020B0604020202020204" pitchFamily="34" charset="0"/>
              </a:rPr>
              <a:t>Wir suchen ein Foto von einem Schnitzel für die Unterrichtsmaterialien, das sowohl die kommerzielle Nutzung erlaubt, als auch verändert werden kann.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511" name="Bild" descr="Bil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763" y="1346200"/>
            <a:ext cx="470217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 name="Textfeld 23">
            <a:extLst>
              <a:ext uri="{FF2B5EF4-FFF2-40B4-BE49-F238E27FC236}">
                <a16:creationId xmlns:a16="http://schemas.microsoft.com/office/drawing/2014/main" id="{A64BEBFA-405E-EB48-A2B1-FB29A380087C}"/>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sz="800" dirty="0">
                <a:solidFill>
                  <a:schemeClr val="bg1">
                    <a:lumMod val="85000"/>
                  </a:schemeClr>
                </a:solidFill>
              </a:rPr>
              <a:t>Krupp Stahlfabrik in Essen, (1912) Gemälde von Otto </a:t>
            </a:r>
            <a:r>
              <a:rPr lang="de-DE" sz="800" dirty="0" err="1">
                <a:solidFill>
                  <a:schemeClr val="bg1">
                    <a:lumMod val="85000"/>
                  </a:schemeClr>
                </a:solidFill>
              </a:rPr>
              <a:t>Bollhagen</a:t>
            </a:r>
            <a:r>
              <a:rPr lang="de-DE" sz="800" dirty="0">
                <a:solidFill>
                  <a:schemeClr val="bg1">
                    <a:lumMod val="85000"/>
                  </a:schemeClr>
                </a:solidFill>
              </a:rPr>
              <a:t>/Bremen Quelle: https://luipogym1.wordpress.com/</a:t>
            </a:r>
            <a:r>
              <a:rPr lang="de-DE" sz="800" dirty="0" err="1">
                <a:solidFill>
                  <a:schemeClr val="bg1">
                    <a:lumMod val="85000"/>
                  </a:schemeClr>
                </a:solidFill>
              </a:rPr>
              <a:t>verspatete</a:t>
            </a:r>
            <a:r>
              <a:rPr lang="de-DE" sz="800" dirty="0">
                <a:solidFill>
                  <a:schemeClr val="bg1">
                    <a:lumMod val="85000"/>
                  </a:schemeClr>
                </a:solidFill>
              </a:rPr>
              <a:t>-</a:t>
            </a:r>
            <a:r>
              <a:rPr lang="de-DE" sz="800" dirty="0" err="1">
                <a:solidFill>
                  <a:schemeClr val="bg1">
                    <a:lumMod val="85000"/>
                  </a:schemeClr>
                </a:solidFill>
              </a:rPr>
              <a:t>industralisierung</a:t>
            </a:r>
            <a:r>
              <a:rPr lang="de-DE" sz="800" dirty="0">
                <a:solidFill>
                  <a:schemeClr val="bg1">
                    <a:lumMod val="85000"/>
                  </a:schemeClr>
                </a:solidFill>
              </a:rPr>
              <a:t>-in-deutschland/</a:t>
            </a: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7680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680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7680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pic>
        <p:nvPicPr>
          <p:cNvPr id="76807" name="Bild 4" descr="5869238152_9ab562829a_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997075"/>
            <a:ext cx="383857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Rechteck 11"/>
          <p:cNvSpPr>
            <a:spLocks noChangeArrowheads="1"/>
          </p:cNvSpPr>
          <p:nvPr/>
        </p:nvSpPr>
        <p:spPr bwMode="auto">
          <a:xfrm>
            <a:off x="371475" y="326707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600">
                <a:latin typeface="Arial" panose="020B0604020202020204" pitchFamily="34" charset="0"/>
              </a:rPr>
              <a:t>Wie heißt die Köchin dieses Schnitzels?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7885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885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7885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sp>
        <p:nvSpPr>
          <p:cNvPr id="78855" name="Rechteck 4"/>
          <p:cNvSpPr>
            <a:spLocks noChangeArrowheads="1"/>
          </p:cNvSpPr>
          <p:nvPr/>
        </p:nvSpPr>
        <p:spPr bwMode="auto">
          <a:xfrm>
            <a:off x="3289300" y="2533650"/>
            <a:ext cx="555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Arial" panose="020B0604020202020204" pitchFamily="34" charset="0"/>
              <a:buNone/>
            </a:pPr>
            <a:r>
              <a:rPr lang="de-DE" altLang="de-DE" sz="2400">
                <a:latin typeface="Arial" panose="020B0604020202020204" pitchFamily="34" charset="0"/>
                <a:ea typeface="ヒラギノ角ゴ Pro W3" charset="-128"/>
              </a:rPr>
              <a:t>Die Köchin heißt JESSICA</a:t>
            </a:r>
          </a:p>
        </p:txBody>
      </p:sp>
      <p:pic>
        <p:nvPicPr>
          <p:cNvPr id="78856" name="Grafik 14"/>
          <p:cNvPicPr>
            <a:picLocks noChangeAspect="1" noChangeArrowheads="1"/>
          </p:cNvPicPr>
          <p:nvPr/>
        </p:nvPicPr>
        <p:blipFill>
          <a:blip r:embed="rId4" cstate="print">
            <a:extLst>
              <a:ext uri="{28A0092B-C50C-407E-A947-70E740481C1C}">
                <a14:useLocalDpi xmlns:a14="http://schemas.microsoft.com/office/drawing/2010/main" val="0"/>
              </a:ext>
            </a:extLst>
          </a:blip>
          <a:srcRect t="48882" r="40808" b="29292"/>
          <a:stretch>
            <a:fillRect/>
          </a:stretch>
        </p:blipFill>
        <p:spPr bwMode="auto">
          <a:xfrm>
            <a:off x="3289300" y="3348038"/>
            <a:ext cx="53689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llipse 15">
            <a:extLst>
              <a:ext uri="{FF2B5EF4-FFF2-40B4-BE49-F238E27FC236}">
                <a16:creationId xmlns:a16="http://schemas.microsoft.com/office/drawing/2014/main" id="{6F2E94A0-3642-B54C-9532-D67DADB704AB}"/>
              </a:ext>
            </a:extLst>
          </p:cNvPr>
          <p:cNvSpPr/>
          <p:nvPr/>
        </p:nvSpPr>
        <p:spPr>
          <a:xfrm>
            <a:off x="4206875" y="3308350"/>
            <a:ext cx="950913"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6" name="Ellipse 16">
            <a:extLst>
              <a:ext uri="{FF2B5EF4-FFF2-40B4-BE49-F238E27FC236}">
                <a16:creationId xmlns:a16="http://schemas.microsoft.com/office/drawing/2014/main" id="{44729AF0-AC97-A341-BD57-A0D9F3AC172E}"/>
              </a:ext>
            </a:extLst>
          </p:cNvPr>
          <p:cNvSpPr/>
          <p:nvPr/>
        </p:nvSpPr>
        <p:spPr>
          <a:xfrm>
            <a:off x="6851650" y="3443288"/>
            <a:ext cx="950913"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78859" name="Bild 4" descr="5869238152_9ab562829a_b.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00" y="2962275"/>
            <a:ext cx="19986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8089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090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8090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sp>
        <p:nvSpPr>
          <p:cNvPr id="80903" name="Rechteck 24"/>
          <p:cNvSpPr>
            <a:spLocks noChangeArrowheads="1"/>
          </p:cNvSpPr>
          <p:nvPr/>
        </p:nvSpPr>
        <p:spPr bwMode="auto">
          <a:xfrm>
            <a:off x="365125" y="2798763"/>
            <a:ext cx="187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de-DE" altLang="de-DE" sz="1600">
                <a:latin typeface="Arial" panose="020B0604020202020204" pitchFamily="34" charset="0"/>
                <a:ea typeface="ヒラギノ角ゴ Pro W3" charset="-128"/>
              </a:rPr>
              <a:t>Videosuche bei YouTube</a:t>
            </a:r>
          </a:p>
        </p:txBody>
      </p:sp>
      <p:pic>
        <p:nvPicPr>
          <p:cNvPr id="80904" name="Grafik 10"/>
          <p:cNvPicPr>
            <a:picLocks noChangeAspect="1" noChangeArrowheads="1"/>
          </p:cNvPicPr>
          <p:nvPr/>
        </p:nvPicPr>
        <p:blipFill>
          <a:blip r:embed="rId4">
            <a:extLst>
              <a:ext uri="{28A0092B-C50C-407E-A947-70E740481C1C}">
                <a14:useLocalDpi xmlns:a14="http://schemas.microsoft.com/office/drawing/2010/main" val="0"/>
              </a:ext>
            </a:extLst>
          </a:blip>
          <a:srcRect l="45825" t="19215" r="24492" b="54475"/>
          <a:stretch>
            <a:fillRect/>
          </a:stretch>
        </p:blipFill>
        <p:spPr bwMode="auto">
          <a:xfrm>
            <a:off x="3121025" y="2232025"/>
            <a:ext cx="59070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2">
            <a:extLst>
              <a:ext uri="{FF2B5EF4-FFF2-40B4-BE49-F238E27FC236}">
                <a16:creationId xmlns:a16="http://schemas.microsoft.com/office/drawing/2014/main" id="{42A9540D-93D7-8445-B652-3C77E31CDF2E}"/>
              </a:ext>
            </a:extLst>
          </p:cNvPr>
          <p:cNvSpPr/>
          <p:nvPr/>
        </p:nvSpPr>
        <p:spPr>
          <a:xfrm>
            <a:off x="5599113" y="3284538"/>
            <a:ext cx="950912"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3" name="Ellipse 15">
            <a:extLst>
              <a:ext uri="{FF2B5EF4-FFF2-40B4-BE49-F238E27FC236}">
                <a16:creationId xmlns:a16="http://schemas.microsoft.com/office/drawing/2014/main" id="{A48BA020-32B0-EE42-9E84-0711600DAE50}"/>
              </a:ext>
            </a:extLst>
          </p:cNvPr>
          <p:cNvSpPr/>
          <p:nvPr/>
        </p:nvSpPr>
        <p:spPr>
          <a:xfrm>
            <a:off x="3276600" y="2409825"/>
            <a:ext cx="950913"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82947"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294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8295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sp>
        <p:nvSpPr>
          <p:cNvPr id="82951" name="Rechteck 24"/>
          <p:cNvSpPr>
            <a:spLocks noChangeArrowheads="1"/>
          </p:cNvSpPr>
          <p:nvPr/>
        </p:nvSpPr>
        <p:spPr bwMode="auto">
          <a:xfrm>
            <a:off x="365125" y="2798763"/>
            <a:ext cx="187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de-DE" altLang="de-DE" sz="1600">
                <a:latin typeface="Arial" panose="020B0604020202020204" pitchFamily="34" charset="0"/>
                <a:ea typeface="ヒラギノ角ゴ Pro W3" charset="-128"/>
              </a:rPr>
              <a:t>Videosuche bei YouTube</a:t>
            </a:r>
          </a:p>
        </p:txBody>
      </p:sp>
      <p:sp>
        <p:nvSpPr>
          <p:cNvPr id="82952" name="Rechteck 1"/>
          <p:cNvSpPr>
            <a:spLocks noChangeArrowheads="1"/>
          </p:cNvSpPr>
          <p:nvPr/>
        </p:nvSpPr>
        <p:spPr bwMode="auto">
          <a:xfrm>
            <a:off x="4270375" y="266223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de-DE" altLang="de-DE" sz="1800"/>
              <a:t>Wir suchen ein Video, in dem gezeigt wird, wie ein Schnitzel zubereitet wird, und das sowohl die kommerzielle Nutzung erlaubt, als auch verändert werden kann.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8499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499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8499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sp>
        <p:nvSpPr>
          <p:cNvPr id="84999" name="Rechteck 1"/>
          <p:cNvSpPr>
            <a:spLocks noChangeArrowheads="1"/>
          </p:cNvSpPr>
          <p:nvPr/>
        </p:nvSpPr>
        <p:spPr bwMode="auto">
          <a:xfrm>
            <a:off x="277813" y="2657475"/>
            <a:ext cx="3502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de-DE" altLang="de-DE" sz="1800"/>
              <a:t>Wir suchen den Vornamen des Kochs, der das Schnitzel zubereitet.</a:t>
            </a:r>
          </a:p>
        </p:txBody>
      </p:sp>
      <p:pic>
        <p:nvPicPr>
          <p:cNvPr id="85000" name="Bild 3" descr="Bildschirmfoto 2013-01-16 um 09.44.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52663"/>
            <a:ext cx="41941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8704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704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8704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pic>
        <p:nvPicPr>
          <p:cNvPr id="87047" name="Grafik 12"/>
          <p:cNvPicPr>
            <a:picLocks noChangeAspect="1" noChangeArrowheads="1"/>
          </p:cNvPicPr>
          <p:nvPr/>
        </p:nvPicPr>
        <p:blipFill>
          <a:blip r:embed="rId4" cstate="print">
            <a:extLst>
              <a:ext uri="{28A0092B-C50C-407E-A947-70E740481C1C}">
                <a14:useLocalDpi xmlns:a14="http://schemas.microsoft.com/office/drawing/2010/main" val="0"/>
              </a:ext>
            </a:extLst>
          </a:blip>
          <a:srcRect l="28346" t="45180" r="19199" b="4791"/>
          <a:stretch>
            <a:fillRect/>
          </a:stretch>
        </p:blipFill>
        <p:spPr bwMode="auto">
          <a:xfrm>
            <a:off x="4162425" y="1965325"/>
            <a:ext cx="47561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0">
            <a:extLst>
              <a:ext uri="{FF2B5EF4-FFF2-40B4-BE49-F238E27FC236}">
                <a16:creationId xmlns:a16="http://schemas.microsoft.com/office/drawing/2014/main" id="{2C8A2EF2-EE52-4947-B306-755A6AF14A65}"/>
              </a:ext>
            </a:extLst>
          </p:cNvPr>
          <p:cNvSpPr/>
          <p:nvPr/>
        </p:nvSpPr>
        <p:spPr>
          <a:xfrm>
            <a:off x="4095750" y="3209925"/>
            <a:ext cx="950913"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Ellipse 12">
            <a:extLst>
              <a:ext uri="{FF2B5EF4-FFF2-40B4-BE49-F238E27FC236}">
                <a16:creationId xmlns:a16="http://schemas.microsoft.com/office/drawing/2014/main" id="{9BB379BD-52AC-EC43-90D5-9E3E61F6D08E}"/>
              </a:ext>
            </a:extLst>
          </p:cNvPr>
          <p:cNvSpPr/>
          <p:nvPr/>
        </p:nvSpPr>
        <p:spPr>
          <a:xfrm>
            <a:off x="4500563" y="4024313"/>
            <a:ext cx="1473200" cy="525462"/>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7050" name="Rechteck 5"/>
          <p:cNvSpPr>
            <a:spLocks noChangeArrowheads="1"/>
          </p:cNvSpPr>
          <p:nvPr/>
        </p:nvSpPr>
        <p:spPr bwMode="auto">
          <a:xfrm>
            <a:off x="671513" y="3165475"/>
            <a:ext cx="3600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de-DE" altLang="de-DE" sz="1600">
                <a:latin typeface="Arial" panose="020B0604020202020204" pitchFamily="34" charset="0"/>
                <a:ea typeface="ヒラギノ角ゴ Pro W3" charset="-128"/>
              </a:rPr>
              <a:t>Der Koch heißt SIMON.</a:t>
            </a:r>
          </a:p>
        </p:txBody>
      </p:sp>
      <p:sp>
        <p:nvSpPr>
          <p:cNvPr id="17" name="Textfeld 16">
            <a:extLst>
              <a:ext uri="{FF2B5EF4-FFF2-40B4-BE49-F238E27FC236}">
                <a16:creationId xmlns:a16="http://schemas.microsoft.com/office/drawing/2014/main" id="{1CA4E849-BBAD-4D4C-8AA6-523074968B86}"/>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 typeface="Arial" charset="0"/>
              <a:buNone/>
              <a:defRPr/>
            </a:pPr>
            <a:r>
              <a:rPr lang="de-DE" altLang="de-DE" sz="800" dirty="0">
                <a:solidFill>
                  <a:schemeClr val="bg1">
                    <a:lumMod val="75000"/>
                  </a:schemeClr>
                </a:solidFill>
                <a:latin typeface="Arial" charset="0"/>
                <a:cs typeface="Arial" charset="0"/>
              </a:rPr>
              <a:t>http://www.youtube.com/watch?v=l2j02XTvTkY </a:t>
            </a:r>
          </a:p>
          <a:p>
            <a:pPr>
              <a:spcBef>
                <a:spcPct val="0"/>
              </a:spcBef>
              <a:buFont typeface="Arial" charset="0"/>
              <a:buNone/>
              <a:defRPr/>
            </a:pPr>
            <a:endParaRPr lang="de-DE" altLang="de-DE" sz="800" dirty="0">
              <a:solidFill>
                <a:schemeClr val="bg1">
                  <a:lumMod val="75000"/>
                </a:schemeClr>
              </a:solidFill>
              <a:latin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8909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909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8909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sp>
        <p:nvSpPr>
          <p:cNvPr id="89095" name="Fußzeilenplatzhalter 4"/>
          <p:cNvSpPr>
            <a:spLocks noGrp="1" noChangeArrowheads="1"/>
          </p:cNvSpPr>
          <p:nvPr>
            <p:ph type="ftr" sz="quarter" idx="11"/>
          </p:nvPr>
        </p:nvSpPr>
        <p:spPr bwMode="auto">
          <a:xfrm>
            <a:off x="6148388" y="3646488"/>
            <a:ext cx="2935287" cy="43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de-DE" altLang="de-DE" sz="1100" smtClean="0">
                <a:solidFill>
                  <a:srgbClr val="1FA7DA"/>
                </a:solidFill>
                <a:latin typeface="Arial" panose="020B0604020202020204" pitchFamily="34" charset="0"/>
              </a:rPr>
              <a:t>Dr. Bettina Waffner</a:t>
            </a:r>
          </a:p>
          <a:p>
            <a:pPr algn="r">
              <a:spcBef>
                <a:spcPct val="0"/>
              </a:spcBef>
              <a:buFontTx/>
              <a:buNone/>
            </a:pPr>
            <a:r>
              <a:rPr lang="de-DE" altLang="de-DE" sz="1100" smtClean="0">
                <a:solidFill>
                  <a:srgbClr val="1FA7DA"/>
                </a:solidFill>
                <a:latin typeface="Arial" panose="020B0604020202020204" pitchFamily="34" charset="0"/>
              </a:rPr>
              <a:t>Learning Lab – Universität Duisburg-Essen</a:t>
            </a:r>
          </a:p>
        </p:txBody>
      </p:sp>
      <p:pic>
        <p:nvPicPr>
          <p:cNvPr id="89096" name="Grafik 16"/>
          <p:cNvPicPr>
            <a:picLocks noChangeAspect="1" noChangeArrowheads="1"/>
          </p:cNvPicPr>
          <p:nvPr/>
        </p:nvPicPr>
        <p:blipFill>
          <a:blip r:embed="rId4" cstate="print">
            <a:extLst>
              <a:ext uri="{28A0092B-C50C-407E-A947-70E740481C1C}">
                <a14:useLocalDpi xmlns:a14="http://schemas.microsoft.com/office/drawing/2010/main" val="0"/>
              </a:ext>
            </a:extLst>
          </a:blip>
          <a:srcRect l="28439" t="12933" r="1785" b="41982"/>
          <a:stretch>
            <a:fillRect/>
          </a:stretch>
        </p:blipFill>
        <p:spPr bwMode="auto">
          <a:xfrm>
            <a:off x="160338" y="2644775"/>
            <a:ext cx="46243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Grafik 18"/>
          <p:cNvPicPr>
            <a:picLocks noChangeAspect="1" noChangeArrowheads="1"/>
          </p:cNvPicPr>
          <p:nvPr/>
        </p:nvPicPr>
        <p:blipFill>
          <a:blip r:embed="rId5" cstate="print">
            <a:extLst>
              <a:ext uri="{28A0092B-C50C-407E-A947-70E740481C1C}">
                <a14:useLocalDpi xmlns:a14="http://schemas.microsoft.com/office/drawing/2010/main" val="0"/>
              </a:ext>
            </a:extLst>
          </a:blip>
          <a:srcRect l="16042" t="30920" r="34647" b="6332"/>
          <a:stretch>
            <a:fillRect/>
          </a:stretch>
        </p:blipFill>
        <p:spPr bwMode="auto">
          <a:xfrm>
            <a:off x="4381500" y="2281238"/>
            <a:ext cx="47021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Ellipse 15">
            <a:extLst>
              <a:ext uri="{FF2B5EF4-FFF2-40B4-BE49-F238E27FC236}">
                <a16:creationId xmlns:a16="http://schemas.microsoft.com/office/drawing/2014/main" id="{0C93729F-0493-7047-807E-AD394B88B9BE}"/>
              </a:ext>
            </a:extLst>
          </p:cNvPr>
          <p:cNvSpPr/>
          <p:nvPr/>
        </p:nvSpPr>
        <p:spPr>
          <a:xfrm>
            <a:off x="4364038" y="2403475"/>
            <a:ext cx="950912" cy="325438"/>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4" name="Ellipse 16">
            <a:extLst>
              <a:ext uri="{FF2B5EF4-FFF2-40B4-BE49-F238E27FC236}">
                <a16:creationId xmlns:a16="http://schemas.microsoft.com/office/drawing/2014/main" id="{B03C795C-2B83-C745-9202-0DF76CE224D9}"/>
              </a:ext>
            </a:extLst>
          </p:cNvPr>
          <p:cNvSpPr/>
          <p:nvPr/>
        </p:nvSpPr>
        <p:spPr>
          <a:xfrm>
            <a:off x="2881313" y="3090863"/>
            <a:ext cx="952500"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5" name="Ellipse 17">
            <a:extLst>
              <a:ext uri="{FF2B5EF4-FFF2-40B4-BE49-F238E27FC236}">
                <a16:creationId xmlns:a16="http://schemas.microsoft.com/office/drawing/2014/main" id="{30370735-AC12-644E-98FD-06D4DB32D8EE}"/>
              </a:ext>
            </a:extLst>
          </p:cNvPr>
          <p:cNvSpPr/>
          <p:nvPr/>
        </p:nvSpPr>
        <p:spPr>
          <a:xfrm>
            <a:off x="5580063" y="4281488"/>
            <a:ext cx="1231900" cy="398462"/>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9101" name="Rechteck 26"/>
          <p:cNvSpPr>
            <a:spLocks noChangeArrowheads="1"/>
          </p:cNvSpPr>
          <p:nvPr/>
        </p:nvSpPr>
        <p:spPr bwMode="auto">
          <a:xfrm>
            <a:off x="6308725" y="2287588"/>
            <a:ext cx="187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de-DE" altLang="de-DE" sz="1600">
                <a:latin typeface="Arial" panose="020B0604020202020204" pitchFamily="34" charset="0"/>
                <a:ea typeface="ヒラギノ角ゴ Pro W3" charset="-128"/>
              </a:rPr>
              <a:t>Suche bei Google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9113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114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9114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sp>
        <p:nvSpPr>
          <p:cNvPr id="91143" name="Rechteck 1"/>
          <p:cNvSpPr>
            <a:spLocks noChangeArrowheads="1"/>
          </p:cNvSpPr>
          <p:nvPr/>
        </p:nvSpPr>
        <p:spPr bwMode="auto">
          <a:xfrm>
            <a:off x="3276600" y="2713038"/>
            <a:ext cx="52562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de-DE" altLang="de-DE" sz="1600">
                <a:latin typeface="Arial" panose="020B0604020202020204" pitchFamily="34" charset="0"/>
              </a:rPr>
              <a:t>Jetzt wird es vegetarisch. Wir suchen mit Hilfe von Google.de ein bestimmtes Rezept für Pommes Frites, das man auch ändern und wiederveröffentlichen kann. Wer nutzt für seine Pommes Frites die „letzten Kartoffeln“? Geben Sie den Vornamen an.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93187"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318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9319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SchnOERrzeljagd</a:t>
            </a:r>
          </a:p>
        </p:txBody>
      </p:sp>
      <p:pic>
        <p:nvPicPr>
          <p:cNvPr id="93191" name="Grafik 16"/>
          <p:cNvPicPr>
            <a:picLocks noChangeAspect="1" noChangeArrowheads="1"/>
          </p:cNvPicPr>
          <p:nvPr/>
        </p:nvPicPr>
        <p:blipFill>
          <a:blip r:embed="rId4" cstate="print">
            <a:extLst>
              <a:ext uri="{28A0092B-C50C-407E-A947-70E740481C1C}">
                <a14:useLocalDpi xmlns:a14="http://schemas.microsoft.com/office/drawing/2010/main" val="0"/>
              </a:ext>
            </a:extLst>
          </a:blip>
          <a:srcRect l="17358" t="33643" r="56691" b="29179"/>
          <a:stretch>
            <a:fillRect/>
          </a:stretch>
        </p:blipFill>
        <p:spPr bwMode="auto">
          <a:xfrm>
            <a:off x="5211763" y="1792288"/>
            <a:ext cx="3630612"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Grafik 17"/>
          <p:cNvPicPr>
            <a:picLocks noChangeAspect="1" noChangeArrowheads="1"/>
          </p:cNvPicPr>
          <p:nvPr/>
        </p:nvPicPr>
        <p:blipFill>
          <a:blip r:embed="rId5">
            <a:extLst>
              <a:ext uri="{28A0092B-C50C-407E-A947-70E740481C1C}">
                <a14:useLocalDpi xmlns:a14="http://schemas.microsoft.com/office/drawing/2010/main" val="0"/>
              </a:ext>
            </a:extLst>
          </a:blip>
          <a:srcRect l="15784" t="34399" r="56937" b="54968"/>
          <a:stretch>
            <a:fillRect/>
          </a:stretch>
        </p:blipFill>
        <p:spPr bwMode="auto">
          <a:xfrm>
            <a:off x="373063" y="3636963"/>
            <a:ext cx="41973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76101B78-E286-EA4B-A02F-D65605C3FC2A}"/>
              </a:ext>
            </a:extLst>
          </p:cNvPr>
          <p:cNvSpPr/>
          <p:nvPr/>
        </p:nvSpPr>
        <p:spPr>
          <a:xfrm>
            <a:off x="539750" y="3949700"/>
            <a:ext cx="719138" cy="29845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5" name="Textfeld 14">
            <a:extLst>
              <a:ext uri="{FF2B5EF4-FFF2-40B4-BE49-F238E27FC236}">
                <a16:creationId xmlns:a16="http://schemas.microsoft.com/office/drawing/2014/main" id="{0AFF2D31-9C52-B446-9FF2-C3593CC81369}"/>
              </a:ext>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 typeface="Arial" charset="0"/>
              <a:buNone/>
              <a:defRPr/>
            </a:pPr>
            <a:r>
              <a:rPr lang="de-DE" altLang="de-DE" sz="800" dirty="0">
                <a:solidFill>
                  <a:schemeClr val="bg1">
                    <a:lumMod val="75000"/>
                  </a:schemeClr>
                </a:solidFill>
                <a:latin typeface="Arial" charset="0"/>
                <a:cs typeface="Arial" charset="0"/>
              </a:rPr>
              <a:t>http://www.hobby-garten-blog.de/rezept/11445-die-letzten-kartoffeln-verwerten-pommes-frites-selbst-gemacht.php</a:t>
            </a: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9523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523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9523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pic>
        <p:nvPicPr>
          <p:cNvPr id="95239" name="Shape 510"/>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775" y="2235200"/>
            <a:ext cx="37846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5">
            <a:extLst>
              <a:ext uri="{FF2B5EF4-FFF2-40B4-BE49-F238E27FC236}">
                <a16:creationId xmlns:a16="http://schemas.microsoft.com/office/drawing/2014/main" id="{BF3A3344-05A3-4F41-AF25-B2F1A2AD0608}"/>
              </a:ext>
            </a:extLst>
          </p:cNvPr>
          <p:cNvSpPr>
            <a:spLocks noChangeArrowheads="1"/>
          </p:cNvSpPr>
          <p:nvPr/>
        </p:nvSpPr>
        <p:spPr bwMode="auto">
          <a:xfrm>
            <a:off x="763588" y="2949575"/>
            <a:ext cx="36020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pitchFamily="34" charset="-128"/>
                <a:cs typeface="Arial" panose="020B0604020202020204" pitchFamily="34" charset="0"/>
              </a:defRPr>
            </a:lvl2pPr>
            <a:lvl3pPr marL="1143000" indent="-228600">
              <a:spcBef>
                <a:spcPct val="20000"/>
              </a:spcBef>
              <a:spcAft>
                <a:spcPts val="600"/>
              </a:spcAft>
              <a:buClr>
                <a:schemeClr val="tx2"/>
              </a:buClr>
              <a:buFont typeface="Lucida Grande" panose="020B0600040502020204" pitchFamily="34" charset="0"/>
              <a:buChar char="▪"/>
              <a:defRPr sz="1600">
                <a:solidFill>
                  <a:schemeClr val="tx1"/>
                </a:solidFill>
                <a:latin typeface="Arial" panose="020B0604020202020204" pitchFamily="34" charset="0"/>
                <a:ea typeface="ヒラギノ角ゴ Pro W3" panose="020B0300000000000000"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spcAft>
                <a:spcPct val="0"/>
              </a:spcAft>
              <a:buFont typeface="Arial" panose="020B0604020202020204" pitchFamily="34" charset="0"/>
              <a:buNone/>
              <a:defRPr/>
            </a:pPr>
            <a:r>
              <a:rPr lang="de-DE" altLang="de-DE" sz="1600" b="0" dirty="0">
                <a:solidFill>
                  <a:schemeClr val="tx1"/>
                </a:solidFill>
              </a:rPr>
              <a:t>Lizenzen sind identisch:</a:t>
            </a:r>
          </a:p>
          <a:p>
            <a:pPr>
              <a:spcBef>
                <a:spcPct val="0"/>
              </a:spcBef>
              <a:spcAft>
                <a:spcPct val="0"/>
              </a:spcAft>
              <a:buFont typeface="Arial" panose="020B0604020202020204" pitchFamily="34" charset="0"/>
              <a:buNone/>
              <a:defRPr/>
            </a:pPr>
            <a:endParaRPr lang="de-DE" altLang="de-DE" sz="1600" b="0" dirty="0">
              <a:solidFill>
                <a:schemeClr val="tx1"/>
              </a:solidFill>
            </a:endParaRPr>
          </a:p>
          <a:p>
            <a:pPr marL="285750" indent="-285750">
              <a:spcBef>
                <a:spcPct val="0"/>
              </a:spcBef>
              <a:spcAft>
                <a:spcPct val="0"/>
              </a:spcAft>
              <a:defRPr/>
            </a:pPr>
            <a:r>
              <a:rPr lang="de-DE" altLang="de-DE" sz="1600" b="0" dirty="0">
                <a:solidFill>
                  <a:schemeClr val="tx1"/>
                </a:solidFill>
              </a:rPr>
              <a:t>einfach zu kombinieren</a:t>
            </a:r>
          </a:p>
          <a:p>
            <a:pPr marL="285750" indent="-285750">
              <a:spcBef>
                <a:spcPct val="0"/>
              </a:spcBef>
              <a:spcAft>
                <a:spcPct val="0"/>
              </a:spcAft>
              <a:defRPr/>
            </a:pPr>
            <a:r>
              <a:rPr lang="de-DE" altLang="de-DE" sz="1600" b="0" dirty="0">
                <a:solidFill>
                  <a:schemeClr val="tx1"/>
                </a:solidFill>
              </a:rPr>
              <a:t>wenige Restriktionen</a:t>
            </a:r>
          </a:p>
        </p:txBody>
      </p:sp>
      <p:sp>
        <p:nvSpPr>
          <p:cNvPr id="17" name="Textfeld 16">
            <a:extLst>
              <a:ext uri="{FF2B5EF4-FFF2-40B4-BE49-F238E27FC236}">
                <a16:creationId xmlns:a16="http://schemas.microsoft.com/office/drawing/2014/main" id="{A7C2F217-743C-184E-BA5F-EA81DA042265}"/>
              </a:ext>
            </a:extLst>
          </p:cNvPr>
          <p:cNvSpPr txBox="1">
            <a:spLocks noChangeArrowheads="1"/>
          </p:cNvSpPr>
          <p:nvPr/>
        </p:nvSpPr>
        <p:spPr bwMode="auto">
          <a:xfrm>
            <a:off x="0" y="-3175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Kristina Alexanderson [CC BY 2.0 (http://</a:t>
            </a:r>
            <a:r>
              <a:rPr lang="de-DE" sz="800" dirty="0" err="1">
                <a:solidFill>
                  <a:schemeClr val="bg1">
                    <a:lumMod val="75000"/>
                  </a:schemeClr>
                </a:solidFill>
                <a:latin typeface="Arial" charset="0"/>
                <a:cs typeface="Arial" charset="0"/>
                <a:sym typeface="Calibri"/>
              </a:rPr>
              <a:t>creativecommons.org</a:t>
            </a:r>
            <a:r>
              <a:rPr lang="de-DE" sz="800" dirty="0">
                <a:solidFill>
                  <a:schemeClr val="bg1">
                    <a:lumMod val="75000"/>
                  </a:schemeClr>
                </a:solidFill>
                <a:latin typeface="Arial" charset="0"/>
                <a:cs typeface="Arial" charset="0"/>
                <a:sym typeface="Calibri"/>
              </a:rPr>
              <a:t>/</a:t>
            </a:r>
            <a:r>
              <a:rPr lang="de-DE" sz="800" dirty="0" err="1">
                <a:solidFill>
                  <a:schemeClr val="bg1">
                    <a:lumMod val="75000"/>
                  </a:schemeClr>
                </a:solidFill>
                <a:latin typeface="Arial" charset="0"/>
                <a:cs typeface="Arial" charset="0"/>
                <a:sym typeface="Calibri"/>
              </a:rPr>
              <a:t>licenses</a:t>
            </a:r>
            <a:r>
              <a:rPr lang="de-DE" sz="800" dirty="0">
                <a:solidFill>
                  <a:schemeClr val="bg1">
                    <a:lumMod val="75000"/>
                  </a:schemeClr>
                </a:solidFill>
                <a:latin typeface="Arial" charset="0"/>
                <a:cs typeface="Arial" charset="0"/>
                <a:sym typeface="Calibri"/>
              </a:rPr>
              <a:t>/</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/2.0)], via Wikimedia </a:t>
            </a:r>
            <a:r>
              <a:rPr lang="de-DE" sz="800" dirty="0" err="1">
                <a:solidFill>
                  <a:schemeClr val="bg1">
                    <a:lumMod val="75000"/>
                  </a:schemeClr>
                </a:solidFill>
                <a:latin typeface="Arial" charset="0"/>
                <a:cs typeface="Arial" charset="0"/>
                <a:sym typeface="Calibri"/>
              </a:rPr>
              <a:t>Commons</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Quelle:https</a:t>
            </a:r>
            <a:r>
              <a:rPr lang="de-DE" sz="800" dirty="0">
                <a:solidFill>
                  <a:schemeClr val="bg1">
                    <a:lumMod val="75000"/>
                  </a:schemeClr>
                </a:solidFill>
                <a:latin typeface="Arial" charset="0"/>
                <a:cs typeface="Arial" charset="0"/>
                <a:sym typeface="Calibri"/>
              </a:rPr>
              <a:t>://</a:t>
            </a:r>
            <a:r>
              <a:rPr lang="de-DE" sz="800" dirty="0" err="1">
                <a:solidFill>
                  <a:schemeClr val="bg1">
                    <a:lumMod val="75000"/>
                  </a:schemeClr>
                </a:solidFill>
                <a:latin typeface="Arial" charset="0"/>
                <a:cs typeface="Arial" charset="0"/>
                <a:sym typeface="Calibri"/>
              </a:rPr>
              <a:t>commons.wikimedia.org</a:t>
            </a:r>
            <a:r>
              <a:rPr lang="de-DE" sz="800" dirty="0">
                <a:solidFill>
                  <a:schemeClr val="bg1">
                    <a:lumMod val="75000"/>
                  </a:schemeClr>
                </a:solidFill>
                <a:latin typeface="Arial" charset="0"/>
                <a:cs typeface="Arial" charset="0"/>
                <a:sym typeface="Calibri"/>
              </a:rPr>
              <a:t>/</a:t>
            </a:r>
            <a:r>
              <a:rPr lang="de-DE" sz="800" dirty="0" err="1">
                <a:solidFill>
                  <a:schemeClr val="bg1">
                    <a:lumMod val="75000"/>
                  </a:schemeClr>
                </a:solidFill>
                <a:latin typeface="Arial" charset="0"/>
                <a:cs typeface="Arial" charset="0"/>
                <a:sym typeface="Calibri"/>
              </a:rPr>
              <a:t>wiki</a:t>
            </a:r>
            <a:r>
              <a:rPr lang="de-DE" sz="800" dirty="0">
                <a:solidFill>
                  <a:schemeClr val="bg1">
                    <a:lumMod val="75000"/>
                  </a:schemeClr>
                </a:solidFill>
                <a:latin typeface="Arial" charset="0"/>
                <a:cs typeface="Arial" charset="0"/>
                <a:sym typeface="Calibri"/>
              </a:rPr>
              <a:t>/File%3ACreative_Commons_-_cc_stickers.jpg</a:t>
            </a:r>
          </a:p>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err="1">
                <a:solidFill>
                  <a:schemeClr val="bg1">
                    <a:lumMod val="75000"/>
                  </a:schemeClr>
                </a:solidFill>
                <a:latin typeface="Arial" charset="0"/>
                <a:cs typeface="Arial" charset="0"/>
                <a:sym typeface="Arial"/>
              </a:rPr>
              <a:t>creativecommons.org</a:t>
            </a:r>
            <a:r>
              <a:rPr lang="de-DE" sz="800" dirty="0">
                <a:solidFill>
                  <a:schemeClr val="bg1">
                    <a:lumMod val="75000"/>
                  </a:schemeClr>
                </a:solidFill>
                <a:latin typeface="Arial" charset="0"/>
                <a:cs typeface="Arial" charset="0"/>
                <a:sym typeface="Arial"/>
              </a:rPr>
              <a:t>/</a:t>
            </a:r>
            <a:r>
              <a:rPr lang="de-DE" sz="800" dirty="0" err="1">
                <a:solidFill>
                  <a:schemeClr val="bg1">
                    <a:lumMod val="75000"/>
                  </a:schemeClr>
                </a:solidFill>
                <a:latin typeface="Arial" charset="0"/>
                <a:cs typeface="Arial" charset="0"/>
                <a:sym typeface="Arial"/>
              </a:rPr>
              <a:t>licenses</a:t>
            </a:r>
            <a:r>
              <a:rPr lang="de-DE" sz="800" dirty="0">
                <a:solidFill>
                  <a:schemeClr val="bg1">
                    <a:lumMod val="75000"/>
                  </a:schemeClr>
                </a:solidFill>
                <a:latin typeface="Arial" charset="0"/>
                <a:cs typeface="Arial" charset="0"/>
                <a:sym typeface="Arial"/>
              </a:rPr>
              <a:t>/</a:t>
            </a:r>
            <a:r>
              <a:rPr lang="de-DE" sz="800" dirty="0" err="1">
                <a:solidFill>
                  <a:schemeClr val="bg1">
                    <a:lumMod val="75000"/>
                  </a:schemeClr>
                </a:solidFill>
                <a:latin typeface="Arial" charset="0"/>
                <a:cs typeface="Arial" charset="0"/>
                <a:sym typeface="Arial"/>
              </a:rPr>
              <a:t>by-sa</a:t>
            </a:r>
            <a:r>
              <a:rPr lang="de-DE" sz="800" dirty="0">
                <a:solidFill>
                  <a:schemeClr val="bg1">
                    <a:lumMod val="75000"/>
                  </a:schemeClr>
                </a:solidFill>
                <a:latin typeface="Arial" charset="0"/>
                <a:cs typeface="Arial" charset="0"/>
                <a:sym typeface="Arial"/>
              </a:rPr>
              <a:t>/4.0/</a:t>
            </a:r>
            <a:r>
              <a:rPr lang="de-DE" sz="800" dirty="0" err="1">
                <a:solidFill>
                  <a:schemeClr val="bg1">
                    <a:lumMod val="75000"/>
                  </a:schemeClr>
                </a:solidFill>
                <a:latin typeface="Arial" charset="0"/>
                <a:cs typeface="Arial" charset="0"/>
                <a:sym typeface="Arial"/>
              </a:rPr>
              <a:t>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A64BEBFA-405E-EB48-A2B1-FB29A380087C}"/>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sz="800" dirty="0" err="1">
                <a:solidFill>
                  <a:schemeClr val="bg1">
                    <a:lumMod val="85000"/>
                  </a:schemeClr>
                </a:solidFill>
                <a:sym typeface="Gill Sans"/>
              </a:rPr>
              <a:t>Foodora</a:t>
            </a:r>
            <a:r>
              <a:rPr lang="de-DE" sz="800" dirty="0">
                <a:solidFill>
                  <a:schemeClr val="bg1">
                    <a:lumMod val="85000"/>
                  </a:schemeClr>
                </a:solidFill>
                <a:sym typeface="Gill Sans"/>
              </a:rPr>
              <a:t> Fahrer: CC BY-SA 2.0: https://www.flickr.com/photos/samsaunders/27404205365 Bearbeitet von Bettina Waffner</a:t>
            </a:r>
            <a:r>
              <a:rPr lang="de-DE" sz="800" dirty="0">
                <a:solidFill>
                  <a:schemeClr val="bg1">
                    <a:lumMod val="85000"/>
                  </a:schemeClr>
                </a:solidFill>
                <a:sym typeface="Calibri"/>
              </a:rPr>
              <a:t> </a:t>
            </a:r>
            <a:r>
              <a:rPr lang="de-DE" altLang="de-DE" sz="800" dirty="0">
                <a:solidFill>
                  <a:schemeClr val="bg1">
                    <a:lumMod val="85000"/>
                  </a:schemeClr>
                </a:solidFill>
                <a:sym typeface="Lucida Grande"/>
              </a:rPr>
              <a:t>creativecommons.org/licenses/by-sa/2.0/legalcode.de</a:t>
            </a:r>
            <a:r>
              <a:rPr lang="de-DE" sz="800" dirty="0">
                <a:solidFill>
                  <a:schemeClr val="bg1">
                    <a:lumMod val="85000"/>
                  </a:schemeClr>
                </a:solidFill>
                <a:sym typeface="Gill Sans"/>
              </a:rPr>
              <a:t> </a:t>
            </a: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pic>
        <p:nvPicPr>
          <p:cNvPr id="23560" name="Bild" descr="Bild"/>
          <p:cNvPicPr>
            <a:picLocks noChangeAspect="1"/>
          </p:cNvPicPr>
          <p:nvPr/>
        </p:nvPicPr>
        <p:blipFill>
          <a:blip r:embed="rId4" cstate="print">
            <a:extLst>
              <a:ext uri="{28A0092B-C50C-407E-A947-70E740481C1C}">
                <a14:useLocalDpi xmlns:a14="http://schemas.microsoft.com/office/drawing/2010/main" val="0"/>
              </a:ext>
            </a:extLst>
          </a:blip>
          <a:srcRect t="25607" b="11400"/>
          <a:stretch>
            <a:fillRect/>
          </a:stretch>
        </p:blipFill>
        <p:spPr bwMode="auto">
          <a:xfrm>
            <a:off x="4284663" y="1296988"/>
            <a:ext cx="4606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9728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728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9728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sp>
        <p:nvSpPr>
          <p:cNvPr id="97287" name="Shape 522"/>
          <p:cNvSpPr txBox="1">
            <a:spLocks noChangeArrowheads="1"/>
          </p:cNvSpPr>
          <p:nvPr/>
        </p:nvSpPr>
        <p:spPr bwMode="auto">
          <a:xfrm>
            <a:off x="2298700" y="5492750"/>
            <a:ext cx="650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grpSp>
        <p:nvGrpSpPr>
          <p:cNvPr id="97288" name="Shape 523"/>
          <p:cNvGrpSpPr>
            <a:grpSpLocks/>
          </p:cNvGrpSpPr>
          <p:nvPr/>
        </p:nvGrpSpPr>
        <p:grpSpPr bwMode="auto">
          <a:xfrm>
            <a:off x="973138" y="2478088"/>
            <a:ext cx="1390650" cy="2363787"/>
            <a:chOff x="0" y="0"/>
            <a:chExt cx="2147483647" cy="2147483647"/>
          </a:xfrm>
        </p:grpSpPr>
        <p:sp>
          <p:nvSpPr>
            <p:cNvPr id="97298" name="Shape 524"/>
            <p:cNvSpPr txBox="1">
              <a:spLocks noChangeArrowheads="1"/>
            </p:cNvSpPr>
            <p:nvPr/>
          </p:nvSpPr>
          <p:spPr bwMode="auto">
            <a:xfrm>
              <a:off x="106767889" y="1628790454"/>
              <a:ext cx="1933945194" cy="5186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76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200"/>
                <a:buFont typeface="Arial" panose="020B0604020202020204" pitchFamily="34" charset="0"/>
                <a:buNone/>
              </a:pPr>
              <a:r>
                <a:rPr lang="de-DE" altLang="de-DE" sz="1200">
                  <a:solidFill>
                    <a:srgbClr val="000000"/>
                  </a:solidFill>
                  <a:latin typeface="Arial" panose="020B0604020202020204" pitchFamily="34" charset="0"/>
                  <a:sym typeface="Arial" panose="020B0604020202020204" pitchFamily="34" charset="0"/>
                </a:rPr>
                <a:t>Tabelle unter CC BY</a:t>
              </a:r>
            </a:p>
          </p:txBody>
        </p:sp>
        <p:pic>
          <p:nvPicPr>
            <p:cNvPr id="97299" name="Shape 525" descr="https://upload.wikimedia.org/wikipedia/commons/thumb/1/16/CC-BY_icon.svg/1280px-CC-BY_icon.svg.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734648" y="1119605751"/>
              <a:ext cx="548265219" cy="1597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0" name="Shape 52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47483647" cy="83782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7289" name="Shape 527"/>
          <p:cNvGrpSpPr>
            <a:grpSpLocks/>
          </p:cNvGrpSpPr>
          <p:nvPr/>
        </p:nvGrpSpPr>
        <p:grpSpPr bwMode="auto">
          <a:xfrm>
            <a:off x="3101975" y="2403475"/>
            <a:ext cx="2770188" cy="1930400"/>
            <a:chOff x="0" y="0"/>
            <a:chExt cx="2147483647" cy="2147483647"/>
          </a:xfrm>
        </p:grpSpPr>
        <p:pic>
          <p:nvPicPr>
            <p:cNvPr id="97295" name="Shape 52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47483647" cy="162011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6" name="Shape 529"/>
            <p:cNvSpPr txBox="1">
              <a:spLocks noChangeArrowheads="1"/>
            </p:cNvSpPr>
            <p:nvPr/>
          </p:nvSpPr>
          <p:spPr bwMode="auto">
            <a:xfrm>
              <a:off x="351046512" y="1867393794"/>
              <a:ext cx="1445390887" cy="2800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76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200"/>
                <a:buFont typeface="Arial" panose="020B0604020202020204" pitchFamily="34" charset="0"/>
                <a:buNone/>
              </a:pPr>
              <a:r>
                <a:rPr lang="de-DE" altLang="de-DE" sz="1200">
                  <a:solidFill>
                    <a:srgbClr val="000000"/>
                  </a:solidFill>
                  <a:latin typeface="Arial" panose="020B0604020202020204" pitchFamily="34" charset="0"/>
                  <a:sym typeface="Arial" panose="020B0604020202020204" pitchFamily="34" charset="0"/>
                </a:rPr>
                <a:t>Diagramm unter CC BY</a:t>
              </a:r>
            </a:p>
          </p:txBody>
        </p:sp>
        <p:pic>
          <p:nvPicPr>
            <p:cNvPr id="97297" name="Shape 530" descr="https://upload.wikimedia.org/wikipedia/commons/thumb/1/16/CC-BY_icon.svg/1280px-CC-BY_icon.svg.png"/>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198259" y="1618531777"/>
              <a:ext cx="303008462" cy="21626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7290" name="Shape 531"/>
          <p:cNvGrpSpPr>
            <a:grpSpLocks/>
          </p:cNvGrpSpPr>
          <p:nvPr/>
        </p:nvGrpSpPr>
        <p:grpSpPr bwMode="auto">
          <a:xfrm>
            <a:off x="6684963" y="2422525"/>
            <a:ext cx="1739900" cy="1911350"/>
            <a:chOff x="0" y="0"/>
            <a:chExt cx="2147483647" cy="2147483647"/>
          </a:xfrm>
        </p:grpSpPr>
        <p:sp>
          <p:nvSpPr>
            <p:cNvPr id="97292" name="Shape 532"/>
            <p:cNvSpPr txBox="1">
              <a:spLocks noChangeArrowheads="1"/>
            </p:cNvSpPr>
            <p:nvPr/>
          </p:nvSpPr>
          <p:spPr bwMode="auto">
            <a:xfrm>
              <a:off x="0" y="1864731342"/>
              <a:ext cx="2147483647" cy="28275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76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200"/>
                <a:buFont typeface="Arial" panose="020B0604020202020204" pitchFamily="34" charset="0"/>
                <a:buNone/>
              </a:pPr>
              <a:r>
                <a:rPr lang="de-DE" altLang="de-DE" sz="1200">
                  <a:solidFill>
                    <a:srgbClr val="000000"/>
                  </a:solidFill>
                  <a:latin typeface="Arial" panose="020B0604020202020204" pitchFamily="34" charset="0"/>
                  <a:sym typeface="Arial" panose="020B0604020202020204" pitchFamily="34" charset="0"/>
                </a:rPr>
                <a:t>Bild unter CC BY</a:t>
              </a:r>
            </a:p>
          </p:txBody>
        </p:sp>
        <p:pic>
          <p:nvPicPr>
            <p:cNvPr id="97293" name="Shape 533" descr="https://upload.wikimedia.org/wikipedia/commons/thumb/1/16/CC-BY_icon.svg/1280px-CC-BY_icon.svg.png"/>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649885" y="1613503718"/>
              <a:ext cx="482183648" cy="21832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4" name="Shape 534"/>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9603170" y="0"/>
              <a:ext cx="1768277056" cy="148634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feld 27">
            <a:extLst>
              <a:ext uri="{FF2B5EF4-FFF2-40B4-BE49-F238E27FC236}">
                <a16:creationId xmlns:a16="http://schemas.microsoft.com/office/drawing/2014/main" id="{EF7D408F-A03A-3047-B8D6-0AA7127A6A27}"/>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9933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933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9933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sp>
        <p:nvSpPr>
          <p:cNvPr id="99335" name="Shape 522"/>
          <p:cNvSpPr txBox="1">
            <a:spLocks noChangeArrowheads="1"/>
          </p:cNvSpPr>
          <p:nvPr/>
        </p:nvSpPr>
        <p:spPr bwMode="auto">
          <a:xfrm>
            <a:off x="2298700" y="5492750"/>
            <a:ext cx="650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sp>
        <p:nvSpPr>
          <p:cNvPr id="99336" name="Shape 544"/>
          <p:cNvSpPr txBox="1">
            <a:spLocks noChangeArrowheads="1"/>
          </p:cNvSpPr>
          <p:nvPr/>
        </p:nvSpPr>
        <p:spPr bwMode="auto">
          <a:xfrm>
            <a:off x="2062163" y="5938838"/>
            <a:ext cx="8096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grpSp>
        <p:nvGrpSpPr>
          <p:cNvPr id="99337" name="Shape 545"/>
          <p:cNvGrpSpPr>
            <a:grpSpLocks/>
          </p:cNvGrpSpPr>
          <p:nvPr/>
        </p:nvGrpSpPr>
        <p:grpSpPr bwMode="auto">
          <a:xfrm>
            <a:off x="681038" y="2433638"/>
            <a:ext cx="1539875" cy="1997075"/>
            <a:chOff x="0" y="0"/>
            <a:chExt cx="2147483647" cy="2147483646"/>
          </a:xfrm>
        </p:grpSpPr>
        <p:sp>
          <p:nvSpPr>
            <p:cNvPr id="99347" name="Shape 546"/>
            <p:cNvSpPr txBox="1">
              <a:spLocks noChangeArrowheads="1"/>
            </p:cNvSpPr>
            <p:nvPr/>
          </p:nvSpPr>
          <p:spPr bwMode="auto">
            <a:xfrm>
              <a:off x="92665583" y="1665081171"/>
              <a:ext cx="2054818063" cy="4824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800"/>
                <a:buFont typeface="Arial" panose="020B0604020202020204" pitchFamily="34" charset="0"/>
                <a:buNone/>
              </a:pPr>
              <a:r>
                <a:rPr lang="de-DE" altLang="de-DE" sz="1800">
                  <a:solidFill>
                    <a:srgbClr val="000000"/>
                  </a:solidFill>
                  <a:latin typeface="Arial" panose="020B0604020202020204" pitchFamily="34" charset="0"/>
                  <a:sym typeface="Arial" panose="020B0604020202020204" pitchFamily="34" charset="0"/>
                </a:rPr>
                <a:t>Tabelle CC BY</a:t>
              </a:r>
            </a:p>
            <a:p>
              <a:pPr algn="ctr">
                <a:spcBef>
                  <a:spcPct val="0"/>
                </a:spcBef>
                <a:buClr>
                  <a:srgbClr val="A4C13D"/>
                </a:buClr>
                <a:buSzPts val="1800"/>
                <a:buFont typeface="Arial" panose="020B0604020202020204" pitchFamily="34" charset="0"/>
                <a:buNone/>
              </a:pPr>
              <a:r>
                <a:rPr lang="de-DE" altLang="de-DE" sz="1800" i="1">
                  <a:solidFill>
                    <a:srgbClr val="A4C13D"/>
                  </a:solidFill>
                  <a:latin typeface="Arial" panose="020B0604020202020204" pitchFamily="34" charset="0"/>
                  <a:sym typeface="Arial" panose="020B0604020202020204" pitchFamily="34" charset="0"/>
                </a:rPr>
                <a:t>Farbe</a:t>
              </a:r>
            </a:p>
          </p:txBody>
        </p:sp>
        <p:pic>
          <p:nvPicPr>
            <p:cNvPr id="99348" name="Shape 547" descr="https://upload.wikimedia.org/wikipedia/commons/thumb/1/16/CC-BY_icon.svg/1280px-CC-BY_icon.svg.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394380" y="1226297692"/>
              <a:ext cx="515733381" cy="14178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9" name="Shape 54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004521410" cy="105889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338" name="Shape 549"/>
          <p:cNvGrpSpPr>
            <a:grpSpLocks/>
          </p:cNvGrpSpPr>
          <p:nvPr/>
        </p:nvGrpSpPr>
        <p:grpSpPr bwMode="auto">
          <a:xfrm>
            <a:off x="2803525" y="2297113"/>
            <a:ext cx="3246438" cy="2176462"/>
            <a:chOff x="0" y="0"/>
            <a:chExt cx="2147483647" cy="2147483647"/>
          </a:xfrm>
        </p:grpSpPr>
        <p:pic>
          <p:nvPicPr>
            <p:cNvPr id="99344" name="Shape 550"/>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47483647" cy="111075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5" name="Shape 551"/>
            <p:cNvSpPr txBox="1">
              <a:spLocks noChangeArrowheads="1"/>
            </p:cNvSpPr>
            <p:nvPr/>
          </p:nvSpPr>
          <p:spPr bwMode="auto">
            <a:xfrm>
              <a:off x="351993605" y="1629141991"/>
              <a:ext cx="1443496428" cy="5183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800"/>
                <a:buFont typeface="Arial" panose="020B0604020202020204" pitchFamily="34" charset="0"/>
                <a:buNone/>
              </a:pPr>
              <a:r>
                <a:rPr lang="de-DE" altLang="de-DE" sz="1800">
                  <a:solidFill>
                    <a:srgbClr val="000000"/>
                  </a:solidFill>
                  <a:latin typeface="Arial" panose="020B0604020202020204" pitchFamily="34" charset="0"/>
                  <a:sym typeface="Arial" panose="020B0604020202020204" pitchFamily="34" charset="0"/>
                </a:rPr>
                <a:t>Diagramm CC BY </a:t>
              </a:r>
            </a:p>
            <a:p>
              <a:pPr algn="ctr">
                <a:spcBef>
                  <a:spcPct val="0"/>
                </a:spcBef>
                <a:buClr>
                  <a:srgbClr val="A4C13D"/>
                </a:buClr>
                <a:buSzPts val="1800"/>
                <a:buFont typeface="Arial" panose="020B0604020202020204" pitchFamily="34" charset="0"/>
                <a:buNone/>
              </a:pPr>
              <a:r>
                <a:rPr lang="de-DE" altLang="de-DE" sz="1800" i="1">
                  <a:solidFill>
                    <a:srgbClr val="A4C13D"/>
                  </a:solidFill>
                  <a:latin typeface="Arial" panose="020B0604020202020204" pitchFamily="34" charset="0"/>
                  <a:sym typeface="Arial" panose="020B0604020202020204" pitchFamily="34" charset="0"/>
                </a:rPr>
                <a:t>Titel</a:t>
              </a:r>
            </a:p>
          </p:txBody>
        </p:sp>
        <p:pic>
          <p:nvPicPr>
            <p:cNvPr id="99346" name="Shape 552" descr="https://upload.wikimedia.org/wikipedia/commons/thumb/1/16/CC-BY_icon.svg/1280px-CC-BY_icon.svg.png"/>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436031" y="1168254223"/>
              <a:ext cx="302611312" cy="14839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339" name="Shape 553"/>
          <p:cNvGrpSpPr>
            <a:grpSpLocks/>
          </p:cNvGrpSpPr>
          <p:nvPr/>
        </p:nvGrpSpPr>
        <p:grpSpPr bwMode="auto">
          <a:xfrm>
            <a:off x="6673850" y="2349500"/>
            <a:ext cx="1722438" cy="1890713"/>
            <a:chOff x="0" y="0"/>
            <a:chExt cx="2147483647" cy="2147483647"/>
          </a:xfrm>
        </p:grpSpPr>
        <p:sp>
          <p:nvSpPr>
            <p:cNvPr id="99341" name="Shape 554"/>
            <p:cNvSpPr txBox="1">
              <a:spLocks noChangeArrowheads="1"/>
            </p:cNvSpPr>
            <p:nvPr/>
          </p:nvSpPr>
          <p:spPr bwMode="auto">
            <a:xfrm>
              <a:off x="0" y="1638034205"/>
              <a:ext cx="2147483647" cy="50944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800"/>
                <a:buFont typeface="Arial" panose="020B0604020202020204" pitchFamily="34" charset="0"/>
                <a:buNone/>
              </a:pPr>
              <a:r>
                <a:rPr lang="de-DE" altLang="de-DE" sz="1800">
                  <a:solidFill>
                    <a:srgbClr val="000000"/>
                  </a:solidFill>
                  <a:latin typeface="Arial" panose="020B0604020202020204" pitchFamily="34" charset="0"/>
                  <a:sym typeface="Arial" panose="020B0604020202020204" pitchFamily="34" charset="0"/>
                </a:rPr>
                <a:t>Bild CC BY</a:t>
              </a:r>
            </a:p>
            <a:p>
              <a:pPr algn="ctr">
                <a:spcBef>
                  <a:spcPct val="0"/>
                </a:spcBef>
                <a:buClr>
                  <a:srgbClr val="A4C13D"/>
                </a:buClr>
                <a:buSzPts val="1800"/>
                <a:buFont typeface="Arial" panose="020B0604020202020204" pitchFamily="34" charset="0"/>
                <a:buNone/>
              </a:pPr>
              <a:r>
                <a:rPr lang="de-DE" altLang="de-DE" sz="1800" i="1">
                  <a:solidFill>
                    <a:srgbClr val="A4C13D"/>
                  </a:solidFill>
                  <a:latin typeface="Arial" panose="020B0604020202020204" pitchFamily="34" charset="0"/>
                  <a:sym typeface="Arial" panose="020B0604020202020204" pitchFamily="34" charset="0"/>
                </a:rPr>
                <a:t>Größe</a:t>
              </a:r>
            </a:p>
          </p:txBody>
        </p:sp>
        <p:pic>
          <p:nvPicPr>
            <p:cNvPr id="99342" name="Shape 555" descr="https://upload.wikimedia.org/wikipedia/commons/thumb/1/16/CC-BY_icon.svg/1280px-CC-BY_icon.svg.png"/>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503355" y="1505900414"/>
              <a:ext cx="482183648" cy="13213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Shape 556"/>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328942" y="0"/>
              <a:ext cx="1470531940" cy="136126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Textfeld 41">
            <a:extLst>
              <a:ext uri="{FF2B5EF4-FFF2-40B4-BE49-F238E27FC236}">
                <a16:creationId xmlns:a16="http://schemas.microsoft.com/office/drawing/2014/main" id="{FB74A844-3B3D-7842-849A-8932D7FBD85F}"/>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10137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0138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0138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sp>
        <p:nvSpPr>
          <p:cNvPr id="101383" name="Shape 522"/>
          <p:cNvSpPr txBox="1">
            <a:spLocks noChangeArrowheads="1"/>
          </p:cNvSpPr>
          <p:nvPr/>
        </p:nvSpPr>
        <p:spPr bwMode="auto">
          <a:xfrm>
            <a:off x="2298700" y="5492750"/>
            <a:ext cx="650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sp>
        <p:nvSpPr>
          <p:cNvPr id="101384" name="Shape 544"/>
          <p:cNvSpPr txBox="1">
            <a:spLocks noChangeArrowheads="1"/>
          </p:cNvSpPr>
          <p:nvPr/>
        </p:nvSpPr>
        <p:spPr bwMode="auto">
          <a:xfrm>
            <a:off x="2062163" y="5938838"/>
            <a:ext cx="8096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sp>
        <p:nvSpPr>
          <p:cNvPr id="101385" name="Shape 565"/>
          <p:cNvSpPr txBox="1">
            <a:spLocks noChangeArrowheads="1"/>
          </p:cNvSpPr>
          <p:nvPr/>
        </p:nvSpPr>
        <p:spPr bwMode="auto">
          <a:xfrm>
            <a:off x="3930650" y="5299075"/>
            <a:ext cx="87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grpSp>
        <p:nvGrpSpPr>
          <p:cNvPr id="101386" name="Shape 566"/>
          <p:cNvGrpSpPr>
            <a:grpSpLocks/>
          </p:cNvGrpSpPr>
          <p:nvPr/>
        </p:nvGrpSpPr>
        <p:grpSpPr bwMode="auto">
          <a:xfrm>
            <a:off x="2446338" y="2212975"/>
            <a:ext cx="6526212" cy="2409825"/>
            <a:chOff x="0" y="0"/>
            <a:chExt cx="2147483646" cy="2147483647"/>
          </a:xfrm>
        </p:grpSpPr>
        <p:sp>
          <p:nvSpPr>
            <p:cNvPr id="101388" name="Shape 567"/>
            <p:cNvSpPr>
              <a:spLocks noChangeArrowheads="1"/>
            </p:cNvSpPr>
            <p:nvPr/>
          </p:nvSpPr>
          <p:spPr bwMode="auto">
            <a:xfrm>
              <a:off x="0" y="29484858"/>
              <a:ext cx="403070333" cy="2043058364"/>
            </a:xfrm>
            <a:prstGeom prst="roundRect">
              <a:avLst>
                <a:gd name="adj" fmla="val 16667"/>
              </a:avLst>
            </a:prstGeom>
            <a:solidFill>
              <a:srgbClr val="A4C13D"/>
            </a:solidFill>
            <a:ln w="25400">
              <a:solidFill>
                <a:schemeClr val="tx1"/>
              </a:solidFill>
              <a:miter lim="800000"/>
              <a:headEnd/>
              <a:tailEnd/>
            </a:ln>
          </p:spPr>
          <p:txBody>
            <a:bodyPr lIns="91425" tIns="45700" rIns="91425" bIns="45700" anchor="ctr"/>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FFFFFF"/>
                </a:buClr>
                <a:buSzPts val="1800"/>
                <a:buFont typeface="Calibri" panose="020F0502020204030204" pitchFamily="34" charset="0"/>
                <a:buNone/>
              </a:pPr>
              <a:r>
                <a:rPr lang="de-DE" altLang="de-DE" sz="1800">
                  <a:solidFill>
                    <a:srgbClr val="FFFFFF"/>
                  </a:solidFill>
                  <a:cs typeface="Calibri" panose="020F0502020204030204" pitchFamily="34" charset="0"/>
                  <a:sym typeface="Calibri" panose="020F0502020204030204" pitchFamily="34" charset="0"/>
                </a:rPr>
                <a:t>Eigenes Material </a:t>
              </a:r>
            </a:p>
          </p:txBody>
        </p:sp>
        <p:sp>
          <p:nvSpPr>
            <p:cNvPr id="101389" name="Shape 568"/>
            <p:cNvSpPr>
              <a:spLocks/>
            </p:cNvSpPr>
            <p:nvPr/>
          </p:nvSpPr>
          <p:spPr bwMode="auto">
            <a:xfrm>
              <a:off x="564120274" y="540556821"/>
              <a:ext cx="427094268" cy="1084798864"/>
            </a:xfrm>
            <a:custGeom>
              <a:avLst/>
              <a:gdLst>
                <a:gd name="T0" fmla="*/ 2147483646 w 120000"/>
                <a:gd name="T1" fmla="*/ 2147483646 h 120000"/>
                <a:gd name="T2" fmla="*/ 2147483646 w 120000"/>
                <a:gd name="T3" fmla="*/ 2147483646 h 120000"/>
                <a:gd name="T4" fmla="*/ 2147483646 w 120000"/>
                <a:gd name="T5" fmla="*/ 2147483646 h 120000"/>
                <a:gd name="T6" fmla="*/ 2147483646 w 120000"/>
                <a:gd name="T7" fmla="*/ 2147483646 h 120000"/>
                <a:gd name="T8" fmla="*/ 2147483646 w 120000"/>
                <a:gd name="T9" fmla="*/ 2147483646 h 120000"/>
                <a:gd name="T10" fmla="*/ 2147483646 w 120000"/>
                <a:gd name="T11" fmla="*/ 2147483646 h 120000"/>
                <a:gd name="T12" fmla="*/ 2147483646 w 120000"/>
                <a:gd name="T13" fmla="*/ 2147483646 h 120000"/>
                <a:gd name="T14" fmla="*/ 2147483646 w 120000"/>
                <a:gd name="T15" fmla="*/ 2147483646 h 120000"/>
                <a:gd name="T16" fmla="*/ 2147483646 w 120000"/>
                <a:gd name="T17" fmla="*/ 2147483646 h 120000"/>
                <a:gd name="T18" fmla="*/ 2147483646 w 120000"/>
                <a:gd name="T19" fmla="*/ 2147483646 h 120000"/>
                <a:gd name="T20" fmla="*/ 2147483646 w 120000"/>
                <a:gd name="T21" fmla="*/ 2147483646 h 120000"/>
                <a:gd name="T22" fmla="*/ 2147483646 w 120000"/>
                <a:gd name="T23" fmla="*/ 2147483646 h 120000"/>
                <a:gd name="T24" fmla="*/ 2147483646 w 120000"/>
                <a:gd name="T25" fmla="*/ 2147483646 h 1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000"/>
                <a:gd name="T40" fmla="*/ 0 h 120000"/>
                <a:gd name="T41" fmla="*/ 120000 w 120000"/>
                <a:gd name="T42" fmla="*/ 120000 h 1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000" h="120000" extrusionOk="0">
                  <a:moveTo>
                    <a:pt x="15906" y="45887"/>
                  </a:moveTo>
                  <a:lnTo>
                    <a:pt x="47797" y="45887"/>
                  </a:lnTo>
                  <a:lnTo>
                    <a:pt x="47797" y="15905"/>
                  </a:lnTo>
                  <a:lnTo>
                    <a:pt x="72202" y="15905"/>
                  </a:lnTo>
                  <a:lnTo>
                    <a:pt x="72202" y="45887"/>
                  </a:lnTo>
                  <a:lnTo>
                    <a:pt x="104093" y="45887"/>
                  </a:lnTo>
                  <a:lnTo>
                    <a:pt x="104093" y="74112"/>
                  </a:lnTo>
                  <a:lnTo>
                    <a:pt x="72202" y="74112"/>
                  </a:lnTo>
                  <a:lnTo>
                    <a:pt x="72202" y="104094"/>
                  </a:lnTo>
                  <a:lnTo>
                    <a:pt x="47797" y="104094"/>
                  </a:lnTo>
                  <a:lnTo>
                    <a:pt x="47797" y="74112"/>
                  </a:lnTo>
                  <a:lnTo>
                    <a:pt x="15906" y="74112"/>
                  </a:lnTo>
                  <a:lnTo>
                    <a:pt x="15906" y="45887"/>
                  </a:lnTo>
                  <a:close/>
                </a:path>
              </a:pathLst>
            </a:custGeom>
            <a:solidFill>
              <a:srgbClr val="A4C13D"/>
            </a:solidFill>
            <a:ln w="25400" cap="flat" cmpd="sng">
              <a:solidFill>
                <a:schemeClr val="tx1"/>
              </a:solidFill>
              <a:prstDash val="solid"/>
              <a:miter lim="800000"/>
              <a:headEnd type="none" w="med" len="med"/>
              <a:tailEnd type="none" w="med" len="med"/>
            </a:ln>
          </p:spPr>
          <p:txBody>
            <a:bodyPr lIns="91425" tIns="45700" rIns="91425" bIns="45700" anchor="ctr"/>
            <a:lstStyle/>
            <a:p>
              <a:endParaRPr lang="de-DE"/>
            </a:p>
          </p:txBody>
        </p:sp>
        <p:sp>
          <p:nvSpPr>
            <p:cNvPr id="101390" name="Shape 569"/>
            <p:cNvSpPr>
              <a:spLocks noChangeArrowheads="1"/>
            </p:cNvSpPr>
            <p:nvPr/>
          </p:nvSpPr>
          <p:spPr bwMode="auto">
            <a:xfrm>
              <a:off x="1095763986" y="29484858"/>
              <a:ext cx="1051719660" cy="2105713501"/>
            </a:xfrm>
            <a:prstGeom prst="bracePair">
              <a:avLst>
                <a:gd name="adj" fmla="val 8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sp>
          <p:nvSpPr>
            <p:cNvPr id="101391" name="Shape 570"/>
            <p:cNvSpPr txBox="1">
              <a:spLocks noChangeArrowheads="1"/>
            </p:cNvSpPr>
            <p:nvPr/>
          </p:nvSpPr>
          <p:spPr bwMode="auto">
            <a:xfrm>
              <a:off x="1843368285" y="396994103"/>
              <a:ext cx="214271109" cy="25242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698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100"/>
                <a:buFont typeface="Arial" panose="020B0604020202020204" pitchFamily="34" charset="0"/>
                <a:buNone/>
              </a:pPr>
              <a:r>
                <a:rPr lang="de-DE" altLang="de-DE" sz="1100">
                  <a:solidFill>
                    <a:srgbClr val="000000"/>
                  </a:solidFill>
                  <a:latin typeface="Arial" panose="020B0604020202020204" pitchFamily="34" charset="0"/>
                  <a:sym typeface="Arial" panose="020B0604020202020204" pitchFamily="34" charset="0"/>
                </a:rPr>
                <a:t>Autor: Max Meyer</a:t>
              </a:r>
            </a:p>
          </p:txBody>
        </p:sp>
        <p:pic>
          <p:nvPicPr>
            <p:cNvPr id="101392" name="Shape 571" descr="https://upload.wikimedia.org/wikipedia/commons/thumb/1/16/CC-BY_icon.svg/1280px-CC-BY_icon.svg.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005864" y="263573092"/>
              <a:ext cx="126811897" cy="13124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93" name="Shape 572" descr="https://upload.wikimedia.org/wikipedia/commons/thumb/1/16/CC-BY_icon.svg/1280px-CC-BY_icon.svg.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005864" y="1034623449"/>
              <a:ext cx="126811897" cy="13124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94" name="Shape 573" descr="https://upload.wikimedia.org/wikipedia/commons/thumb/1/16/CC-BY_icon.svg/1280px-CC-BY_icon.svg.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005864" y="1642662544"/>
              <a:ext cx="126811897" cy="13124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95" name="Shape 574"/>
            <p:cNvSpPr txBox="1">
              <a:spLocks noChangeArrowheads="1"/>
            </p:cNvSpPr>
            <p:nvPr/>
          </p:nvSpPr>
          <p:spPr bwMode="auto">
            <a:xfrm>
              <a:off x="1843368285" y="1159671244"/>
              <a:ext cx="202087304" cy="46457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698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100"/>
                <a:buFont typeface="Arial" panose="020B0604020202020204" pitchFamily="34" charset="0"/>
                <a:buNone/>
              </a:pPr>
              <a:r>
                <a:rPr lang="de-DE" altLang="de-DE" sz="1100">
                  <a:solidFill>
                    <a:srgbClr val="000000"/>
                  </a:solidFill>
                  <a:latin typeface="Arial" panose="020B0604020202020204" pitchFamily="34" charset="0"/>
                  <a:sym typeface="Arial" panose="020B0604020202020204" pitchFamily="34" charset="0"/>
                </a:rPr>
                <a:t>Autorin: Sarah Scholl</a:t>
              </a:r>
            </a:p>
          </p:txBody>
        </p:sp>
        <p:sp>
          <p:nvSpPr>
            <p:cNvPr id="101396" name="Shape 575"/>
            <p:cNvSpPr txBox="1">
              <a:spLocks noChangeArrowheads="1"/>
            </p:cNvSpPr>
            <p:nvPr/>
          </p:nvSpPr>
          <p:spPr bwMode="auto">
            <a:xfrm>
              <a:off x="1827199013" y="1797300590"/>
              <a:ext cx="237822569" cy="25242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698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100"/>
                <a:buFont typeface="Arial" panose="020B0604020202020204" pitchFamily="34" charset="0"/>
                <a:buNone/>
              </a:pPr>
              <a:r>
                <a:rPr lang="de-DE" altLang="de-DE" sz="1100">
                  <a:solidFill>
                    <a:srgbClr val="000000"/>
                  </a:solidFill>
                  <a:latin typeface="Arial" panose="020B0604020202020204" pitchFamily="34" charset="0"/>
                  <a:sym typeface="Arial" panose="020B0604020202020204" pitchFamily="34" charset="0"/>
                </a:rPr>
                <a:t>Autor: Hans Glück</a:t>
              </a:r>
            </a:p>
          </p:txBody>
        </p:sp>
        <p:pic>
          <p:nvPicPr>
            <p:cNvPr id="101397" name="Shape 576"/>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3424724" y="0"/>
              <a:ext cx="356822998" cy="7095691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98" name="Shape 577"/>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7993165" y="786811797"/>
              <a:ext cx="588156584" cy="6159288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99" name="Shape 578"/>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3431591" y="1491222279"/>
              <a:ext cx="187710493" cy="6562613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51" name="Textfeld 50">
            <a:extLst>
              <a:ext uri="{FF2B5EF4-FFF2-40B4-BE49-F238E27FC236}">
                <a16:creationId xmlns:a16="http://schemas.microsoft.com/office/drawing/2014/main" id="{80AB9421-160E-5D44-A59D-9BDD5946EC2B}"/>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103427"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0342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0343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sp>
        <p:nvSpPr>
          <p:cNvPr id="103431" name="Shape 522"/>
          <p:cNvSpPr txBox="1">
            <a:spLocks noChangeArrowheads="1"/>
          </p:cNvSpPr>
          <p:nvPr/>
        </p:nvSpPr>
        <p:spPr bwMode="auto">
          <a:xfrm>
            <a:off x="2298700" y="5492750"/>
            <a:ext cx="650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sp>
        <p:nvSpPr>
          <p:cNvPr id="103432" name="Shape 544"/>
          <p:cNvSpPr txBox="1">
            <a:spLocks noChangeArrowheads="1"/>
          </p:cNvSpPr>
          <p:nvPr/>
        </p:nvSpPr>
        <p:spPr bwMode="auto">
          <a:xfrm>
            <a:off x="2062163" y="5938838"/>
            <a:ext cx="8096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sp>
        <p:nvSpPr>
          <p:cNvPr id="103433" name="Shape 565"/>
          <p:cNvSpPr txBox="1">
            <a:spLocks noChangeArrowheads="1"/>
          </p:cNvSpPr>
          <p:nvPr/>
        </p:nvSpPr>
        <p:spPr bwMode="auto">
          <a:xfrm>
            <a:off x="3930650" y="5299075"/>
            <a:ext cx="87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grpSp>
        <p:nvGrpSpPr>
          <p:cNvPr id="103434" name="Shape 566"/>
          <p:cNvGrpSpPr>
            <a:grpSpLocks/>
          </p:cNvGrpSpPr>
          <p:nvPr/>
        </p:nvGrpSpPr>
        <p:grpSpPr bwMode="auto">
          <a:xfrm>
            <a:off x="2446338" y="2212975"/>
            <a:ext cx="6526212" cy="2409825"/>
            <a:chOff x="0" y="0"/>
            <a:chExt cx="2147483646" cy="2147483647"/>
          </a:xfrm>
        </p:grpSpPr>
        <p:sp>
          <p:nvSpPr>
            <p:cNvPr id="103436" name="Shape 567"/>
            <p:cNvSpPr>
              <a:spLocks noChangeArrowheads="1"/>
            </p:cNvSpPr>
            <p:nvPr/>
          </p:nvSpPr>
          <p:spPr bwMode="auto">
            <a:xfrm>
              <a:off x="0" y="29484858"/>
              <a:ext cx="403070333" cy="2043058364"/>
            </a:xfrm>
            <a:prstGeom prst="roundRect">
              <a:avLst>
                <a:gd name="adj" fmla="val 16667"/>
              </a:avLst>
            </a:prstGeom>
            <a:solidFill>
              <a:srgbClr val="A4C13D"/>
            </a:solidFill>
            <a:ln w="25400">
              <a:solidFill>
                <a:schemeClr val="tx1"/>
              </a:solidFill>
              <a:miter lim="800000"/>
              <a:headEnd/>
              <a:tailEnd/>
            </a:ln>
          </p:spPr>
          <p:txBody>
            <a:bodyPr lIns="91425" tIns="45700" rIns="91425" bIns="45700" anchor="ctr"/>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FFFFFF"/>
                </a:buClr>
                <a:buSzPts val="1800"/>
                <a:buFont typeface="Calibri" panose="020F0502020204030204" pitchFamily="34" charset="0"/>
                <a:buNone/>
              </a:pPr>
              <a:r>
                <a:rPr lang="de-DE" altLang="de-DE" sz="1800">
                  <a:solidFill>
                    <a:srgbClr val="FFFFFF"/>
                  </a:solidFill>
                  <a:cs typeface="Calibri" panose="020F0502020204030204" pitchFamily="34" charset="0"/>
                  <a:sym typeface="Calibri" panose="020F0502020204030204" pitchFamily="34" charset="0"/>
                </a:rPr>
                <a:t>Eigenes Material </a:t>
              </a:r>
            </a:p>
          </p:txBody>
        </p:sp>
        <p:sp>
          <p:nvSpPr>
            <p:cNvPr id="103437" name="Shape 568"/>
            <p:cNvSpPr>
              <a:spLocks/>
            </p:cNvSpPr>
            <p:nvPr/>
          </p:nvSpPr>
          <p:spPr bwMode="auto">
            <a:xfrm>
              <a:off x="564120274" y="540556821"/>
              <a:ext cx="427094268" cy="1084798864"/>
            </a:xfrm>
            <a:custGeom>
              <a:avLst/>
              <a:gdLst>
                <a:gd name="T0" fmla="*/ 2147483646 w 120000"/>
                <a:gd name="T1" fmla="*/ 2147483646 h 120000"/>
                <a:gd name="T2" fmla="*/ 2147483646 w 120000"/>
                <a:gd name="T3" fmla="*/ 2147483646 h 120000"/>
                <a:gd name="T4" fmla="*/ 2147483646 w 120000"/>
                <a:gd name="T5" fmla="*/ 2147483646 h 120000"/>
                <a:gd name="T6" fmla="*/ 2147483646 w 120000"/>
                <a:gd name="T7" fmla="*/ 2147483646 h 120000"/>
                <a:gd name="T8" fmla="*/ 2147483646 w 120000"/>
                <a:gd name="T9" fmla="*/ 2147483646 h 120000"/>
                <a:gd name="T10" fmla="*/ 2147483646 w 120000"/>
                <a:gd name="T11" fmla="*/ 2147483646 h 120000"/>
                <a:gd name="T12" fmla="*/ 2147483646 w 120000"/>
                <a:gd name="T13" fmla="*/ 2147483646 h 120000"/>
                <a:gd name="T14" fmla="*/ 2147483646 w 120000"/>
                <a:gd name="T15" fmla="*/ 2147483646 h 120000"/>
                <a:gd name="T16" fmla="*/ 2147483646 w 120000"/>
                <a:gd name="T17" fmla="*/ 2147483646 h 120000"/>
                <a:gd name="T18" fmla="*/ 2147483646 w 120000"/>
                <a:gd name="T19" fmla="*/ 2147483646 h 120000"/>
                <a:gd name="T20" fmla="*/ 2147483646 w 120000"/>
                <a:gd name="T21" fmla="*/ 2147483646 h 120000"/>
                <a:gd name="T22" fmla="*/ 2147483646 w 120000"/>
                <a:gd name="T23" fmla="*/ 2147483646 h 120000"/>
                <a:gd name="T24" fmla="*/ 2147483646 w 120000"/>
                <a:gd name="T25" fmla="*/ 2147483646 h 12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000"/>
                <a:gd name="T40" fmla="*/ 0 h 120000"/>
                <a:gd name="T41" fmla="*/ 120000 w 120000"/>
                <a:gd name="T42" fmla="*/ 120000 h 12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000" h="120000" extrusionOk="0">
                  <a:moveTo>
                    <a:pt x="15906" y="45887"/>
                  </a:moveTo>
                  <a:lnTo>
                    <a:pt x="47797" y="45887"/>
                  </a:lnTo>
                  <a:lnTo>
                    <a:pt x="47797" y="15905"/>
                  </a:lnTo>
                  <a:lnTo>
                    <a:pt x="72202" y="15905"/>
                  </a:lnTo>
                  <a:lnTo>
                    <a:pt x="72202" y="45887"/>
                  </a:lnTo>
                  <a:lnTo>
                    <a:pt x="104093" y="45887"/>
                  </a:lnTo>
                  <a:lnTo>
                    <a:pt x="104093" y="74112"/>
                  </a:lnTo>
                  <a:lnTo>
                    <a:pt x="72202" y="74112"/>
                  </a:lnTo>
                  <a:lnTo>
                    <a:pt x="72202" y="104094"/>
                  </a:lnTo>
                  <a:lnTo>
                    <a:pt x="47797" y="104094"/>
                  </a:lnTo>
                  <a:lnTo>
                    <a:pt x="47797" y="74112"/>
                  </a:lnTo>
                  <a:lnTo>
                    <a:pt x="15906" y="74112"/>
                  </a:lnTo>
                  <a:lnTo>
                    <a:pt x="15906" y="45887"/>
                  </a:lnTo>
                  <a:close/>
                </a:path>
              </a:pathLst>
            </a:custGeom>
            <a:solidFill>
              <a:srgbClr val="A4C13D"/>
            </a:solidFill>
            <a:ln w="25400" cap="flat" cmpd="sng">
              <a:solidFill>
                <a:schemeClr val="tx1"/>
              </a:solidFill>
              <a:prstDash val="solid"/>
              <a:miter lim="800000"/>
              <a:headEnd type="none" w="med" len="med"/>
              <a:tailEnd type="none" w="med" len="med"/>
            </a:ln>
          </p:spPr>
          <p:txBody>
            <a:bodyPr lIns="91425" tIns="45700" rIns="91425" bIns="45700" anchor="ctr"/>
            <a:lstStyle/>
            <a:p>
              <a:endParaRPr lang="de-DE"/>
            </a:p>
          </p:txBody>
        </p:sp>
        <p:sp>
          <p:nvSpPr>
            <p:cNvPr id="103438" name="Shape 569"/>
            <p:cNvSpPr>
              <a:spLocks noChangeArrowheads="1"/>
            </p:cNvSpPr>
            <p:nvPr/>
          </p:nvSpPr>
          <p:spPr bwMode="auto">
            <a:xfrm>
              <a:off x="1095763986" y="29484858"/>
              <a:ext cx="1051719660" cy="2105713501"/>
            </a:xfrm>
            <a:prstGeom prst="bracePair">
              <a:avLst>
                <a:gd name="adj" fmla="val 8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000000"/>
                </a:solidFill>
                <a:latin typeface="Arial" panose="020B0604020202020204" pitchFamily="34" charset="0"/>
                <a:sym typeface="Arial" panose="020B0604020202020204" pitchFamily="34" charset="0"/>
              </a:endParaRPr>
            </a:p>
          </p:txBody>
        </p:sp>
        <p:sp>
          <p:nvSpPr>
            <p:cNvPr id="103439" name="Shape 570"/>
            <p:cNvSpPr txBox="1">
              <a:spLocks noChangeArrowheads="1"/>
            </p:cNvSpPr>
            <p:nvPr/>
          </p:nvSpPr>
          <p:spPr bwMode="auto">
            <a:xfrm>
              <a:off x="1843368285" y="396994103"/>
              <a:ext cx="214271109" cy="25242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698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100"/>
                <a:buFont typeface="Arial" panose="020B0604020202020204" pitchFamily="34" charset="0"/>
                <a:buNone/>
              </a:pPr>
              <a:r>
                <a:rPr lang="de-DE" altLang="de-DE" sz="1100">
                  <a:solidFill>
                    <a:srgbClr val="000000"/>
                  </a:solidFill>
                  <a:latin typeface="Arial" panose="020B0604020202020204" pitchFamily="34" charset="0"/>
                  <a:sym typeface="Arial" panose="020B0604020202020204" pitchFamily="34" charset="0"/>
                </a:rPr>
                <a:t>Autor: Max Meyer</a:t>
              </a:r>
            </a:p>
          </p:txBody>
        </p:sp>
        <p:pic>
          <p:nvPicPr>
            <p:cNvPr id="103440" name="Shape 571" descr="https://upload.wikimedia.org/wikipedia/commons/thumb/1/16/CC-BY_icon.svg/1280px-CC-BY_icon.svg.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005864" y="263573092"/>
              <a:ext cx="126811897" cy="13124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41" name="Shape 572" descr="https://upload.wikimedia.org/wikipedia/commons/thumb/1/16/CC-BY_icon.svg/1280px-CC-BY_icon.svg.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005864" y="1034623449"/>
              <a:ext cx="126811897" cy="13124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42" name="Shape 573" descr="https://upload.wikimedia.org/wikipedia/commons/thumb/1/16/CC-BY_icon.svg/1280px-CC-BY_icon.svg.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005864" y="1642662544"/>
              <a:ext cx="126811897" cy="13124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43" name="Shape 574"/>
            <p:cNvSpPr txBox="1">
              <a:spLocks noChangeArrowheads="1"/>
            </p:cNvSpPr>
            <p:nvPr/>
          </p:nvSpPr>
          <p:spPr bwMode="auto">
            <a:xfrm>
              <a:off x="1843368285" y="1159671244"/>
              <a:ext cx="202087304" cy="46457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698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100"/>
                <a:buFont typeface="Arial" panose="020B0604020202020204" pitchFamily="34" charset="0"/>
                <a:buNone/>
              </a:pPr>
              <a:r>
                <a:rPr lang="de-DE" altLang="de-DE" sz="1100">
                  <a:solidFill>
                    <a:srgbClr val="000000"/>
                  </a:solidFill>
                  <a:latin typeface="Arial" panose="020B0604020202020204" pitchFamily="34" charset="0"/>
                  <a:sym typeface="Arial" panose="020B0604020202020204" pitchFamily="34" charset="0"/>
                </a:rPr>
                <a:t>Autorin: Sarah Scholl</a:t>
              </a:r>
            </a:p>
          </p:txBody>
        </p:sp>
        <p:sp>
          <p:nvSpPr>
            <p:cNvPr id="103444" name="Shape 575"/>
            <p:cNvSpPr txBox="1">
              <a:spLocks noChangeArrowheads="1"/>
            </p:cNvSpPr>
            <p:nvPr/>
          </p:nvSpPr>
          <p:spPr bwMode="auto">
            <a:xfrm>
              <a:off x="1827199013" y="1797300590"/>
              <a:ext cx="237822569" cy="25242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698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SzPts val="1100"/>
                <a:buFont typeface="Arial" panose="020B0604020202020204" pitchFamily="34" charset="0"/>
                <a:buNone/>
              </a:pPr>
              <a:r>
                <a:rPr lang="de-DE" altLang="de-DE" sz="1100">
                  <a:solidFill>
                    <a:srgbClr val="000000"/>
                  </a:solidFill>
                  <a:latin typeface="Arial" panose="020B0604020202020204" pitchFamily="34" charset="0"/>
                  <a:sym typeface="Arial" panose="020B0604020202020204" pitchFamily="34" charset="0"/>
                </a:rPr>
                <a:t>Autor: Hans Glück</a:t>
              </a:r>
            </a:p>
          </p:txBody>
        </p:sp>
        <p:pic>
          <p:nvPicPr>
            <p:cNvPr id="103445" name="Shape 576"/>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3424724" y="0"/>
              <a:ext cx="356822998" cy="7095691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46" name="Shape 577"/>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7993165" y="786811797"/>
              <a:ext cx="588156584" cy="6159288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47" name="Shape 578"/>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3431591" y="1491222279"/>
              <a:ext cx="187710493" cy="6562613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9" name="Textfeld 28">
            <a:extLst>
              <a:ext uri="{FF2B5EF4-FFF2-40B4-BE49-F238E27FC236}">
                <a16:creationId xmlns:a16="http://schemas.microsoft.com/office/drawing/2014/main" id="{C690823F-F613-D54C-ADFF-EA4F1D6C5A70}"/>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10547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0547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0547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sp>
        <p:nvSpPr>
          <p:cNvPr id="15" name="Textfeld 14">
            <a:extLst>
              <a:ext uri="{FF2B5EF4-FFF2-40B4-BE49-F238E27FC236}">
                <a16:creationId xmlns:a16="http://schemas.microsoft.com/office/drawing/2014/main" id="{0AFF2D31-9C52-B446-9FF2-C3593CC81369}"/>
              </a:ext>
            </a:extLst>
          </p:cNvPr>
          <p:cNvSpPr txBox="1">
            <a:spLocks noChangeArrowheads="1"/>
          </p:cNvSpPr>
          <p:nvPr/>
        </p:nvSpPr>
        <p:spPr bwMode="auto">
          <a:xfrm>
            <a:off x="0" y="-3175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Kristina Alexanderson [CC BY 2.0 (http://</a:t>
            </a:r>
            <a:r>
              <a:rPr lang="de-DE" sz="800" dirty="0" err="1">
                <a:solidFill>
                  <a:schemeClr val="bg1">
                    <a:lumMod val="75000"/>
                  </a:schemeClr>
                </a:solidFill>
                <a:latin typeface="Arial" charset="0"/>
                <a:cs typeface="Arial" charset="0"/>
                <a:sym typeface="Calibri"/>
              </a:rPr>
              <a:t>creativecommons.org</a:t>
            </a:r>
            <a:r>
              <a:rPr lang="de-DE" sz="800" dirty="0">
                <a:solidFill>
                  <a:schemeClr val="bg1">
                    <a:lumMod val="75000"/>
                  </a:schemeClr>
                </a:solidFill>
                <a:latin typeface="Arial" charset="0"/>
                <a:cs typeface="Arial" charset="0"/>
                <a:sym typeface="Calibri"/>
              </a:rPr>
              <a:t>/</a:t>
            </a:r>
            <a:r>
              <a:rPr lang="de-DE" sz="800" dirty="0" err="1">
                <a:solidFill>
                  <a:schemeClr val="bg1">
                    <a:lumMod val="75000"/>
                  </a:schemeClr>
                </a:solidFill>
                <a:latin typeface="Arial" charset="0"/>
                <a:cs typeface="Arial" charset="0"/>
                <a:sym typeface="Calibri"/>
              </a:rPr>
              <a:t>licenses</a:t>
            </a:r>
            <a:r>
              <a:rPr lang="de-DE" sz="800" dirty="0">
                <a:solidFill>
                  <a:schemeClr val="bg1">
                    <a:lumMod val="75000"/>
                  </a:schemeClr>
                </a:solidFill>
                <a:latin typeface="Arial" charset="0"/>
                <a:cs typeface="Arial" charset="0"/>
                <a:sym typeface="Calibri"/>
              </a:rPr>
              <a:t>/</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/2.0)], via Wikimedia </a:t>
            </a:r>
            <a:r>
              <a:rPr lang="de-DE" sz="800" dirty="0" err="1">
                <a:solidFill>
                  <a:schemeClr val="bg1">
                    <a:lumMod val="75000"/>
                  </a:schemeClr>
                </a:solidFill>
                <a:latin typeface="Arial" charset="0"/>
                <a:cs typeface="Arial" charset="0"/>
                <a:sym typeface="Calibri"/>
              </a:rPr>
              <a:t>Commons</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Quelle:https</a:t>
            </a:r>
            <a:r>
              <a:rPr lang="de-DE" sz="800" dirty="0">
                <a:solidFill>
                  <a:schemeClr val="bg1">
                    <a:lumMod val="75000"/>
                  </a:schemeClr>
                </a:solidFill>
                <a:latin typeface="Arial" charset="0"/>
                <a:cs typeface="Arial" charset="0"/>
                <a:sym typeface="Calibri"/>
              </a:rPr>
              <a:t>://</a:t>
            </a:r>
            <a:r>
              <a:rPr lang="de-DE" sz="800" dirty="0" err="1">
                <a:solidFill>
                  <a:schemeClr val="bg1">
                    <a:lumMod val="75000"/>
                  </a:schemeClr>
                </a:solidFill>
                <a:latin typeface="Arial" charset="0"/>
                <a:cs typeface="Arial" charset="0"/>
                <a:sym typeface="Calibri"/>
              </a:rPr>
              <a:t>commons.wikimedia.org</a:t>
            </a:r>
            <a:r>
              <a:rPr lang="de-DE" sz="800" dirty="0">
                <a:solidFill>
                  <a:schemeClr val="bg1">
                    <a:lumMod val="75000"/>
                  </a:schemeClr>
                </a:solidFill>
                <a:latin typeface="Arial" charset="0"/>
                <a:cs typeface="Arial" charset="0"/>
                <a:sym typeface="Calibri"/>
              </a:rPr>
              <a:t>/</a:t>
            </a:r>
            <a:r>
              <a:rPr lang="de-DE" sz="800" dirty="0" err="1">
                <a:solidFill>
                  <a:schemeClr val="bg1">
                    <a:lumMod val="75000"/>
                  </a:schemeClr>
                </a:solidFill>
                <a:latin typeface="Arial" charset="0"/>
                <a:cs typeface="Arial" charset="0"/>
                <a:sym typeface="Calibri"/>
              </a:rPr>
              <a:t>wiki</a:t>
            </a:r>
            <a:r>
              <a:rPr lang="de-DE" sz="800" dirty="0">
                <a:solidFill>
                  <a:schemeClr val="bg1">
                    <a:lumMod val="75000"/>
                  </a:schemeClr>
                </a:solidFill>
                <a:latin typeface="Arial" charset="0"/>
                <a:cs typeface="Arial" charset="0"/>
                <a:sym typeface="Calibri"/>
              </a:rPr>
              <a:t>/File%3ACreative_Commons_-_cc_stickers.jpg</a:t>
            </a:r>
          </a:p>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err="1">
                <a:solidFill>
                  <a:schemeClr val="bg1">
                    <a:lumMod val="75000"/>
                  </a:schemeClr>
                </a:solidFill>
                <a:latin typeface="Arial" charset="0"/>
                <a:cs typeface="Arial" charset="0"/>
                <a:sym typeface="Arial"/>
              </a:rPr>
              <a:t>creativecommons.org</a:t>
            </a:r>
            <a:r>
              <a:rPr lang="de-DE" sz="800" dirty="0">
                <a:solidFill>
                  <a:schemeClr val="bg1">
                    <a:lumMod val="75000"/>
                  </a:schemeClr>
                </a:solidFill>
                <a:latin typeface="Arial" charset="0"/>
                <a:cs typeface="Arial" charset="0"/>
                <a:sym typeface="Arial"/>
              </a:rPr>
              <a:t>/</a:t>
            </a:r>
            <a:r>
              <a:rPr lang="de-DE" sz="800" dirty="0" err="1">
                <a:solidFill>
                  <a:schemeClr val="bg1">
                    <a:lumMod val="75000"/>
                  </a:schemeClr>
                </a:solidFill>
                <a:latin typeface="Arial" charset="0"/>
                <a:cs typeface="Arial" charset="0"/>
                <a:sym typeface="Arial"/>
              </a:rPr>
              <a:t>licenses</a:t>
            </a:r>
            <a:r>
              <a:rPr lang="de-DE" sz="800" dirty="0">
                <a:solidFill>
                  <a:schemeClr val="bg1">
                    <a:lumMod val="75000"/>
                  </a:schemeClr>
                </a:solidFill>
                <a:latin typeface="Arial" charset="0"/>
                <a:cs typeface="Arial" charset="0"/>
                <a:sym typeface="Arial"/>
              </a:rPr>
              <a:t>/</a:t>
            </a:r>
            <a:r>
              <a:rPr lang="de-DE" sz="800" dirty="0" err="1">
                <a:solidFill>
                  <a:schemeClr val="bg1">
                    <a:lumMod val="75000"/>
                  </a:schemeClr>
                </a:solidFill>
                <a:latin typeface="Arial" charset="0"/>
                <a:cs typeface="Arial" charset="0"/>
                <a:sym typeface="Arial"/>
              </a:rPr>
              <a:t>by-sa</a:t>
            </a:r>
            <a:r>
              <a:rPr lang="de-DE" sz="800" dirty="0">
                <a:solidFill>
                  <a:schemeClr val="bg1">
                    <a:lumMod val="75000"/>
                  </a:schemeClr>
                </a:solidFill>
                <a:latin typeface="Arial" charset="0"/>
                <a:cs typeface="Arial" charset="0"/>
                <a:sym typeface="Arial"/>
              </a:rPr>
              <a:t>/4.0/</a:t>
            </a:r>
            <a:r>
              <a:rPr lang="de-DE" sz="800" dirty="0" err="1">
                <a:solidFill>
                  <a:schemeClr val="bg1">
                    <a:lumMod val="75000"/>
                  </a:schemeClr>
                </a:solidFill>
                <a:latin typeface="Arial" charset="0"/>
                <a:cs typeface="Arial" charset="0"/>
                <a:sym typeface="Arial"/>
              </a:rPr>
              <a:t>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pic>
        <p:nvPicPr>
          <p:cNvPr id="105480" name="Shape 510"/>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775" y="2235200"/>
            <a:ext cx="37846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5">
            <a:extLst>
              <a:ext uri="{FF2B5EF4-FFF2-40B4-BE49-F238E27FC236}">
                <a16:creationId xmlns:a16="http://schemas.microsoft.com/office/drawing/2014/main" id="{BF3A3344-05A3-4F41-AF25-B2F1A2AD0608}"/>
              </a:ext>
            </a:extLst>
          </p:cNvPr>
          <p:cNvSpPr>
            <a:spLocks noChangeArrowheads="1"/>
          </p:cNvSpPr>
          <p:nvPr/>
        </p:nvSpPr>
        <p:spPr bwMode="auto">
          <a:xfrm>
            <a:off x="763588" y="2949575"/>
            <a:ext cx="36020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anose="020B03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anose="020B0300000000000000" pitchFamily="34" charset="-128"/>
                <a:cs typeface="Arial" panose="020B0604020202020204" pitchFamily="34" charset="0"/>
              </a:defRPr>
            </a:lvl2pPr>
            <a:lvl3pPr marL="1143000" indent="-228600">
              <a:spcBef>
                <a:spcPct val="20000"/>
              </a:spcBef>
              <a:spcAft>
                <a:spcPts val="600"/>
              </a:spcAft>
              <a:buClr>
                <a:schemeClr val="tx2"/>
              </a:buClr>
              <a:buFont typeface="Lucida Grande" panose="020B0600040502020204" pitchFamily="34" charset="0"/>
              <a:buChar char="▪"/>
              <a:defRPr sz="1600">
                <a:solidFill>
                  <a:schemeClr val="tx1"/>
                </a:solidFill>
                <a:latin typeface="Arial" panose="020B0604020202020204" pitchFamily="34" charset="0"/>
                <a:ea typeface="ヒラギノ角ゴ Pro W3" panose="020B0300000000000000"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spcAft>
                <a:spcPct val="0"/>
              </a:spcAft>
              <a:buFont typeface="Arial" panose="020B0604020202020204" pitchFamily="34" charset="0"/>
              <a:buNone/>
              <a:defRPr/>
            </a:pPr>
            <a:r>
              <a:rPr lang="de-DE" altLang="de-DE" sz="1600" b="0" dirty="0">
                <a:solidFill>
                  <a:schemeClr val="tx1"/>
                </a:solidFill>
              </a:rPr>
              <a:t>Lizenzen sind </a:t>
            </a:r>
            <a:r>
              <a:rPr lang="de-DE" altLang="de-DE" sz="1600" dirty="0">
                <a:solidFill>
                  <a:schemeClr val="tx1"/>
                </a:solidFill>
              </a:rPr>
              <a:t>nicht </a:t>
            </a:r>
            <a:r>
              <a:rPr lang="de-DE" altLang="de-DE" sz="1600" b="0" dirty="0">
                <a:solidFill>
                  <a:schemeClr val="tx1"/>
                </a:solidFill>
              </a:rPr>
              <a:t>identisch:</a:t>
            </a:r>
          </a:p>
          <a:p>
            <a:pPr>
              <a:spcBef>
                <a:spcPct val="0"/>
              </a:spcBef>
              <a:spcAft>
                <a:spcPct val="0"/>
              </a:spcAft>
              <a:buFont typeface="Arial" panose="020B0604020202020204" pitchFamily="34" charset="0"/>
              <a:buNone/>
              <a:defRPr/>
            </a:pPr>
            <a:endParaRPr lang="de-DE" altLang="de-DE" sz="1600" b="0" dirty="0">
              <a:solidFill>
                <a:schemeClr val="tx1"/>
              </a:solidFill>
            </a:endParaRPr>
          </a:p>
          <a:p>
            <a:pPr marL="285750" indent="-285750">
              <a:spcBef>
                <a:spcPct val="0"/>
              </a:spcBef>
              <a:spcAft>
                <a:spcPct val="0"/>
              </a:spcAft>
              <a:defRPr/>
            </a:pPr>
            <a:r>
              <a:rPr lang="de-DE" altLang="de-DE" sz="1600" b="0" dirty="0">
                <a:solidFill>
                  <a:schemeClr val="tx1"/>
                </a:solidFill>
              </a:rPr>
              <a:t>Restriktiver und komplizierter zu kombinieren</a:t>
            </a:r>
          </a:p>
          <a:p>
            <a:pPr marL="285750" indent="-285750">
              <a:spcBef>
                <a:spcPct val="0"/>
              </a:spcBef>
              <a:spcAft>
                <a:spcPct val="0"/>
              </a:spcAft>
              <a:defRPr/>
            </a:pPr>
            <a:r>
              <a:rPr lang="de-DE" altLang="de-DE" sz="1600" b="0" dirty="0">
                <a:solidFill>
                  <a:schemeClr val="tx1"/>
                </a:solidFill>
              </a:rPr>
              <a:t>Regeln beachten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10752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0752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0752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pic>
        <p:nvPicPr>
          <p:cNvPr id="107527" name="Shape 62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3" y="2295525"/>
            <a:ext cx="842486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a:extLst>
              <a:ext uri="{FF2B5EF4-FFF2-40B4-BE49-F238E27FC236}">
                <a16:creationId xmlns:a16="http://schemas.microsoft.com/office/drawing/2014/main" id="{717E12AB-7EB7-4B4A-9C63-F7AB043BF2E6}"/>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6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10957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0957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0957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pic>
        <p:nvPicPr>
          <p:cNvPr id="109575" name="Shape 63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303463"/>
            <a:ext cx="85248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B4CA5D99-F64B-AA4C-9577-F01F9292846B}"/>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11161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1162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1162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pic>
        <p:nvPicPr>
          <p:cNvPr id="111623" name="Shape 64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2286000"/>
            <a:ext cx="8396287"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3B046B36-A01E-1940-A07E-76ADD6BFBF9B}"/>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113667"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1366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1367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Creative Commons Lizenzen kombinieren</a:t>
            </a:r>
          </a:p>
        </p:txBody>
      </p:sp>
      <p:pic>
        <p:nvPicPr>
          <p:cNvPr id="113671" name="Shape 65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374900"/>
            <a:ext cx="803592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96A4A675-23D1-3949-A0E9-6C1F4302A3A0}"/>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
        <p:nvSpPr>
          <p:cNvPr id="11571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1571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1571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Kompatibiliät von Creative Commons Lizenzen</a:t>
            </a:r>
          </a:p>
        </p:txBody>
      </p:sp>
      <p:pic>
        <p:nvPicPr>
          <p:cNvPr id="115719" name="Shape 669"/>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663" y="2328863"/>
            <a:ext cx="455771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DCF6D868-56B0-C144-9926-937724B8F155}"/>
              </a:ext>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err="1">
                <a:solidFill>
                  <a:schemeClr val="bg1">
                    <a:lumMod val="75000"/>
                  </a:schemeClr>
                </a:solidFill>
                <a:latin typeface="Arial" charset="0"/>
                <a:cs typeface="Arial" charset="0"/>
                <a:sym typeface="Arial"/>
              </a:rPr>
              <a:t>Created</a:t>
            </a:r>
            <a:r>
              <a:rPr lang="de-DE" sz="800" dirty="0">
                <a:solidFill>
                  <a:schemeClr val="bg1">
                    <a:lumMod val="75000"/>
                  </a:schemeClr>
                </a:solidFill>
                <a:latin typeface="Arial" charset="0"/>
                <a:cs typeface="Arial" charset="0"/>
                <a:sym typeface="Arial"/>
              </a:rPr>
              <a:t> </a:t>
            </a:r>
            <a:r>
              <a:rPr lang="de-DE" sz="800" dirty="0" err="1">
                <a:solidFill>
                  <a:schemeClr val="bg1">
                    <a:lumMod val="75000"/>
                  </a:schemeClr>
                </a:solidFill>
                <a:latin typeface="Arial" charset="0"/>
                <a:cs typeface="Arial" charset="0"/>
                <a:sym typeface="Arial"/>
              </a:rPr>
              <a:t>by</a:t>
            </a:r>
            <a:r>
              <a:rPr lang="de-DE" sz="800" dirty="0">
                <a:solidFill>
                  <a:schemeClr val="bg1">
                    <a:lumMod val="75000"/>
                  </a:schemeClr>
                </a:solidFill>
                <a:latin typeface="Arial" charset="0"/>
                <a:cs typeface="Arial" charset="0"/>
                <a:sym typeface="Arial"/>
              </a:rPr>
              <a:t> Kennisland </a:t>
            </a:r>
            <a:r>
              <a:rPr lang="de-DE" sz="800" dirty="0" err="1">
                <a:solidFill>
                  <a:schemeClr val="bg1">
                    <a:lumMod val="75000"/>
                  </a:schemeClr>
                </a:solidFill>
                <a:latin typeface="Arial" charset="0"/>
                <a:cs typeface="Arial" charset="0"/>
                <a:sym typeface="Arial"/>
              </a:rPr>
              <a:t>published</a:t>
            </a:r>
            <a:r>
              <a:rPr lang="de-DE" sz="800" dirty="0">
                <a:solidFill>
                  <a:schemeClr val="bg1">
                    <a:lumMod val="75000"/>
                  </a:schemeClr>
                </a:solidFill>
                <a:latin typeface="Arial" charset="0"/>
                <a:cs typeface="Arial" charset="0"/>
                <a:sym typeface="Arial"/>
              </a:rPr>
              <a:t> </a:t>
            </a:r>
            <a:r>
              <a:rPr lang="de-DE" sz="800" dirty="0" err="1">
                <a:solidFill>
                  <a:schemeClr val="bg1">
                    <a:lumMod val="75000"/>
                  </a:schemeClr>
                </a:solidFill>
                <a:latin typeface="Arial" charset="0"/>
                <a:cs typeface="Arial" charset="0"/>
                <a:sym typeface="Arial"/>
              </a:rPr>
              <a:t>under</a:t>
            </a:r>
            <a:r>
              <a:rPr lang="de-DE" sz="800" dirty="0">
                <a:solidFill>
                  <a:schemeClr val="bg1">
                    <a:lumMod val="75000"/>
                  </a:schemeClr>
                </a:solidFill>
                <a:latin typeface="Arial" charset="0"/>
                <a:cs typeface="Arial" charset="0"/>
                <a:sym typeface="Arial"/>
              </a:rPr>
              <a:t> a CC0 </a:t>
            </a:r>
            <a:r>
              <a:rPr lang="de-DE" sz="800" dirty="0" err="1">
                <a:solidFill>
                  <a:schemeClr val="bg1">
                    <a:lumMod val="75000"/>
                  </a:schemeClr>
                </a:solidFill>
                <a:latin typeface="Arial" charset="0"/>
                <a:cs typeface="Arial" charset="0"/>
                <a:sym typeface="Arial"/>
              </a:rPr>
              <a:t>license</a:t>
            </a:r>
            <a:r>
              <a:rPr lang="de-DE" sz="800" dirty="0">
                <a:solidFill>
                  <a:schemeClr val="bg1">
                    <a:lumMod val="75000"/>
                  </a:schemeClr>
                </a:solidFill>
                <a:latin typeface="Arial" charset="0"/>
                <a:cs typeface="Arial" charset="0"/>
                <a:sym typeface="Arial"/>
              </a:rPr>
              <a:t>. Quelle: https://wiki.creativecommons.org/wiki/File:CC_License_Compatibility_Chart.png</a:t>
            </a:r>
          </a:p>
          <a:p>
            <a:pPr indent="-50800">
              <a:spcBef>
                <a:spcPts val="0"/>
              </a:spcBef>
              <a:spcAft>
                <a:spcPts val="0"/>
              </a:spcAft>
              <a:buClr>
                <a:srgbClr val="000000"/>
              </a:buClr>
              <a:buSzPts val="800"/>
              <a:buFont typeface="Arial" charset="0"/>
              <a:buNone/>
              <a:defRPr/>
            </a:pPr>
            <a:r>
              <a:rPr lang="de-DE" sz="800" dirty="0">
                <a:solidFill>
                  <a:schemeClr val="bg1">
                    <a:lumMod val="75000"/>
                  </a:schemeClr>
                </a:solidFill>
                <a:latin typeface="Arial" charset="0"/>
                <a:cs typeface="Arial" charset="0"/>
                <a:sym typeface="Calibri"/>
              </a:rPr>
              <a:t>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Präsentation MINT-L-OER-amt </a:t>
            </a:r>
            <a:r>
              <a:rPr lang="de-DE" sz="800" dirty="0">
                <a:solidFill>
                  <a:schemeClr val="bg1">
                    <a:lumMod val="75000"/>
                  </a:schemeClr>
                </a:solidFill>
                <a:latin typeface="Arial" charset="0"/>
                <a:cs typeface="Arial" charset="0"/>
                <a:sym typeface="Source Sans Pro"/>
              </a:rPr>
              <a:t>von </a:t>
            </a:r>
            <a:r>
              <a:rPr lang="de-DE" sz="800" dirty="0" err="1">
                <a:solidFill>
                  <a:schemeClr val="bg1">
                    <a:lumMod val="75000"/>
                  </a:schemeClr>
                </a:solidFill>
                <a:latin typeface="Arial" charset="0"/>
                <a:cs typeface="Arial" charset="0"/>
                <a:sym typeface="Source Sans Pro"/>
              </a:rPr>
              <a:t>Lubna</a:t>
            </a:r>
            <a:r>
              <a:rPr lang="de-DE" sz="800" dirty="0">
                <a:solidFill>
                  <a:schemeClr val="bg1">
                    <a:lumMod val="75000"/>
                  </a:schemeClr>
                </a:solidFill>
                <a:latin typeface="Arial" charset="0"/>
                <a:cs typeface="Arial" charset="0"/>
                <a:sym typeface="Source Sans Pro"/>
              </a:rPr>
              <a:t> Ali und René Röpke. Bearbeitet von Bettina Waffner für </a:t>
            </a:r>
            <a:r>
              <a:rPr lang="de-DE" sz="800" dirty="0" err="1">
                <a:solidFill>
                  <a:schemeClr val="bg1">
                    <a:lumMod val="75000"/>
                  </a:schemeClr>
                </a:solidFill>
                <a:latin typeface="Arial" charset="0"/>
                <a:cs typeface="Arial" charset="0"/>
                <a:sym typeface="Source Sans Pro"/>
              </a:rPr>
              <a:t>MainstreamingOER</a:t>
            </a:r>
            <a:r>
              <a:rPr lang="de-DE" sz="800" dirty="0">
                <a:solidFill>
                  <a:schemeClr val="bg1">
                    <a:lumMod val="75000"/>
                  </a:schemeClr>
                </a:solidFill>
                <a:latin typeface="Arial" charset="0"/>
                <a:cs typeface="Arial" charset="0"/>
                <a:sym typeface="Source Sans Pro"/>
              </a:rPr>
              <a:t>  </a:t>
            </a:r>
            <a:r>
              <a:rPr lang="de-DE" sz="800" dirty="0">
                <a:solidFill>
                  <a:schemeClr val="bg1">
                    <a:lumMod val="75000"/>
                  </a:schemeClr>
                </a:solidFill>
                <a:latin typeface="Arial" charset="0"/>
                <a:cs typeface="Arial" charset="0"/>
                <a:sym typeface="Arial"/>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Aria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A64BEBFA-405E-EB48-A2B1-FB29A380087C}"/>
              </a:ext>
            </a:extLst>
          </p:cNvPr>
          <p:cNvSpPr txBox="1">
            <a:spLocks noChangeArrowheads="1"/>
          </p:cNvSpPr>
          <p:nvPr/>
        </p:nvSpPr>
        <p:spPr bwMode="auto">
          <a:xfrm>
            <a:off x="0" y="-3175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 typeface="Arial" charset="0"/>
              <a:buNone/>
              <a:defRPr/>
            </a:pPr>
            <a:r>
              <a:rPr lang="de-DE" altLang="de-DE" sz="800" dirty="0">
                <a:solidFill>
                  <a:schemeClr val="bg1">
                    <a:lumMod val="85000"/>
                  </a:schemeClr>
                </a:solidFill>
              </a:rPr>
              <a:t>Link zu dem Selfie-Bild mit Hillary Clinton: http://</a:t>
            </a:r>
            <a:r>
              <a:rPr lang="de-DE" altLang="de-DE" sz="800" dirty="0" err="1">
                <a:solidFill>
                  <a:schemeClr val="bg1">
                    <a:lumMod val="85000"/>
                  </a:schemeClr>
                </a:solidFill>
              </a:rPr>
              <a:t>time.com</a:t>
            </a:r>
            <a:r>
              <a:rPr lang="de-DE" altLang="de-DE" sz="800" dirty="0">
                <a:solidFill>
                  <a:schemeClr val="bg1">
                    <a:lumMod val="85000"/>
                  </a:schemeClr>
                </a:solidFill>
              </a:rPr>
              <a:t>/4508252/</a:t>
            </a:r>
            <a:r>
              <a:rPr lang="de-DE" altLang="de-DE" sz="800" dirty="0" err="1">
                <a:solidFill>
                  <a:schemeClr val="bg1">
                    <a:lumMod val="85000"/>
                  </a:schemeClr>
                </a:solidFill>
              </a:rPr>
              <a:t>hillary-clinton-epic-selfie</a:t>
            </a:r>
            <a:r>
              <a:rPr lang="de-DE" altLang="de-DE" sz="800" dirty="0">
                <a:solidFill>
                  <a:schemeClr val="bg1">
                    <a:lumMod val="85000"/>
                  </a:schemeClr>
                </a:solidFill>
              </a:rPr>
              <a:t>/</a:t>
            </a:r>
          </a:p>
          <a:p>
            <a:pPr>
              <a:buFont typeface="Arial" charset="0"/>
              <a:buNone/>
              <a:defRPr/>
            </a:pPr>
            <a:endParaRPr lang="de-DE" sz="800" dirty="0">
              <a:solidFill>
                <a:schemeClr val="bg1">
                  <a:lumMod val="85000"/>
                </a:schemeClr>
              </a:solidFill>
              <a:sym typeface="Gill Sans"/>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pic>
        <p:nvPicPr>
          <p:cNvPr id="25608" name="Shape 207" descr="Bild"/>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8" y="1636713"/>
            <a:ext cx="6027737"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17762"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1776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34925" y="489108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47863" y="4918075"/>
            <a:ext cx="0" cy="12541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3553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7767" name="Bild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0399" y="2792412"/>
            <a:ext cx="271621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5">
            <a:extLst>
              <a:ext uri="{FF2B5EF4-FFF2-40B4-BE49-F238E27FC236}">
                <a16:creationId xmlns:a16="http://schemas.microsoft.com/office/drawing/2014/main" id="{5F76450E-84F2-864A-8546-14775AF3C939}"/>
              </a:ext>
            </a:extLst>
          </p:cNvPr>
          <p:cNvPicPr>
            <a:picLocks noChangeAspect="1"/>
          </p:cNvPicPr>
          <p:nvPr/>
        </p:nvPicPr>
        <p:blipFill>
          <a:blip r:embed="rId5">
            <a:duotone>
              <a:prstClr val="black"/>
              <a:srgbClr val="3FA9DC">
                <a:tint val="45000"/>
                <a:satMod val="400000"/>
              </a:srgbClr>
            </a:duotone>
            <a:extLst>
              <a:ext uri="{28A0092B-C50C-407E-A947-70E740481C1C}">
                <a14:useLocalDpi xmlns:a14="http://schemas.microsoft.com/office/drawing/2010/main" val="0"/>
              </a:ext>
            </a:extLst>
          </a:blip>
          <a:srcRect/>
          <a:stretch>
            <a:fillRect/>
          </a:stretch>
        </p:blipFill>
        <p:spPr bwMode="auto">
          <a:xfrm>
            <a:off x="4427984" y="2409395"/>
            <a:ext cx="1887761" cy="66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18" descr="http://i.creativecommons.org/l/by-nc/3.0/88x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13" y="2506663"/>
            <a:ext cx="18002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22" descr="http://i.creativecommons.org/l/by-nc-nd/3.0/88x3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0688" y="3286125"/>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16" descr="http://i.creativecommons.org/l/by-nd/3.0/88x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7513" y="1714500"/>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2" name="Picture 20" descr="http://i.creativecommons.org/l/by-nc-sa/3.0/88x3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7038" y="4110038"/>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2300" y="3238500"/>
            <a:ext cx="1905000" cy="660400"/>
          </a:xfrm>
          <a:prstGeom prst="rect">
            <a:avLst/>
          </a:prstGeom>
          <a:noFill/>
          <a:extLst>
            <a:ext uri="{909E8E84-426E-40DD-AFC4-6F175D3DCCD1}">
              <a14:hiddenFill xmlns:a14="http://schemas.microsoft.com/office/drawing/2010/main">
                <a:solidFill>
                  <a:srgbClr val="FFFFFF"/>
                </a:solidFill>
              </a14:hiddenFill>
            </a:ext>
          </a:extLst>
        </p:spPr>
      </p:pic>
      <p:pic>
        <p:nvPicPr>
          <p:cNvPr id="117774" name="Bild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51350" y="4108450"/>
            <a:ext cx="18875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0">
            <a:extLst>
              <a:ext uri="{FF2B5EF4-FFF2-40B4-BE49-F238E27FC236}">
                <a16:creationId xmlns:a16="http://schemas.microsoft.com/office/drawing/2014/main" id="{C940255E-1E7D-9F46-A486-2C0E9712AE4E}"/>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0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19810"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1981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19813"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Die 5 R´s der Offenheit</a:t>
            </a:r>
          </a:p>
        </p:txBody>
      </p:sp>
      <p:pic>
        <p:nvPicPr>
          <p:cNvPr id="43" name="Grafik 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000" y="1990725"/>
            <a:ext cx="3635375" cy="27019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Shape 335">
            <a:extLst>
              <a:ext uri="{FF2B5EF4-FFF2-40B4-BE49-F238E27FC236}">
                <a16:creationId xmlns:a16="http://schemas.microsoft.com/office/drawing/2014/main" id="{3312EDCA-30DA-F841-9B38-19F61269FB84}"/>
              </a:ext>
            </a:extLst>
          </p:cNvPr>
          <p:cNvSpPr/>
          <p:nvPr/>
        </p:nvSpPr>
        <p:spPr>
          <a:xfrm>
            <a:off x="1030288" y="5956300"/>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retain</a:t>
            </a:r>
            <a:endParaRPr dirty="0">
              <a:solidFill>
                <a:schemeClr val="bg1"/>
              </a:solidFill>
              <a:effectLst/>
              <a:ea typeface="ヒラギノ角ゴ Pro W3" charset="-128"/>
            </a:endParaRPr>
          </a:p>
        </p:txBody>
      </p:sp>
      <p:sp>
        <p:nvSpPr>
          <p:cNvPr id="45" name="Shape 335">
            <a:extLst>
              <a:ext uri="{FF2B5EF4-FFF2-40B4-BE49-F238E27FC236}">
                <a16:creationId xmlns:a16="http://schemas.microsoft.com/office/drawing/2014/main" id="{2F88F596-8134-DA4C-8DF9-0DAA0CC6FA36}"/>
              </a:ext>
            </a:extLst>
          </p:cNvPr>
          <p:cNvSpPr/>
          <p:nvPr/>
        </p:nvSpPr>
        <p:spPr>
          <a:xfrm>
            <a:off x="1030288" y="6604000"/>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reuse</a:t>
            </a:r>
            <a:endParaRPr dirty="0">
              <a:solidFill>
                <a:schemeClr val="bg1"/>
              </a:solidFill>
              <a:effectLst/>
              <a:ea typeface="ヒラギノ角ゴ Pro W3" charset="-128"/>
            </a:endParaRPr>
          </a:p>
        </p:txBody>
      </p:sp>
      <p:sp>
        <p:nvSpPr>
          <p:cNvPr id="46" name="Shape 335">
            <a:extLst>
              <a:ext uri="{FF2B5EF4-FFF2-40B4-BE49-F238E27FC236}">
                <a16:creationId xmlns:a16="http://schemas.microsoft.com/office/drawing/2014/main" id="{A13D669E-EE3A-C244-B80A-3C7EEFC6F8A6}"/>
              </a:ext>
            </a:extLst>
          </p:cNvPr>
          <p:cNvSpPr/>
          <p:nvPr/>
        </p:nvSpPr>
        <p:spPr>
          <a:xfrm>
            <a:off x="1039813" y="7248525"/>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revise</a:t>
            </a:r>
            <a:endParaRPr dirty="0">
              <a:solidFill>
                <a:schemeClr val="bg1"/>
              </a:solidFill>
              <a:effectLst/>
              <a:ea typeface="ヒラギノ角ゴ Pro W3" charset="-128"/>
            </a:endParaRPr>
          </a:p>
        </p:txBody>
      </p:sp>
      <p:sp>
        <p:nvSpPr>
          <p:cNvPr id="47" name="Shape 335">
            <a:extLst>
              <a:ext uri="{FF2B5EF4-FFF2-40B4-BE49-F238E27FC236}">
                <a16:creationId xmlns:a16="http://schemas.microsoft.com/office/drawing/2014/main" id="{253C6A25-9C03-464C-9BFF-9A45286A76BA}"/>
              </a:ext>
            </a:extLst>
          </p:cNvPr>
          <p:cNvSpPr/>
          <p:nvPr/>
        </p:nvSpPr>
        <p:spPr>
          <a:xfrm>
            <a:off x="1031875" y="7902575"/>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remix</a:t>
            </a:r>
            <a:endParaRPr dirty="0">
              <a:solidFill>
                <a:schemeClr val="bg1"/>
              </a:solidFill>
              <a:effectLst/>
              <a:ea typeface="ヒラギノ角ゴ Pro W3" charset="-128"/>
            </a:endParaRPr>
          </a:p>
        </p:txBody>
      </p:sp>
      <p:sp>
        <p:nvSpPr>
          <p:cNvPr id="48" name="Shape 335">
            <a:extLst>
              <a:ext uri="{FF2B5EF4-FFF2-40B4-BE49-F238E27FC236}">
                <a16:creationId xmlns:a16="http://schemas.microsoft.com/office/drawing/2014/main" id="{CA32B92C-6381-8D48-8F8B-3BC821847160}"/>
              </a:ext>
            </a:extLst>
          </p:cNvPr>
          <p:cNvSpPr/>
          <p:nvPr/>
        </p:nvSpPr>
        <p:spPr>
          <a:xfrm>
            <a:off x="1030288" y="8555038"/>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redistribute</a:t>
            </a:r>
            <a:endParaRPr dirty="0">
              <a:solidFill>
                <a:schemeClr val="bg1"/>
              </a:solidFill>
              <a:effectLst/>
              <a:ea typeface="ヒラギノ角ゴ Pro W3" charset="-128"/>
            </a:endParaRPr>
          </a:p>
        </p:txBody>
      </p:sp>
      <p:sp>
        <p:nvSpPr>
          <p:cNvPr id="49" name="Shape 333">
            <a:extLst>
              <a:ext uri="{FF2B5EF4-FFF2-40B4-BE49-F238E27FC236}">
                <a16:creationId xmlns:a16="http://schemas.microsoft.com/office/drawing/2014/main" id="{BD1D15C2-968C-2E4C-8ABF-D79714B06F75}"/>
              </a:ext>
            </a:extLst>
          </p:cNvPr>
          <p:cNvSpPr/>
          <p:nvPr/>
        </p:nvSpPr>
        <p:spPr>
          <a:xfrm>
            <a:off x="3348038" y="5956300"/>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kopieren und behalten</a:t>
            </a:r>
            <a:endParaRPr dirty="0">
              <a:solidFill>
                <a:schemeClr val="bg1"/>
              </a:solidFill>
              <a:ea typeface="ヒラギノ角ゴ Pro W3" charset="-128"/>
            </a:endParaRPr>
          </a:p>
        </p:txBody>
      </p:sp>
      <p:sp>
        <p:nvSpPr>
          <p:cNvPr id="50" name="Shape 333">
            <a:extLst>
              <a:ext uri="{FF2B5EF4-FFF2-40B4-BE49-F238E27FC236}">
                <a16:creationId xmlns:a16="http://schemas.microsoft.com/office/drawing/2014/main" id="{1D3818CB-E2AF-7047-A3A9-82631CA03FEE}"/>
              </a:ext>
            </a:extLst>
          </p:cNvPr>
          <p:cNvSpPr/>
          <p:nvPr/>
        </p:nvSpPr>
        <p:spPr>
          <a:xfrm>
            <a:off x="3348038" y="6627813"/>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verwenden</a:t>
            </a:r>
            <a:endParaRPr dirty="0">
              <a:solidFill>
                <a:schemeClr val="bg1"/>
              </a:solidFill>
              <a:ea typeface="ヒラギノ角ゴ Pro W3" charset="-128"/>
            </a:endParaRPr>
          </a:p>
        </p:txBody>
      </p:sp>
      <p:sp>
        <p:nvSpPr>
          <p:cNvPr id="51" name="Shape 333">
            <a:extLst>
              <a:ext uri="{FF2B5EF4-FFF2-40B4-BE49-F238E27FC236}">
                <a16:creationId xmlns:a16="http://schemas.microsoft.com/office/drawing/2014/main" id="{8BF9AB12-1714-ED48-B676-ADE950AA3A81}"/>
              </a:ext>
            </a:extLst>
          </p:cNvPr>
          <p:cNvSpPr/>
          <p:nvPr/>
        </p:nvSpPr>
        <p:spPr>
          <a:xfrm>
            <a:off x="3367088" y="7248525"/>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anpassen und modifizieren</a:t>
            </a:r>
            <a:endParaRPr dirty="0">
              <a:solidFill>
                <a:schemeClr val="bg1"/>
              </a:solidFill>
              <a:ea typeface="ヒラギノ角ゴ Pro W3" charset="-128"/>
            </a:endParaRPr>
          </a:p>
        </p:txBody>
      </p:sp>
      <p:sp>
        <p:nvSpPr>
          <p:cNvPr id="52" name="Shape 333">
            <a:extLst>
              <a:ext uri="{FF2B5EF4-FFF2-40B4-BE49-F238E27FC236}">
                <a16:creationId xmlns:a16="http://schemas.microsoft.com/office/drawing/2014/main" id="{19ACA844-4F1A-A54F-ABB0-943D0D5DB378}"/>
              </a:ext>
            </a:extLst>
          </p:cNvPr>
          <p:cNvSpPr/>
          <p:nvPr/>
        </p:nvSpPr>
        <p:spPr>
          <a:xfrm>
            <a:off x="3367088" y="7893050"/>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verschiedene Materialien kombinieren</a:t>
            </a:r>
            <a:endParaRPr dirty="0">
              <a:solidFill>
                <a:schemeClr val="bg1"/>
              </a:solidFill>
              <a:ea typeface="ヒラギノ角ゴ Pro W3" charset="-128"/>
            </a:endParaRPr>
          </a:p>
        </p:txBody>
      </p:sp>
      <p:sp>
        <p:nvSpPr>
          <p:cNvPr id="53" name="Shape 333">
            <a:extLst>
              <a:ext uri="{FF2B5EF4-FFF2-40B4-BE49-F238E27FC236}">
                <a16:creationId xmlns:a16="http://schemas.microsoft.com/office/drawing/2014/main" id="{35BD80D4-C1F8-E14B-A714-ABCCAB6060AB}"/>
              </a:ext>
            </a:extLst>
          </p:cNvPr>
          <p:cNvSpPr/>
          <p:nvPr/>
        </p:nvSpPr>
        <p:spPr>
          <a:xfrm>
            <a:off x="3367088" y="8548688"/>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 teilen und an weitergeben</a:t>
            </a:r>
            <a:endParaRPr dirty="0">
              <a:solidFill>
                <a:schemeClr val="bg1"/>
              </a:solidFill>
              <a:ea typeface="ヒラギノ角ゴ Pro W3" charset="-128"/>
            </a:endParaRPr>
          </a:p>
        </p:txBody>
      </p:sp>
      <p:sp>
        <p:nvSpPr>
          <p:cNvPr id="19" name="Textfeld 18">
            <a:extLst>
              <a:ext uri="{FF2B5EF4-FFF2-40B4-BE49-F238E27FC236}">
                <a16:creationId xmlns:a16="http://schemas.microsoft.com/office/drawing/2014/main" id="{710F991A-5BE3-7A4A-8D31-816E1CF05ED1}"/>
              </a:ext>
            </a:extLst>
          </p:cNvPr>
          <p:cNvSpPr txBox="1">
            <a:spLocks noChangeArrowheads="1"/>
          </p:cNvSpPr>
          <p:nvPr/>
        </p:nvSpPr>
        <p:spPr bwMode="auto">
          <a:xfrm>
            <a:off x="0" y="-3175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cs typeface="Arial" charset="0"/>
              </a:rPr>
              <a:t>David </a:t>
            </a:r>
            <a:r>
              <a:rPr lang="de-DE" altLang="de-DE" sz="800" dirty="0" err="1">
                <a:solidFill>
                  <a:schemeClr val="bg1">
                    <a:lumMod val="75000"/>
                  </a:schemeClr>
                </a:solidFill>
                <a:latin typeface="Arial" charset="0"/>
                <a:cs typeface="Arial" charset="0"/>
              </a:rPr>
              <a:t>Wiley</a:t>
            </a:r>
            <a:r>
              <a:rPr lang="de-DE" altLang="de-DE" sz="800" dirty="0">
                <a:solidFill>
                  <a:schemeClr val="bg1">
                    <a:lumMod val="75000"/>
                  </a:schemeClr>
                </a:solidFill>
                <a:latin typeface="Arial" charset="0"/>
                <a:cs typeface="Arial" charset="0"/>
              </a:rPr>
              <a:t> cc </a:t>
            </a:r>
            <a:r>
              <a:rPr lang="de-DE" altLang="de-DE" sz="800" dirty="0" err="1">
                <a:solidFill>
                  <a:schemeClr val="bg1">
                    <a:lumMod val="75000"/>
                  </a:schemeClr>
                </a:solidFill>
                <a:latin typeface="Arial" charset="0"/>
                <a:cs typeface="Arial" charset="0"/>
              </a:rPr>
              <a:t>by</a:t>
            </a:r>
            <a:r>
              <a:rPr lang="de-DE" altLang="de-DE" sz="800" dirty="0">
                <a:solidFill>
                  <a:schemeClr val="bg1">
                    <a:lumMod val="75000"/>
                  </a:schemeClr>
                </a:solidFill>
                <a:latin typeface="Arial" charset="0"/>
                <a:cs typeface="Arial" charset="0"/>
              </a:rPr>
              <a:t> Celine Morton URL: https://</a:t>
            </a:r>
            <a:r>
              <a:rPr lang="de-DE" altLang="de-DE" sz="800" dirty="0" err="1">
                <a:solidFill>
                  <a:schemeClr val="bg1">
                    <a:lumMod val="75000"/>
                  </a:schemeClr>
                </a:solidFill>
                <a:latin typeface="Arial" charset="0"/>
                <a:cs typeface="Arial" charset="0"/>
              </a:rPr>
              <a:t>www.flickr.com</a:t>
            </a:r>
            <a:r>
              <a:rPr lang="de-DE" altLang="de-DE" sz="800" dirty="0">
                <a:solidFill>
                  <a:schemeClr val="bg1">
                    <a:lumMod val="75000"/>
                  </a:schemeClr>
                </a:solidFill>
                <a:latin typeface="Arial" charset="0"/>
                <a:cs typeface="Arial" charset="0"/>
              </a:rPr>
              <a:t>/</a:t>
            </a:r>
            <a:r>
              <a:rPr lang="de-DE" altLang="de-DE" sz="800" dirty="0" err="1">
                <a:solidFill>
                  <a:schemeClr val="bg1">
                    <a:lumMod val="75000"/>
                  </a:schemeClr>
                </a:solidFill>
                <a:latin typeface="Arial" charset="0"/>
                <a:cs typeface="Arial" charset="0"/>
              </a:rPr>
              <a:t>photos</a:t>
            </a:r>
            <a:r>
              <a:rPr lang="de-DE" altLang="de-DE" sz="800" dirty="0">
                <a:solidFill>
                  <a:schemeClr val="bg1">
                    <a:lumMod val="75000"/>
                  </a:schemeClr>
                </a:solidFill>
                <a:latin typeface="Arial" charset="0"/>
                <a:cs typeface="Arial" charset="0"/>
              </a:rPr>
              <a:t>/</a:t>
            </a:r>
            <a:r>
              <a:rPr lang="de-DE" altLang="de-DE" sz="800" dirty="0" err="1">
                <a:solidFill>
                  <a:schemeClr val="bg1">
                    <a:lumMod val="75000"/>
                  </a:schemeClr>
                </a:solidFill>
                <a:latin typeface="Arial" charset="0"/>
                <a:cs typeface="Arial" charset="0"/>
              </a:rPr>
              <a:t>davidwiley</a:t>
            </a:r>
            <a:r>
              <a:rPr lang="de-DE" altLang="de-DE" sz="800" dirty="0">
                <a:solidFill>
                  <a:schemeClr val="bg1">
                    <a:lumMod val="75000"/>
                  </a:schemeClr>
                </a:solidFill>
                <a:latin typeface="Arial" charset="0"/>
                <a:cs typeface="Arial" charset="0"/>
              </a:rPr>
              <a:t>/15147776963/in/</a:t>
            </a:r>
            <a:r>
              <a:rPr lang="de-DE" altLang="de-DE" sz="800" dirty="0" err="1">
                <a:solidFill>
                  <a:schemeClr val="bg1">
                    <a:lumMod val="75000"/>
                  </a:schemeClr>
                </a:solidFill>
                <a:latin typeface="Arial" charset="0"/>
                <a:cs typeface="Arial" charset="0"/>
              </a:rPr>
              <a:t>photostream</a:t>
            </a:r>
            <a:r>
              <a:rPr lang="de-DE" altLang="de-DE" sz="800" dirty="0">
                <a:solidFill>
                  <a:schemeClr val="bg1">
                    <a:lumMod val="75000"/>
                  </a:schemeClr>
                </a:solidFill>
                <a:latin typeface="Arial" charset="0"/>
                <a:cs typeface="Arial" charset="0"/>
              </a:rPr>
              <a:t>/</a:t>
            </a:r>
          </a:p>
        </p:txBody>
      </p:sp>
      <p:sp>
        <p:nvSpPr>
          <p:cNvPr id="20" name="Textfeld 10">
            <a:extLst>
              <a:ext uri="{FF2B5EF4-FFF2-40B4-BE49-F238E27FC236}">
                <a16:creationId xmlns:a16="http://schemas.microsoft.com/office/drawing/2014/main" id="{727DC0B5-0064-064E-9123-4A89618F5B63}"/>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2185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2185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21861"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Die 5 R´s der Offenheit</a:t>
            </a:r>
          </a:p>
        </p:txBody>
      </p:sp>
      <p:sp>
        <p:nvSpPr>
          <p:cNvPr id="44" name="Shape 335">
            <a:extLst>
              <a:ext uri="{FF2B5EF4-FFF2-40B4-BE49-F238E27FC236}">
                <a16:creationId xmlns:a16="http://schemas.microsoft.com/office/drawing/2014/main" id="{3312EDCA-30DA-F841-9B38-19F61269FB84}"/>
              </a:ext>
            </a:extLst>
          </p:cNvPr>
          <p:cNvSpPr/>
          <p:nvPr/>
        </p:nvSpPr>
        <p:spPr>
          <a:xfrm>
            <a:off x="4460875" y="1746250"/>
            <a:ext cx="1439863" cy="547688"/>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retain</a:t>
            </a:r>
            <a:endParaRPr dirty="0">
              <a:solidFill>
                <a:schemeClr val="bg1"/>
              </a:solidFill>
              <a:effectLst/>
              <a:ea typeface="ヒラギノ角ゴ Pro W3" charset="-128"/>
            </a:endParaRPr>
          </a:p>
        </p:txBody>
      </p:sp>
      <p:sp>
        <p:nvSpPr>
          <p:cNvPr id="45" name="Shape 335">
            <a:extLst>
              <a:ext uri="{FF2B5EF4-FFF2-40B4-BE49-F238E27FC236}">
                <a16:creationId xmlns:a16="http://schemas.microsoft.com/office/drawing/2014/main" id="{2F88F596-8134-DA4C-8DF9-0DAA0CC6FA36}"/>
              </a:ext>
            </a:extLst>
          </p:cNvPr>
          <p:cNvSpPr/>
          <p:nvPr/>
        </p:nvSpPr>
        <p:spPr>
          <a:xfrm>
            <a:off x="4460875" y="2406650"/>
            <a:ext cx="1439863" cy="547688"/>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reuse</a:t>
            </a:r>
            <a:endParaRPr dirty="0">
              <a:solidFill>
                <a:schemeClr val="bg1"/>
              </a:solidFill>
              <a:effectLst/>
              <a:ea typeface="ヒラギノ角ゴ Pro W3" charset="-128"/>
            </a:endParaRPr>
          </a:p>
        </p:txBody>
      </p:sp>
      <p:sp>
        <p:nvSpPr>
          <p:cNvPr id="46" name="Shape 335">
            <a:extLst>
              <a:ext uri="{FF2B5EF4-FFF2-40B4-BE49-F238E27FC236}">
                <a16:creationId xmlns:a16="http://schemas.microsoft.com/office/drawing/2014/main" id="{A13D669E-EE3A-C244-B80A-3C7EEFC6F8A6}"/>
              </a:ext>
            </a:extLst>
          </p:cNvPr>
          <p:cNvSpPr/>
          <p:nvPr/>
        </p:nvSpPr>
        <p:spPr>
          <a:xfrm>
            <a:off x="4467225" y="3074988"/>
            <a:ext cx="1438275" cy="54927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revise</a:t>
            </a:r>
            <a:endParaRPr dirty="0">
              <a:solidFill>
                <a:schemeClr val="bg1"/>
              </a:solidFill>
              <a:effectLst/>
              <a:ea typeface="ヒラギノ角ゴ Pro W3" charset="-128"/>
            </a:endParaRPr>
          </a:p>
        </p:txBody>
      </p:sp>
      <p:sp>
        <p:nvSpPr>
          <p:cNvPr id="47" name="Shape 335">
            <a:extLst>
              <a:ext uri="{FF2B5EF4-FFF2-40B4-BE49-F238E27FC236}">
                <a16:creationId xmlns:a16="http://schemas.microsoft.com/office/drawing/2014/main" id="{253C6A25-9C03-464C-9BFF-9A45286A76BA}"/>
              </a:ext>
            </a:extLst>
          </p:cNvPr>
          <p:cNvSpPr/>
          <p:nvPr/>
        </p:nvSpPr>
        <p:spPr>
          <a:xfrm>
            <a:off x="4460875" y="3727450"/>
            <a:ext cx="1439863" cy="54927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remix</a:t>
            </a:r>
            <a:endParaRPr dirty="0">
              <a:solidFill>
                <a:schemeClr val="bg1"/>
              </a:solidFill>
              <a:effectLst/>
              <a:ea typeface="ヒラギノ角ゴ Pro W3" charset="-128"/>
            </a:endParaRPr>
          </a:p>
        </p:txBody>
      </p:sp>
      <p:sp>
        <p:nvSpPr>
          <p:cNvPr id="48" name="Shape 335">
            <a:extLst>
              <a:ext uri="{FF2B5EF4-FFF2-40B4-BE49-F238E27FC236}">
                <a16:creationId xmlns:a16="http://schemas.microsoft.com/office/drawing/2014/main" id="{CA32B92C-6381-8D48-8F8B-3BC821847160}"/>
              </a:ext>
            </a:extLst>
          </p:cNvPr>
          <p:cNvSpPr/>
          <p:nvPr/>
        </p:nvSpPr>
        <p:spPr>
          <a:xfrm>
            <a:off x="4460875" y="4367213"/>
            <a:ext cx="1439863" cy="547687"/>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redistribute</a:t>
            </a:r>
            <a:endParaRPr dirty="0">
              <a:solidFill>
                <a:schemeClr val="bg1"/>
              </a:solidFill>
              <a:effectLst/>
              <a:ea typeface="ヒラギノ角ゴ Pro W3" charset="-128"/>
            </a:endParaRPr>
          </a:p>
        </p:txBody>
      </p:sp>
      <p:sp>
        <p:nvSpPr>
          <p:cNvPr id="49" name="Shape 333">
            <a:extLst>
              <a:ext uri="{FF2B5EF4-FFF2-40B4-BE49-F238E27FC236}">
                <a16:creationId xmlns:a16="http://schemas.microsoft.com/office/drawing/2014/main" id="{BD1D15C2-968C-2E4C-8ABF-D79714B06F75}"/>
              </a:ext>
            </a:extLst>
          </p:cNvPr>
          <p:cNvSpPr/>
          <p:nvPr/>
        </p:nvSpPr>
        <p:spPr>
          <a:xfrm>
            <a:off x="6188075" y="1703388"/>
            <a:ext cx="2654300" cy="547687"/>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kopieren und behalten</a:t>
            </a:r>
            <a:endParaRPr dirty="0">
              <a:solidFill>
                <a:schemeClr val="bg1"/>
              </a:solidFill>
              <a:ea typeface="ヒラギノ角ゴ Pro W3" charset="-128"/>
            </a:endParaRPr>
          </a:p>
        </p:txBody>
      </p:sp>
      <p:sp>
        <p:nvSpPr>
          <p:cNvPr id="50" name="Shape 333">
            <a:extLst>
              <a:ext uri="{FF2B5EF4-FFF2-40B4-BE49-F238E27FC236}">
                <a16:creationId xmlns:a16="http://schemas.microsoft.com/office/drawing/2014/main" id="{1D3818CB-E2AF-7047-A3A9-82631CA03FEE}"/>
              </a:ext>
            </a:extLst>
          </p:cNvPr>
          <p:cNvSpPr/>
          <p:nvPr/>
        </p:nvSpPr>
        <p:spPr>
          <a:xfrm>
            <a:off x="6188075" y="2371725"/>
            <a:ext cx="2654300" cy="547688"/>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verwenden</a:t>
            </a:r>
            <a:endParaRPr dirty="0">
              <a:solidFill>
                <a:schemeClr val="bg1"/>
              </a:solidFill>
              <a:ea typeface="ヒラギノ角ゴ Pro W3" charset="-128"/>
            </a:endParaRPr>
          </a:p>
        </p:txBody>
      </p:sp>
      <p:sp>
        <p:nvSpPr>
          <p:cNvPr id="51" name="Shape 333">
            <a:extLst>
              <a:ext uri="{FF2B5EF4-FFF2-40B4-BE49-F238E27FC236}">
                <a16:creationId xmlns:a16="http://schemas.microsoft.com/office/drawing/2014/main" id="{8BF9AB12-1714-ED48-B676-ADE950AA3A81}"/>
              </a:ext>
            </a:extLst>
          </p:cNvPr>
          <p:cNvSpPr/>
          <p:nvPr/>
        </p:nvSpPr>
        <p:spPr>
          <a:xfrm>
            <a:off x="6188075" y="3038475"/>
            <a:ext cx="2654300" cy="54927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anpassen und modifizieren</a:t>
            </a:r>
            <a:endParaRPr dirty="0">
              <a:solidFill>
                <a:schemeClr val="bg1"/>
              </a:solidFill>
              <a:ea typeface="ヒラギノ角ゴ Pro W3" charset="-128"/>
            </a:endParaRPr>
          </a:p>
        </p:txBody>
      </p:sp>
      <p:sp>
        <p:nvSpPr>
          <p:cNvPr id="52" name="Shape 333">
            <a:extLst>
              <a:ext uri="{FF2B5EF4-FFF2-40B4-BE49-F238E27FC236}">
                <a16:creationId xmlns:a16="http://schemas.microsoft.com/office/drawing/2014/main" id="{19ACA844-4F1A-A54F-ABB0-943D0D5DB378}"/>
              </a:ext>
            </a:extLst>
          </p:cNvPr>
          <p:cNvSpPr/>
          <p:nvPr/>
        </p:nvSpPr>
        <p:spPr>
          <a:xfrm>
            <a:off x="6188075" y="3706813"/>
            <a:ext cx="2654300" cy="547687"/>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verschiedene Materialien kombinieren</a:t>
            </a:r>
            <a:endParaRPr dirty="0">
              <a:solidFill>
                <a:schemeClr val="bg1"/>
              </a:solidFill>
              <a:ea typeface="ヒラギノ角ゴ Pro W3" charset="-128"/>
            </a:endParaRPr>
          </a:p>
        </p:txBody>
      </p:sp>
      <p:sp>
        <p:nvSpPr>
          <p:cNvPr id="53" name="Shape 333">
            <a:extLst>
              <a:ext uri="{FF2B5EF4-FFF2-40B4-BE49-F238E27FC236}">
                <a16:creationId xmlns:a16="http://schemas.microsoft.com/office/drawing/2014/main" id="{35BD80D4-C1F8-E14B-A714-ABCCAB6060AB}"/>
              </a:ext>
            </a:extLst>
          </p:cNvPr>
          <p:cNvSpPr/>
          <p:nvPr/>
        </p:nvSpPr>
        <p:spPr>
          <a:xfrm>
            <a:off x="6188075" y="4373563"/>
            <a:ext cx="2654300" cy="54927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 teilen und an weitergeben</a:t>
            </a:r>
            <a:endParaRPr dirty="0">
              <a:solidFill>
                <a:schemeClr val="bg1"/>
              </a:solidFill>
              <a:ea typeface="ヒラギノ角ゴ Pro W3" charset="-128"/>
            </a:endParaRPr>
          </a:p>
        </p:txBody>
      </p:sp>
      <p:sp>
        <p:nvSpPr>
          <p:cNvPr id="19" name="Rechteck 18">
            <a:extLst>
              <a:ext uri="{FF2B5EF4-FFF2-40B4-BE49-F238E27FC236}">
                <a16:creationId xmlns:a16="http://schemas.microsoft.com/office/drawing/2014/main" id="{9CD18CB2-B063-E146-B886-2CB73C210467}"/>
              </a:ext>
            </a:extLst>
          </p:cNvPr>
          <p:cNvSpPr>
            <a:spLocks noChangeArrowheads="1"/>
          </p:cNvSpPr>
          <p:nvPr/>
        </p:nvSpPr>
        <p:spPr bwMode="auto">
          <a:xfrm>
            <a:off x="3404600" y="1632766"/>
            <a:ext cx="553998" cy="319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charset="-128"/>
                <a:cs typeface="Arial" panose="020B0604020202020204" pitchFamily="34" charset="0"/>
              </a:defRPr>
            </a:lvl2pPr>
            <a:lvl3pPr marL="1143000" indent="-228600">
              <a:spcBef>
                <a:spcPct val="20000"/>
              </a:spcBef>
              <a:spcAft>
                <a:spcPts val="600"/>
              </a:spcAft>
              <a:buClr>
                <a:schemeClr val="tx2"/>
              </a:buClr>
              <a:buFont typeface="Lucida Grande" charset="0"/>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a:spcBef>
                <a:spcPct val="0"/>
              </a:spcBef>
              <a:spcAft>
                <a:spcPct val="0"/>
              </a:spcAft>
              <a:buFontTx/>
              <a:buNone/>
              <a:defRPr/>
            </a:pPr>
            <a:r>
              <a:rPr lang="de-DE" altLang="de-DE" sz="2400" b="0" dirty="0">
                <a:solidFill>
                  <a:schemeClr val="tx1"/>
                </a:solidFill>
              </a:rPr>
              <a:t>zunehmende Offenheit</a:t>
            </a:r>
          </a:p>
        </p:txBody>
      </p:sp>
      <p:cxnSp>
        <p:nvCxnSpPr>
          <p:cNvPr id="20" name="Gerade Verbindung mit Pfeil 19">
            <a:extLst>
              <a:ext uri="{FF2B5EF4-FFF2-40B4-BE49-F238E27FC236}">
                <a16:creationId xmlns:a16="http://schemas.microsoft.com/office/drawing/2014/main" id="{68C6CCEA-DB92-C045-9873-3F8EC2E51313}"/>
              </a:ext>
            </a:extLst>
          </p:cNvPr>
          <p:cNvCxnSpPr>
            <a:cxnSpLocks/>
          </p:cNvCxnSpPr>
          <p:nvPr/>
        </p:nvCxnSpPr>
        <p:spPr>
          <a:xfrm>
            <a:off x="4140200" y="1824038"/>
            <a:ext cx="0" cy="29035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Textfeld 10">
            <a:extLst>
              <a:ext uri="{FF2B5EF4-FFF2-40B4-BE49-F238E27FC236}">
                <a16:creationId xmlns:a16="http://schemas.microsoft.com/office/drawing/2014/main" id="{7738050C-C76E-D94B-A8B4-FE4A8E13EF20}"/>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p:tmAbs val="0"/>
                                  </p:iterate>
                                  <p:childTnLst>
                                    <p:set>
                                      <p:cBhvr>
                                        <p:cTn id="18" fill="hold"/>
                                        <p:tgtEl>
                                          <p:spTgt spid="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p:tmAbs val="0"/>
                                  </p:iterate>
                                  <p:childTnLst>
                                    <p:set>
                                      <p:cBhvr>
                                        <p:cTn id="22" fill="hold"/>
                                        <p:tgtEl>
                                          <p:spTgt spid="5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iterate>
                                    <p:tmAbs val="0"/>
                                  </p:iterate>
                                  <p:childTnLst>
                                    <p:set>
                                      <p:cBhvr>
                                        <p:cTn id="26" fill="hold"/>
                                        <p:tgtEl>
                                          <p:spTgt spid="5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iterate>
                                    <p:tmAbs val="0"/>
                                  </p:iterate>
                                  <p:childTnLst>
                                    <p:set>
                                      <p:cBhvr>
                                        <p:cTn id="30" fill="hold"/>
                                        <p:tgtEl>
                                          <p:spTgt spid="5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iterate>
                                    <p:tmAbs val="0"/>
                                  </p:iterate>
                                  <p:childTnLst>
                                    <p:set>
                                      <p:cBhvr>
                                        <p:cTn id="34" fill="hold"/>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advAuto="0"/>
      <p:bldP spid="50" grpId="0" animBg="1" advAuto="0"/>
      <p:bldP spid="51" grpId="0" animBg="1" advAuto="0"/>
      <p:bldP spid="52" grpId="0" animBg="1" advAuto="0"/>
      <p:bldP spid="53"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123907"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2390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2391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OER richtig angeben</a:t>
            </a:r>
          </a:p>
        </p:txBody>
      </p:sp>
      <p:pic>
        <p:nvPicPr>
          <p:cNvPr id="123911" name="Shape 68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575" y="0"/>
            <a:ext cx="467042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a:t>
            </a:r>
          </a:p>
        </p:txBody>
      </p:sp>
      <p:sp>
        <p:nvSpPr>
          <p:cNvPr id="12595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2595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2595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OER richtig angeben</a:t>
            </a:r>
          </a:p>
        </p:txBody>
      </p:sp>
      <p:pic>
        <p:nvPicPr>
          <p:cNvPr id="125959" name="Shape 68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2438" y="1601788"/>
            <a:ext cx="4579937"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Shape 689"/>
          <p:cNvSpPr txBox="1">
            <a:spLocks noChangeArrowheads="1"/>
          </p:cNvSpPr>
          <p:nvPr/>
        </p:nvSpPr>
        <p:spPr bwMode="auto">
          <a:xfrm>
            <a:off x="423863" y="2716213"/>
            <a:ext cx="33210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indent="-127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2000"/>
              <a:buFont typeface="Arial" panose="020B0604020202020204" pitchFamily="34" charset="0"/>
              <a:buNone/>
            </a:pPr>
            <a:r>
              <a:rPr lang="de-DE" altLang="de-DE" sz="1600">
                <a:solidFill>
                  <a:srgbClr val="000000"/>
                </a:solidFill>
                <a:latin typeface="Arial" panose="020B0604020202020204" pitchFamily="34" charset="0"/>
                <a:sym typeface="Arial" panose="020B0604020202020204" pitchFamily="34" charset="0"/>
              </a:rPr>
              <a:t>„Briefe“ von Jöran Muuß-Merholz unter der Lizenz </a:t>
            </a:r>
            <a:r>
              <a:rPr lang="de-DE" altLang="de-DE" sz="1600" u="sng">
                <a:solidFill>
                  <a:schemeClr val="hlink"/>
                </a:solidFill>
                <a:latin typeface="Arial" panose="020B0604020202020204" pitchFamily="34" charset="0"/>
                <a:sym typeface="Arial" panose="020B0604020202020204" pitchFamily="34" charset="0"/>
                <a:hlinkClick r:id="rId5"/>
              </a:rPr>
              <a:t>CC BY-SA 2.0</a:t>
            </a:r>
            <a:r>
              <a:rPr lang="de-DE" altLang="de-DE" sz="1600">
                <a:solidFill>
                  <a:srgbClr val="A3C13C"/>
                </a:solidFill>
                <a:latin typeface="Arial" panose="020B0604020202020204" pitchFamily="34" charset="0"/>
                <a:sym typeface="Arial" panose="020B0604020202020204" pitchFamily="34" charset="0"/>
              </a:rPr>
              <a:t> </a:t>
            </a:r>
            <a:r>
              <a:rPr lang="de-DE" altLang="de-DE" sz="1600">
                <a:solidFill>
                  <a:srgbClr val="000000"/>
                </a:solidFill>
                <a:latin typeface="Arial" panose="020B0604020202020204" pitchFamily="34" charset="0"/>
                <a:sym typeface="Arial" panose="020B0604020202020204" pitchFamily="34" charset="0"/>
              </a:rPr>
              <a:t>via </a:t>
            </a:r>
            <a:r>
              <a:rPr lang="de-DE" altLang="de-DE" sz="1600" u="sng">
                <a:solidFill>
                  <a:schemeClr val="hlink"/>
                </a:solidFill>
                <a:latin typeface="Arial" panose="020B0604020202020204" pitchFamily="34" charset="0"/>
                <a:sym typeface="Arial" panose="020B0604020202020204" pitchFamily="34" charset="0"/>
                <a:hlinkClick r:id="rId6"/>
              </a:rPr>
              <a:t>Flickr</a:t>
            </a:r>
            <a:r>
              <a:rPr lang="de-DE" altLang="de-DE" sz="1600">
                <a:solidFill>
                  <a:srgbClr val="000000"/>
                </a:solidFill>
                <a:latin typeface="Arial" panose="020B0604020202020204" pitchFamily="34" charset="0"/>
                <a:sym typeface="Arial" panose="020B0604020202020204" pitchFamily="34" charset="0"/>
              </a:rPr>
              <a:t> </a:t>
            </a:r>
            <a:endParaRPr lang="de-DE" altLang="de-DE" sz="1600">
              <a:solidFill>
                <a:srgbClr val="A3C13C"/>
              </a:solidFill>
              <a:latin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a:t>
            </a:r>
          </a:p>
        </p:txBody>
      </p:sp>
      <p:sp>
        <p:nvSpPr>
          <p:cNvPr id="12800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2800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2800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Qualität offener Bildungsmaterialien</a:t>
            </a:r>
          </a:p>
        </p:txBody>
      </p:sp>
      <p:pic>
        <p:nvPicPr>
          <p:cNvPr id="128007" name="Grafik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825" y="1565275"/>
            <a:ext cx="3384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5568DC81-5C1E-2141-BB3D-B335437EC7C7}"/>
              </a:ext>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sz="800" dirty="0">
                <a:solidFill>
                  <a:schemeClr val="bg1">
                    <a:lumMod val="75000"/>
                  </a:schemeClr>
                </a:solidFill>
                <a:latin typeface="Arial" charset="0"/>
                <a:cs typeface="Arial" charset="0"/>
              </a:rPr>
              <a:t>Ist-Analyse zu freien Bildungsmaterialien (OER). Die Situation von freien Bildungsmaterialien (OER) in Deutschland in den Bildungsbereichen Schule, Hochschule, berufliche Bildung und Weiterbildung von Ebner, M., Köpf, E., </a:t>
            </a:r>
            <a:r>
              <a:rPr lang="de-DE" sz="800" dirty="0" err="1">
                <a:solidFill>
                  <a:schemeClr val="bg1">
                    <a:lumMod val="75000"/>
                  </a:schemeClr>
                </a:solidFill>
                <a:latin typeface="Arial" charset="0"/>
                <a:cs typeface="Arial" charset="0"/>
              </a:rPr>
              <a:t>Muuß-Merholz</a:t>
            </a:r>
            <a:r>
              <a:rPr lang="de-DE" sz="800" dirty="0">
                <a:solidFill>
                  <a:schemeClr val="bg1">
                    <a:lumMod val="75000"/>
                  </a:schemeClr>
                </a:solidFill>
                <a:latin typeface="Arial" charset="0"/>
                <a:cs typeface="Arial" charset="0"/>
              </a:rPr>
              <a:t>, J., Schön, M., Schön, S., &amp; Weichert, N. ist lizenziert unter einer Creative Commons Namensnennung - Weitergabe unter gleichen Bedingungen 4.0 International Lizenz</a:t>
            </a:r>
            <a:r>
              <a:rPr lang="de-DE" sz="800" dirty="0">
                <a:solidFill>
                  <a:srgbClr val="000000"/>
                </a:solidFill>
              </a:rPr>
              <a:t>.</a:t>
            </a: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4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13005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3005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3005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Stop saying high quality</a:t>
            </a:r>
          </a:p>
        </p:txBody>
      </p:sp>
      <p:pic>
        <p:nvPicPr>
          <p:cNvPr id="43" name="Grafik 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000" y="1990725"/>
            <a:ext cx="3635375" cy="27019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Shape 335">
            <a:extLst>
              <a:ext uri="{FF2B5EF4-FFF2-40B4-BE49-F238E27FC236}">
                <a16:creationId xmlns:a16="http://schemas.microsoft.com/office/drawing/2014/main" id="{3312EDCA-30DA-F841-9B38-19F61269FB84}"/>
              </a:ext>
            </a:extLst>
          </p:cNvPr>
          <p:cNvSpPr/>
          <p:nvPr/>
        </p:nvSpPr>
        <p:spPr>
          <a:xfrm>
            <a:off x="1030288" y="5956300"/>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retain</a:t>
            </a:r>
            <a:endParaRPr dirty="0">
              <a:solidFill>
                <a:schemeClr val="bg1"/>
              </a:solidFill>
              <a:effectLst/>
              <a:ea typeface="ヒラギノ角ゴ Pro W3" charset="-128"/>
            </a:endParaRPr>
          </a:p>
        </p:txBody>
      </p:sp>
      <p:sp>
        <p:nvSpPr>
          <p:cNvPr id="45" name="Shape 335">
            <a:extLst>
              <a:ext uri="{FF2B5EF4-FFF2-40B4-BE49-F238E27FC236}">
                <a16:creationId xmlns:a16="http://schemas.microsoft.com/office/drawing/2014/main" id="{2F88F596-8134-DA4C-8DF9-0DAA0CC6FA36}"/>
              </a:ext>
            </a:extLst>
          </p:cNvPr>
          <p:cNvSpPr/>
          <p:nvPr/>
        </p:nvSpPr>
        <p:spPr>
          <a:xfrm>
            <a:off x="1030288" y="6604000"/>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reuse</a:t>
            </a:r>
            <a:endParaRPr dirty="0">
              <a:solidFill>
                <a:schemeClr val="bg1"/>
              </a:solidFill>
              <a:effectLst/>
              <a:ea typeface="ヒラギノ角ゴ Pro W3" charset="-128"/>
            </a:endParaRPr>
          </a:p>
        </p:txBody>
      </p:sp>
      <p:sp>
        <p:nvSpPr>
          <p:cNvPr id="46" name="Shape 335">
            <a:extLst>
              <a:ext uri="{FF2B5EF4-FFF2-40B4-BE49-F238E27FC236}">
                <a16:creationId xmlns:a16="http://schemas.microsoft.com/office/drawing/2014/main" id="{A13D669E-EE3A-C244-B80A-3C7EEFC6F8A6}"/>
              </a:ext>
            </a:extLst>
          </p:cNvPr>
          <p:cNvSpPr/>
          <p:nvPr/>
        </p:nvSpPr>
        <p:spPr>
          <a:xfrm>
            <a:off x="1039813" y="7248525"/>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revise</a:t>
            </a:r>
            <a:endParaRPr dirty="0">
              <a:solidFill>
                <a:schemeClr val="bg1"/>
              </a:solidFill>
              <a:effectLst/>
              <a:ea typeface="ヒラギノ角ゴ Pro W3" charset="-128"/>
            </a:endParaRPr>
          </a:p>
        </p:txBody>
      </p:sp>
      <p:sp>
        <p:nvSpPr>
          <p:cNvPr id="47" name="Shape 335">
            <a:extLst>
              <a:ext uri="{FF2B5EF4-FFF2-40B4-BE49-F238E27FC236}">
                <a16:creationId xmlns:a16="http://schemas.microsoft.com/office/drawing/2014/main" id="{253C6A25-9C03-464C-9BFF-9A45286A76BA}"/>
              </a:ext>
            </a:extLst>
          </p:cNvPr>
          <p:cNvSpPr/>
          <p:nvPr/>
        </p:nvSpPr>
        <p:spPr>
          <a:xfrm>
            <a:off x="1031875" y="7902575"/>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remix</a:t>
            </a:r>
            <a:endParaRPr dirty="0">
              <a:solidFill>
                <a:schemeClr val="bg1"/>
              </a:solidFill>
              <a:effectLst/>
              <a:ea typeface="ヒラギノ角ゴ Pro W3" charset="-128"/>
            </a:endParaRPr>
          </a:p>
        </p:txBody>
      </p:sp>
      <p:sp>
        <p:nvSpPr>
          <p:cNvPr id="48" name="Shape 335">
            <a:extLst>
              <a:ext uri="{FF2B5EF4-FFF2-40B4-BE49-F238E27FC236}">
                <a16:creationId xmlns:a16="http://schemas.microsoft.com/office/drawing/2014/main" id="{CA32B92C-6381-8D48-8F8B-3BC821847160}"/>
              </a:ext>
            </a:extLst>
          </p:cNvPr>
          <p:cNvSpPr/>
          <p:nvPr/>
        </p:nvSpPr>
        <p:spPr>
          <a:xfrm>
            <a:off x="1030288" y="8555038"/>
            <a:ext cx="1739900" cy="530225"/>
          </a:xfrm>
          <a:prstGeom prst="rect">
            <a:avLst/>
          </a:prstGeom>
          <a:solidFill>
            <a:srgbClr val="1FA8DC"/>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lvl1pPr defTabSz="558800">
              <a:defRPr>
                <a:effectLst>
                  <a:outerShdw blurRad="25400" dist="23998" dir="2700000" rotWithShape="0">
                    <a:srgbClr val="000000">
                      <a:alpha val="31034"/>
                    </a:srgbClr>
                  </a:outerShdw>
                </a:effectLst>
              </a:defRPr>
            </a:lvl1pPr>
          </a:lstStyle>
          <a:p>
            <a:pPr algn="ctr">
              <a:defRPr/>
            </a:pPr>
            <a:r>
              <a:rPr lang="de-DE" dirty="0" err="1">
                <a:solidFill>
                  <a:schemeClr val="bg1"/>
                </a:solidFill>
                <a:effectLst/>
                <a:ea typeface="ヒラギノ角ゴ Pro W3" charset="-128"/>
              </a:rPr>
              <a:t>redistribute</a:t>
            </a:r>
            <a:endParaRPr dirty="0">
              <a:solidFill>
                <a:schemeClr val="bg1"/>
              </a:solidFill>
              <a:effectLst/>
              <a:ea typeface="ヒラギノ角ゴ Pro W3" charset="-128"/>
            </a:endParaRPr>
          </a:p>
        </p:txBody>
      </p:sp>
      <p:sp>
        <p:nvSpPr>
          <p:cNvPr id="49" name="Shape 333">
            <a:extLst>
              <a:ext uri="{FF2B5EF4-FFF2-40B4-BE49-F238E27FC236}">
                <a16:creationId xmlns:a16="http://schemas.microsoft.com/office/drawing/2014/main" id="{BD1D15C2-968C-2E4C-8ABF-D79714B06F75}"/>
              </a:ext>
            </a:extLst>
          </p:cNvPr>
          <p:cNvSpPr/>
          <p:nvPr/>
        </p:nvSpPr>
        <p:spPr>
          <a:xfrm>
            <a:off x="3348038" y="5956300"/>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kopieren und behalten</a:t>
            </a:r>
            <a:endParaRPr dirty="0">
              <a:solidFill>
                <a:schemeClr val="bg1"/>
              </a:solidFill>
              <a:ea typeface="ヒラギノ角ゴ Pro W3" charset="-128"/>
            </a:endParaRPr>
          </a:p>
        </p:txBody>
      </p:sp>
      <p:sp>
        <p:nvSpPr>
          <p:cNvPr id="50" name="Shape 333">
            <a:extLst>
              <a:ext uri="{FF2B5EF4-FFF2-40B4-BE49-F238E27FC236}">
                <a16:creationId xmlns:a16="http://schemas.microsoft.com/office/drawing/2014/main" id="{1D3818CB-E2AF-7047-A3A9-82631CA03FEE}"/>
              </a:ext>
            </a:extLst>
          </p:cNvPr>
          <p:cNvSpPr/>
          <p:nvPr/>
        </p:nvSpPr>
        <p:spPr>
          <a:xfrm>
            <a:off x="3348038" y="6627813"/>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verwenden</a:t>
            </a:r>
            <a:endParaRPr dirty="0">
              <a:solidFill>
                <a:schemeClr val="bg1"/>
              </a:solidFill>
              <a:ea typeface="ヒラギノ角ゴ Pro W3" charset="-128"/>
            </a:endParaRPr>
          </a:p>
        </p:txBody>
      </p:sp>
      <p:sp>
        <p:nvSpPr>
          <p:cNvPr id="51" name="Shape 333">
            <a:extLst>
              <a:ext uri="{FF2B5EF4-FFF2-40B4-BE49-F238E27FC236}">
                <a16:creationId xmlns:a16="http://schemas.microsoft.com/office/drawing/2014/main" id="{8BF9AB12-1714-ED48-B676-ADE950AA3A81}"/>
              </a:ext>
            </a:extLst>
          </p:cNvPr>
          <p:cNvSpPr/>
          <p:nvPr/>
        </p:nvSpPr>
        <p:spPr>
          <a:xfrm>
            <a:off x="3367088" y="7248525"/>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anpassen und modifizieren</a:t>
            </a:r>
            <a:endParaRPr dirty="0">
              <a:solidFill>
                <a:schemeClr val="bg1"/>
              </a:solidFill>
              <a:ea typeface="ヒラギノ角ゴ Pro W3" charset="-128"/>
            </a:endParaRPr>
          </a:p>
        </p:txBody>
      </p:sp>
      <p:sp>
        <p:nvSpPr>
          <p:cNvPr id="52" name="Shape 333">
            <a:extLst>
              <a:ext uri="{FF2B5EF4-FFF2-40B4-BE49-F238E27FC236}">
                <a16:creationId xmlns:a16="http://schemas.microsoft.com/office/drawing/2014/main" id="{19ACA844-4F1A-A54F-ABB0-943D0D5DB378}"/>
              </a:ext>
            </a:extLst>
          </p:cNvPr>
          <p:cNvSpPr/>
          <p:nvPr/>
        </p:nvSpPr>
        <p:spPr>
          <a:xfrm>
            <a:off x="3367088" y="7893050"/>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verschiedene Materialien kombinieren</a:t>
            </a:r>
            <a:endParaRPr dirty="0">
              <a:solidFill>
                <a:schemeClr val="bg1"/>
              </a:solidFill>
              <a:ea typeface="ヒラギノ角ゴ Pro W3" charset="-128"/>
            </a:endParaRPr>
          </a:p>
        </p:txBody>
      </p:sp>
      <p:sp>
        <p:nvSpPr>
          <p:cNvPr id="53" name="Shape 333">
            <a:extLst>
              <a:ext uri="{FF2B5EF4-FFF2-40B4-BE49-F238E27FC236}">
                <a16:creationId xmlns:a16="http://schemas.microsoft.com/office/drawing/2014/main" id="{35BD80D4-C1F8-E14B-A714-ABCCAB6060AB}"/>
              </a:ext>
            </a:extLst>
          </p:cNvPr>
          <p:cNvSpPr/>
          <p:nvPr/>
        </p:nvSpPr>
        <p:spPr>
          <a:xfrm>
            <a:off x="3367088" y="8548688"/>
            <a:ext cx="3208337" cy="530225"/>
          </a:xfrm>
          <a:prstGeom prst="rect">
            <a:avLst/>
          </a:prstGeom>
          <a:solidFill>
            <a:srgbClr val="A6C13E"/>
          </a:solidFill>
          <a:ln w="12700">
            <a:miter lim="400000"/>
          </a:ln>
          <a:effectLst>
            <a:outerShdw blurRad="76200" dir="18900000" rotWithShape="0">
              <a:srgbClr val="000000">
                <a:alpha val="80000"/>
              </a:srgbClr>
            </a:outerShdw>
          </a:effectLst>
          <a:extLst>
            <a:ext uri="{C572A759-6A51-4108-AA02-DFA0A04FC94B}"/>
          </a:extLst>
        </p:spPr>
        <p:txBody>
          <a:bodyPr lIns="50800" tIns="50800" rIns="50800" bIns="50800" anchor="ctr"/>
          <a:lstStyle/>
          <a:p>
            <a:pPr algn="ctr" defTabSz="558800">
              <a:defRPr/>
            </a:pPr>
            <a:r>
              <a:rPr lang="de-DE" dirty="0">
                <a:solidFill>
                  <a:schemeClr val="bg1"/>
                </a:solidFill>
                <a:ea typeface="ヒラギノ角ゴ Pro W3" charset="-128"/>
              </a:rPr>
              <a:t> teilen und an weitergeben</a:t>
            </a:r>
            <a:endParaRPr dirty="0">
              <a:solidFill>
                <a:schemeClr val="bg1"/>
              </a:solidFill>
              <a:ea typeface="ヒラギノ角ゴ Pro W3" charset="-128"/>
            </a:endParaRPr>
          </a:p>
        </p:txBody>
      </p:sp>
      <p:sp>
        <p:nvSpPr>
          <p:cNvPr id="130066" name="Rechteck 1"/>
          <p:cNvSpPr>
            <a:spLocks noChangeArrowheads="1"/>
          </p:cNvSpPr>
          <p:nvPr/>
        </p:nvSpPr>
        <p:spPr bwMode="auto">
          <a:xfrm>
            <a:off x="346075" y="2759075"/>
            <a:ext cx="4572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de-DE" altLang="de-DE" sz="1600">
                <a:latin typeface="Arial" panose="020B0604020202020204" pitchFamily="34" charset="0"/>
              </a:rPr>
              <a:t>„We don‘t want high quality educational materials – we want effective educational materials.“</a:t>
            </a:r>
          </a:p>
        </p:txBody>
      </p:sp>
      <p:sp>
        <p:nvSpPr>
          <p:cNvPr id="20" name="Textfeld 19">
            <a:extLst>
              <a:ext uri="{FF2B5EF4-FFF2-40B4-BE49-F238E27FC236}">
                <a16:creationId xmlns:a16="http://schemas.microsoft.com/office/drawing/2014/main" id="{A00CB171-5B3A-FA48-B375-B6D6D310AC6F}"/>
              </a:ext>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sz="800" dirty="0">
                <a:solidFill>
                  <a:schemeClr val="bg1">
                    <a:lumMod val="75000"/>
                  </a:schemeClr>
                </a:solidFill>
                <a:latin typeface="Arial" charset="0"/>
                <a:cs typeface="Arial" charset="0"/>
              </a:rPr>
              <a:t>Ist-Analyse zu freien Bildungsmaterialien (OER). Die Situation von freien Bildungsmaterialien (OER) in Deutschland in den Bildungsbereichen Schule, Hochschule, berufliche Bildung und Weiterbildung von Ebner, M., Köpf, E., </a:t>
            </a:r>
            <a:r>
              <a:rPr lang="de-DE" sz="800" dirty="0" err="1">
                <a:solidFill>
                  <a:schemeClr val="bg1">
                    <a:lumMod val="75000"/>
                  </a:schemeClr>
                </a:solidFill>
                <a:latin typeface="Arial" charset="0"/>
                <a:cs typeface="Arial" charset="0"/>
              </a:rPr>
              <a:t>Muuß-Merholz</a:t>
            </a:r>
            <a:r>
              <a:rPr lang="de-DE" sz="800" dirty="0">
                <a:solidFill>
                  <a:schemeClr val="bg1">
                    <a:lumMod val="75000"/>
                  </a:schemeClr>
                </a:solidFill>
                <a:latin typeface="Arial" charset="0"/>
                <a:cs typeface="Arial" charset="0"/>
              </a:rPr>
              <a:t>, J., Schön, M., Schön, S., &amp; Weichert, N. ist lizenziert unter einer Creative Commons Namensnennung - Weitergabe unter gleichen Bedingungen 4.0 International Lizenz</a:t>
            </a:r>
            <a:r>
              <a:rPr lang="de-DE" sz="800" dirty="0">
                <a:solidFill>
                  <a:srgbClr val="000000"/>
                </a:solidFill>
              </a:rPr>
              <a:t>.</a:t>
            </a:r>
          </a:p>
          <a:p>
            <a:pPr eaLnBrk="1" hangingPunct="1">
              <a:spcBef>
                <a:spcPct val="0"/>
              </a:spcBef>
              <a:buFontTx/>
              <a:buNone/>
              <a:defRPr/>
            </a:pPr>
            <a:r>
              <a:rPr lang="de-DE" altLang="de-DE" sz="800" dirty="0">
                <a:solidFill>
                  <a:schemeClr val="bg1">
                    <a:lumMod val="75000"/>
                  </a:schemeClr>
                </a:solidFill>
                <a:latin typeface="Arial" charset="0"/>
                <a:cs typeface="Arial" charset="0"/>
              </a:rPr>
              <a:t>David </a:t>
            </a:r>
            <a:r>
              <a:rPr lang="de-DE" altLang="de-DE" sz="800" dirty="0" err="1">
                <a:solidFill>
                  <a:schemeClr val="bg1">
                    <a:lumMod val="75000"/>
                  </a:schemeClr>
                </a:solidFill>
                <a:latin typeface="Arial" charset="0"/>
                <a:cs typeface="Arial" charset="0"/>
              </a:rPr>
              <a:t>Wiley</a:t>
            </a:r>
            <a:r>
              <a:rPr lang="de-DE" altLang="de-DE" sz="800" dirty="0">
                <a:solidFill>
                  <a:schemeClr val="bg1">
                    <a:lumMod val="75000"/>
                  </a:schemeClr>
                </a:solidFill>
                <a:latin typeface="Arial" charset="0"/>
                <a:cs typeface="Arial" charset="0"/>
              </a:rPr>
              <a:t> cc </a:t>
            </a:r>
            <a:r>
              <a:rPr lang="de-DE" altLang="de-DE" sz="800" dirty="0" err="1">
                <a:solidFill>
                  <a:schemeClr val="bg1">
                    <a:lumMod val="75000"/>
                  </a:schemeClr>
                </a:solidFill>
                <a:latin typeface="Arial" charset="0"/>
                <a:cs typeface="Arial" charset="0"/>
              </a:rPr>
              <a:t>by</a:t>
            </a:r>
            <a:r>
              <a:rPr lang="de-DE" altLang="de-DE" sz="800" dirty="0">
                <a:solidFill>
                  <a:schemeClr val="bg1">
                    <a:lumMod val="75000"/>
                  </a:schemeClr>
                </a:solidFill>
                <a:latin typeface="Arial" charset="0"/>
                <a:cs typeface="Arial" charset="0"/>
              </a:rPr>
              <a:t> Celine Morton URL: https://</a:t>
            </a:r>
            <a:r>
              <a:rPr lang="de-DE" altLang="de-DE" sz="800" dirty="0" err="1">
                <a:solidFill>
                  <a:schemeClr val="bg1">
                    <a:lumMod val="75000"/>
                  </a:schemeClr>
                </a:solidFill>
                <a:latin typeface="Arial" charset="0"/>
                <a:cs typeface="Arial" charset="0"/>
              </a:rPr>
              <a:t>www.flickr.com</a:t>
            </a:r>
            <a:r>
              <a:rPr lang="de-DE" altLang="de-DE" sz="800" dirty="0">
                <a:solidFill>
                  <a:schemeClr val="bg1">
                    <a:lumMod val="75000"/>
                  </a:schemeClr>
                </a:solidFill>
                <a:latin typeface="Arial" charset="0"/>
                <a:cs typeface="Arial" charset="0"/>
              </a:rPr>
              <a:t>/</a:t>
            </a:r>
            <a:r>
              <a:rPr lang="de-DE" altLang="de-DE" sz="800" dirty="0" err="1">
                <a:solidFill>
                  <a:schemeClr val="bg1">
                    <a:lumMod val="75000"/>
                  </a:schemeClr>
                </a:solidFill>
                <a:latin typeface="Arial" charset="0"/>
                <a:cs typeface="Arial" charset="0"/>
              </a:rPr>
              <a:t>photos</a:t>
            </a:r>
            <a:r>
              <a:rPr lang="de-DE" altLang="de-DE" sz="800" dirty="0">
                <a:solidFill>
                  <a:schemeClr val="bg1">
                    <a:lumMod val="75000"/>
                  </a:schemeClr>
                </a:solidFill>
                <a:latin typeface="Arial" charset="0"/>
                <a:cs typeface="Arial" charset="0"/>
              </a:rPr>
              <a:t>/</a:t>
            </a:r>
            <a:r>
              <a:rPr lang="de-DE" altLang="de-DE" sz="800" dirty="0" err="1">
                <a:solidFill>
                  <a:schemeClr val="bg1">
                    <a:lumMod val="75000"/>
                  </a:schemeClr>
                </a:solidFill>
                <a:latin typeface="Arial" charset="0"/>
                <a:cs typeface="Arial" charset="0"/>
              </a:rPr>
              <a:t>davidwiley</a:t>
            </a:r>
            <a:r>
              <a:rPr lang="de-DE" altLang="de-DE" sz="800" dirty="0">
                <a:solidFill>
                  <a:schemeClr val="bg1">
                    <a:lumMod val="75000"/>
                  </a:schemeClr>
                </a:solidFill>
                <a:latin typeface="Arial" charset="0"/>
                <a:cs typeface="Arial" charset="0"/>
              </a:rPr>
              <a:t>/15147776963/in/</a:t>
            </a:r>
            <a:r>
              <a:rPr lang="de-DE" altLang="de-DE" sz="800" dirty="0" err="1">
                <a:solidFill>
                  <a:schemeClr val="bg1">
                    <a:lumMod val="75000"/>
                  </a:schemeClr>
                </a:solidFill>
                <a:latin typeface="Arial" charset="0"/>
                <a:cs typeface="Arial" charset="0"/>
              </a:rPr>
              <a:t>photostream</a:t>
            </a:r>
            <a:r>
              <a:rPr lang="de-DE" altLang="de-DE" sz="800" dirty="0">
                <a:solidFill>
                  <a:schemeClr val="bg1">
                    <a:lumMod val="75000"/>
                  </a:schemeClr>
                </a:solidFill>
                <a:latin typeface="Arial" charset="0"/>
                <a:cs typeface="Arial" charset="0"/>
              </a:rPr>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Open Educational Resources</a:t>
            </a:r>
          </a:p>
        </p:txBody>
      </p:sp>
      <p:sp>
        <p:nvSpPr>
          <p:cNvPr id="13209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3210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3210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Qualität offener Bildungsmaterialien</a:t>
            </a:r>
          </a:p>
        </p:txBody>
      </p:sp>
      <p:sp>
        <p:nvSpPr>
          <p:cNvPr id="9" name="Textfeld 8"/>
          <p:cNvSpPr txBox="1">
            <a:spLocks noChangeArrowheads="1"/>
          </p:cNvSpPr>
          <p:nvPr/>
        </p:nvSpPr>
        <p:spPr bwMode="auto">
          <a:xfrm>
            <a:off x="5603875" y="2465388"/>
            <a:ext cx="32385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600"/>
              </a:spcAft>
              <a:buFont typeface="Arial" panose="020B0604020202020204" pitchFamily="34" charset="0"/>
              <a:buNone/>
            </a:pPr>
            <a:r>
              <a:rPr lang="de-DE" altLang="de-DE" sz="1600">
                <a:latin typeface="Arial" panose="020B0604020202020204" pitchFamily="34" charset="0"/>
                <a:ea typeface="ヒラギノ角ゴ Pro W3" charset="-128"/>
              </a:rPr>
              <a:t>„Materialien, die in dezentralen Strukturen entwickelt und im Prinzip von jedermann verändert werden können, sind nicht generell qualitativ minderwertiger oder die Qualität lasse sich nicht dauerhaft erhalten.“</a:t>
            </a:r>
          </a:p>
        </p:txBody>
      </p:sp>
      <p:sp>
        <p:nvSpPr>
          <p:cNvPr id="11" name="Textfeld 10">
            <a:extLst>
              <a:ext uri="{FF2B5EF4-FFF2-40B4-BE49-F238E27FC236}">
                <a16:creationId xmlns:a16="http://schemas.microsoft.com/office/drawing/2014/main" id="{EE2A8AC3-8680-314B-BBE1-70E32D018AC5}"/>
              </a:ext>
            </a:extLst>
          </p:cNvPr>
          <p:cNvSpPr txBox="1">
            <a:spLocks noChangeArrowheads="1"/>
          </p:cNvSpPr>
          <p:nvPr/>
        </p:nvSpPr>
        <p:spPr bwMode="auto">
          <a:xfrm>
            <a:off x="0" y="-31750"/>
            <a:ext cx="9144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en-US" sz="800" dirty="0" err="1">
                <a:solidFill>
                  <a:schemeClr val="bg1">
                    <a:lumMod val="75000"/>
                  </a:schemeClr>
                </a:solidFill>
                <a:latin typeface="Arial" charset="0"/>
                <a:cs typeface="Arial" charset="0"/>
              </a:rPr>
              <a:t>Drei</a:t>
            </a:r>
            <a:r>
              <a:rPr lang="en-US" sz="800" dirty="0">
                <a:solidFill>
                  <a:schemeClr val="bg1">
                    <a:lumMod val="75000"/>
                  </a:schemeClr>
                </a:solidFill>
                <a:latin typeface="Arial" charset="0"/>
                <a:cs typeface="Arial" charset="0"/>
              </a:rPr>
              <a:t> Mythen über Open Educational Resources von </a:t>
            </a:r>
            <a:r>
              <a:rPr lang="en-US" sz="800" dirty="0" err="1">
                <a:solidFill>
                  <a:schemeClr val="bg1">
                    <a:lumMod val="75000"/>
                  </a:schemeClr>
                </a:solidFill>
                <a:latin typeface="Arial" charset="0"/>
                <a:cs typeface="Arial" charset="0"/>
              </a:rPr>
              <a:t>Til</a:t>
            </a:r>
            <a:r>
              <a:rPr lang="en-US" sz="800" dirty="0">
                <a:solidFill>
                  <a:schemeClr val="bg1">
                    <a:lumMod val="75000"/>
                  </a:schemeClr>
                </a:solidFill>
                <a:latin typeface="Arial" charset="0"/>
                <a:cs typeface="Arial" charset="0"/>
              </a:rPr>
              <a:t> </a:t>
            </a:r>
            <a:r>
              <a:rPr lang="en-US" sz="800" dirty="0" err="1">
                <a:solidFill>
                  <a:schemeClr val="bg1">
                    <a:lumMod val="75000"/>
                  </a:schemeClr>
                </a:solidFill>
                <a:latin typeface="Arial" charset="0"/>
                <a:cs typeface="Arial" charset="0"/>
              </a:rPr>
              <a:t>Kreutzner</a:t>
            </a:r>
            <a:r>
              <a:rPr lang="en-US" sz="800" dirty="0">
                <a:solidFill>
                  <a:schemeClr val="bg1">
                    <a:lumMod val="75000"/>
                  </a:schemeClr>
                </a:solidFill>
                <a:latin typeface="Arial" charset="0"/>
                <a:cs typeface="Arial" charset="0"/>
              </a:rPr>
              <a:t> </a:t>
            </a:r>
            <a:r>
              <a:rPr lang="de-DE" sz="800" dirty="0">
                <a:solidFill>
                  <a:schemeClr val="bg1">
                    <a:lumMod val="75000"/>
                  </a:schemeClr>
                </a:solidFill>
                <a:latin typeface="Arial" charset="0"/>
                <a:cs typeface="Arial" charset="0"/>
              </a:rPr>
              <a:t> ist lizenziert unter einer Creative Commons Namensnennung-Keine Bearbeitung Lizenz 2.0 Germany.</a:t>
            </a:r>
          </a:p>
          <a:p>
            <a:pPr>
              <a:defRPr/>
            </a:pPr>
            <a:endParaRPr lang="de-DE" sz="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34147" name="Textfeld 10"/>
          <p:cNvSpPr txBox="1">
            <a:spLocks noChangeArrowheads="1"/>
          </p:cNvSpPr>
          <p:nvPr/>
        </p:nvSpPr>
        <p:spPr bwMode="auto">
          <a:xfrm>
            <a:off x="161925" y="3973513"/>
            <a:ext cx="4410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a:solidFill>
                  <a:srgbClr val="3FA9DC"/>
                </a:solidFill>
                <a:latin typeface="Arial" panose="020B0604020202020204" pitchFamily="34" charset="0"/>
              </a:rPr>
              <a:t>Innovative Lehr- und Lernszenarien</a:t>
            </a:r>
          </a:p>
          <a:p>
            <a:pPr eaLnBrk="1" hangingPunct="1">
              <a:spcBef>
                <a:spcPct val="0"/>
              </a:spcBef>
              <a:buFontTx/>
              <a:buNone/>
            </a:pPr>
            <a:r>
              <a:rPr lang="de-DE" altLang="de-DE" sz="2000">
                <a:solidFill>
                  <a:srgbClr val="3FA9DC"/>
                </a:solidFill>
                <a:latin typeface="Arial" panose="020B0604020202020204" pitchFamily="34" charset="0"/>
              </a:rPr>
              <a:t>in der digitalisierten Welt </a:t>
            </a:r>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Agenda</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4152"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4" name="Oval 33">
            <a:extLst>
              <a:ext uri="{FF2B5EF4-FFF2-40B4-BE49-F238E27FC236}">
                <a16:creationId xmlns:a16="http://schemas.microsoft.com/office/drawing/2014/main" id="{02212BDC-68B5-A54C-8EE4-4015D5A38640}"/>
              </a:ext>
            </a:extLst>
          </p:cNvPr>
          <p:cNvSpPr/>
          <p:nvPr/>
        </p:nvSpPr>
        <p:spPr>
          <a:xfrm>
            <a:off x="1879600" y="1754188"/>
            <a:ext cx="712788" cy="725487"/>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34154" name="Textfeld 10"/>
          <p:cNvSpPr txBox="1">
            <a:spLocks noChangeArrowheads="1"/>
          </p:cNvSpPr>
          <p:nvPr/>
        </p:nvSpPr>
        <p:spPr bwMode="auto">
          <a:xfrm>
            <a:off x="2100263" y="19161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134155" name="Textfeld 10"/>
          <p:cNvSpPr txBox="1">
            <a:spLocks noChangeArrowheads="1"/>
          </p:cNvSpPr>
          <p:nvPr/>
        </p:nvSpPr>
        <p:spPr bwMode="auto">
          <a:xfrm>
            <a:off x="2743200" y="24892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 name="Oval 38">
            <a:extLst>
              <a:ext uri="{FF2B5EF4-FFF2-40B4-BE49-F238E27FC236}">
                <a16:creationId xmlns:a16="http://schemas.microsoft.com/office/drawing/2014/main" id="{BCC1B9B0-6DAE-F54B-AEAA-55FB9243B971}"/>
              </a:ext>
            </a:extLst>
          </p:cNvPr>
          <p:cNvSpPr/>
          <p:nvPr/>
        </p:nvSpPr>
        <p:spPr>
          <a:xfrm>
            <a:off x="2676525" y="2479675"/>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34157" name="Textfeld 10"/>
          <p:cNvSpPr txBox="1">
            <a:spLocks noChangeArrowheads="1"/>
          </p:cNvSpPr>
          <p:nvPr/>
        </p:nvSpPr>
        <p:spPr bwMode="auto">
          <a:xfrm>
            <a:off x="2895600" y="26416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2</a:t>
            </a:r>
          </a:p>
        </p:txBody>
      </p:sp>
      <p:sp>
        <p:nvSpPr>
          <p:cNvPr id="134158" name="Textfeld 10"/>
          <p:cNvSpPr txBox="1">
            <a:spLocks noChangeArrowheads="1"/>
          </p:cNvSpPr>
          <p:nvPr/>
        </p:nvSpPr>
        <p:spPr bwMode="auto">
          <a:xfrm>
            <a:off x="3563938" y="31353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2" name="Oval 41">
            <a:extLst>
              <a:ext uri="{FF2B5EF4-FFF2-40B4-BE49-F238E27FC236}">
                <a16:creationId xmlns:a16="http://schemas.microsoft.com/office/drawing/2014/main" id="{96D20900-866E-5446-9629-9540AD8069D5}"/>
              </a:ext>
            </a:extLst>
          </p:cNvPr>
          <p:cNvSpPr/>
          <p:nvPr/>
        </p:nvSpPr>
        <p:spPr>
          <a:xfrm>
            <a:off x="3497263" y="3124200"/>
            <a:ext cx="712787"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34160" name="Textfeld 10"/>
          <p:cNvSpPr txBox="1">
            <a:spLocks noChangeArrowheads="1"/>
          </p:cNvSpPr>
          <p:nvPr/>
        </p:nvSpPr>
        <p:spPr bwMode="auto">
          <a:xfrm>
            <a:off x="3716338" y="32877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3</a:t>
            </a:r>
          </a:p>
        </p:txBody>
      </p:sp>
      <p:sp>
        <p:nvSpPr>
          <p:cNvPr id="134161" name="Textfeld 10"/>
          <p:cNvSpPr txBox="1">
            <a:spLocks noChangeArrowheads="1"/>
          </p:cNvSpPr>
          <p:nvPr/>
        </p:nvSpPr>
        <p:spPr bwMode="auto">
          <a:xfrm>
            <a:off x="4384675" y="38131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5" name="Oval 44">
            <a:extLst>
              <a:ext uri="{FF2B5EF4-FFF2-40B4-BE49-F238E27FC236}">
                <a16:creationId xmlns:a16="http://schemas.microsoft.com/office/drawing/2014/main" id="{ACF46EF3-3CBF-0040-A7D5-8722DFDEF4E4}"/>
              </a:ext>
            </a:extLst>
          </p:cNvPr>
          <p:cNvSpPr/>
          <p:nvPr/>
        </p:nvSpPr>
        <p:spPr>
          <a:xfrm>
            <a:off x="4318000" y="3803650"/>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34163" name="Textfeld 10"/>
          <p:cNvSpPr txBox="1">
            <a:spLocks noChangeArrowheads="1"/>
          </p:cNvSpPr>
          <p:nvPr/>
        </p:nvSpPr>
        <p:spPr bwMode="auto">
          <a:xfrm>
            <a:off x="4537075" y="39655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4</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36194"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3619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36197"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21st century skills</a:t>
            </a:r>
          </a:p>
        </p:txBody>
      </p:sp>
      <p:sp>
        <p:nvSpPr>
          <p:cNvPr id="11" name="Textfeld 10">
            <a:extLst>
              <a:ext uri="{FF2B5EF4-FFF2-40B4-BE49-F238E27FC236}">
                <a16:creationId xmlns:a16="http://schemas.microsoft.com/office/drawing/2014/main" id="{EE2A8AC3-8680-314B-BBE1-70E32D018AC5}"/>
              </a:ext>
            </a:extLst>
          </p:cNvPr>
          <p:cNvSpPr txBox="1">
            <a:spLocks noChangeArrowheads="1"/>
          </p:cNvSpPr>
          <p:nvPr/>
        </p:nvSpPr>
        <p:spPr bwMode="auto">
          <a:xfrm>
            <a:off x="0" y="-31750"/>
            <a:ext cx="9144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sz="800" dirty="0">
                <a:solidFill>
                  <a:schemeClr val="bg1">
                    <a:lumMod val="75000"/>
                  </a:schemeClr>
                </a:solidFill>
                <a:latin typeface="Arial" charset="0"/>
                <a:cs typeface="Arial" charset="0"/>
              </a:rPr>
              <a:t>xxx</a:t>
            </a:r>
          </a:p>
          <a:p>
            <a:pPr>
              <a:defRPr/>
            </a:pPr>
            <a:endParaRPr lang="de-DE" sz="800" dirty="0"/>
          </a:p>
        </p:txBody>
      </p:sp>
      <p:pic>
        <p:nvPicPr>
          <p:cNvPr id="136199" name="Picture 2" descr="Bildergebnis für 21 century ski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988" y="247650"/>
            <a:ext cx="6045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7655" name="Shape 219" descr="IMG_3479.JP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t="13281" b="10646"/>
          <a:stretch>
            <a:fillRect/>
          </a:stretch>
        </p:blipFill>
        <p:spPr bwMode="auto">
          <a:xfrm>
            <a:off x="5364163" y="1235075"/>
            <a:ext cx="35480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Shape 216" descr="noun_1080491_cc.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4323"/>
          <a:stretch>
            <a:fillRect/>
          </a:stretch>
        </p:blipFill>
        <p:spPr bwMode="auto">
          <a:xfrm>
            <a:off x="3448050" y="1862138"/>
            <a:ext cx="1392238"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Shape 217" descr="noun_995585_cc.png"/>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b="13660"/>
          <a:stretch>
            <a:fillRect/>
          </a:stretch>
        </p:blipFill>
        <p:spPr bwMode="auto">
          <a:xfrm>
            <a:off x="3419475" y="3209925"/>
            <a:ext cx="1447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1" name="Textfeld 10">
            <a:extLst>
              <a:ext uri="{FF2B5EF4-FFF2-40B4-BE49-F238E27FC236}">
                <a16:creationId xmlns:a16="http://schemas.microsoft.com/office/drawing/2014/main" id="{C35A7594-20AB-884E-87BB-506DC793BD3C}"/>
              </a:ext>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err="1">
                <a:solidFill>
                  <a:schemeClr val="bg1">
                    <a:lumMod val="75000"/>
                  </a:schemeClr>
                </a:solidFill>
                <a:latin typeface="Arial" charset="0"/>
                <a:ea typeface="Arial" charset="0"/>
                <a:cs typeface="Arial" charset="0"/>
              </a:rPr>
              <a:t>Baecker</a:t>
            </a:r>
            <a:r>
              <a:rPr lang="de-DE" altLang="de-DE" sz="800" dirty="0">
                <a:solidFill>
                  <a:schemeClr val="bg1">
                    <a:lumMod val="75000"/>
                  </a:schemeClr>
                </a:solidFill>
                <a:latin typeface="Arial" charset="0"/>
                <a:ea typeface="Arial" charset="0"/>
                <a:cs typeface="Arial" charset="0"/>
              </a:rPr>
              <a:t>, Dirk 2007: Studien zur nächsten Gesellschaft. Frankfurt am Main</a:t>
            </a:r>
          </a:p>
          <a:p>
            <a:pPr eaLnBrk="1" hangingPunct="1">
              <a:spcBef>
                <a:spcPct val="0"/>
              </a:spcBef>
              <a:buFont typeface="Arial" charset="0"/>
              <a:buNone/>
              <a:defRPr/>
            </a:pPr>
            <a:r>
              <a:rPr lang="de-DE" altLang="de-DE" sz="800" dirty="0" err="1">
                <a:solidFill>
                  <a:schemeClr val="bg1">
                    <a:lumMod val="75000"/>
                  </a:schemeClr>
                </a:solidFill>
                <a:latin typeface="Arial" charset="0"/>
                <a:ea typeface="Arial" charset="0"/>
                <a:cs typeface="Arial" charset="0"/>
              </a:rPr>
              <a:t>Schiefner-Rohs</a:t>
            </a:r>
            <a:r>
              <a:rPr lang="de-DE" altLang="de-DE" sz="800" dirty="0">
                <a:solidFill>
                  <a:schemeClr val="bg1">
                    <a:lumMod val="75000"/>
                  </a:schemeClr>
                </a:solidFill>
                <a:latin typeface="Arial" charset="0"/>
                <a:ea typeface="Arial" charset="0"/>
                <a:cs typeface="Arial" charset="0"/>
              </a:rPr>
              <a:t>, Mandy 2017: Digitale Medien in der Lehrer*</a:t>
            </a:r>
            <a:r>
              <a:rPr lang="de-DE" altLang="de-DE" sz="800" dirty="0" err="1">
                <a:solidFill>
                  <a:schemeClr val="bg1">
                    <a:lumMod val="75000"/>
                  </a:schemeClr>
                </a:solidFill>
                <a:latin typeface="Arial" charset="0"/>
                <a:ea typeface="Arial" charset="0"/>
                <a:cs typeface="Arial" charset="0"/>
              </a:rPr>
              <a:t>innenbildung</a:t>
            </a:r>
            <a:r>
              <a:rPr lang="de-DE" altLang="de-DE" sz="800" dirty="0">
                <a:solidFill>
                  <a:schemeClr val="bg1">
                    <a:lumMod val="75000"/>
                  </a:schemeClr>
                </a:solidFill>
                <a:latin typeface="Arial" charset="0"/>
                <a:ea typeface="Arial" charset="0"/>
                <a:cs typeface="Arial" charset="0"/>
              </a:rPr>
              <a:t>. Vortrag auf dem </a:t>
            </a:r>
            <a:r>
              <a:rPr lang="de-DE" altLang="de-DE" sz="800" dirty="0" err="1">
                <a:solidFill>
                  <a:schemeClr val="bg1">
                    <a:lumMod val="75000"/>
                  </a:schemeClr>
                </a:solidFill>
                <a:latin typeface="Arial" charset="0"/>
                <a:ea typeface="Arial" charset="0"/>
                <a:cs typeface="Arial" charset="0"/>
              </a:rPr>
              <a:t>ElearningNRW</a:t>
            </a:r>
            <a:r>
              <a:rPr lang="de-DE" altLang="de-DE" sz="800" dirty="0">
                <a:solidFill>
                  <a:schemeClr val="bg1">
                    <a:lumMod val="75000"/>
                  </a:schemeClr>
                </a:solidFill>
                <a:latin typeface="Arial" charset="0"/>
                <a:ea typeface="Arial" charset="0"/>
                <a:cs typeface="Arial" charset="0"/>
              </a:rPr>
              <a:t>-Workshop E-Learning in der Lehrerbildung am 15.12.2017 in Köln.</a:t>
            </a:r>
          </a:p>
        </p:txBody>
      </p:sp>
      <p:sp>
        <p:nvSpPr>
          <p:cNvPr id="33" name="Textfeld 32">
            <a:extLst>
              <a:ext uri="{FF2B5EF4-FFF2-40B4-BE49-F238E27FC236}">
                <a16:creationId xmlns:a16="http://schemas.microsoft.com/office/drawing/2014/main" id="{8AB759C1-250B-AE4E-AA10-99517ACEB865}"/>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Bildungspotenziale digitaler Lernformen  Bettina Waffner  Wuppertal, 02.02.2018</a:t>
            </a:r>
          </a:p>
        </p:txBody>
      </p:sp>
      <p:cxnSp>
        <p:nvCxnSpPr>
          <p:cNvPr id="30" name="Gerade Verbindung 29">
            <a:extLst>
              <a:ext uri="{FF2B5EF4-FFF2-40B4-BE49-F238E27FC236}">
                <a16:creationId xmlns:a16="http://schemas.microsoft.com/office/drawing/2014/main" id="{C56BAADD-2B6A-AB43-9341-EFD4DA27BF15}"/>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6FFE7B14-DEA0-8E45-ACC8-BA5AFE83394A}"/>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8247"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7863" y="2195513"/>
            <a:ext cx="19621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Lernen mit neuen Medien</a:t>
            </a:r>
          </a:p>
        </p:txBody>
      </p:sp>
      <p:sp>
        <p:nvSpPr>
          <p:cNvPr id="12" name="Textfeld 10">
            <a:extLst>
              <a:ext uri="{FF2B5EF4-FFF2-40B4-BE49-F238E27FC236}">
                <a16:creationId xmlns:a16="http://schemas.microsoft.com/office/drawing/2014/main" id="{150D5D38-0863-F54F-9537-42442990A630}"/>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Innovative Lehr- und Lernszenarien in der digitalisierten Welt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8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1" name="Textfeld 10">
            <a:extLst>
              <a:ext uri="{FF2B5EF4-FFF2-40B4-BE49-F238E27FC236}">
                <a16:creationId xmlns:a16="http://schemas.microsoft.com/office/drawing/2014/main" id="{C35A7594-20AB-884E-87BB-506DC793BD3C}"/>
              </a:ext>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err="1">
                <a:solidFill>
                  <a:schemeClr val="bg1">
                    <a:lumMod val="75000"/>
                  </a:schemeClr>
                </a:solidFill>
                <a:latin typeface="Arial" charset="0"/>
                <a:ea typeface="Arial" charset="0"/>
                <a:cs typeface="Arial" charset="0"/>
              </a:rPr>
              <a:t>Baecker</a:t>
            </a:r>
            <a:r>
              <a:rPr lang="de-DE" altLang="de-DE" sz="800" dirty="0">
                <a:solidFill>
                  <a:schemeClr val="bg1">
                    <a:lumMod val="75000"/>
                  </a:schemeClr>
                </a:solidFill>
                <a:latin typeface="Arial" charset="0"/>
                <a:ea typeface="Arial" charset="0"/>
                <a:cs typeface="Arial" charset="0"/>
              </a:rPr>
              <a:t>, Dirk 2007: Studien zur nächsten Gesellschaft. Frankfurt am Main</a:t>
            </a:r>
          </a:p>
          <a:p>
            <a:pPr eaLnBrk="1" hangingPunct="1">
              <a:spcBef>
                <a:spcPct val="0"/>
              </a:spcBef>
              <a:buFont typeface="Arial" charset="0"/>
              <a:buNone/>
              <a:defRPr/>
            </a:pPr>
            <a:r>
              <a:rPr lang="de-DE" altLang="de-DE" sz="800" dirty="0" err="1">
                <a:solidFill>
                  <a:schemeClr val="bg1">
                    <a:lumMod val="75000"/>
                  </a:schemeClr>
                </a:solidFill>
                <a:latin typeface="Arial" charset="0"/>
                <a:ea typeface="Arial" charset="0"/>
                <a:cs typeface="Arial" charset="0"/>
              </a:rPr>
              <a:t>Schiefner-Rohs</a:t>
            </a:r>
            <a:r>
              <a:rPr lang="de-DE" altLang="de-DE" sz="800" dirty="0">
                <a:solidFill>
                  <a:schemeClr val="bg1">
                    <a:lumMod val="75000"/>
                  </a:schemeClr>
                </a:solidFill>
                <a:latin typeface="Arial" charset="0"/>
                <a:ea typeface="Arial" charset="0"/>
                <a:cs typeface="Arial" charset="0"/>
              </a:rPr>
              <a:t>, Mandy 2017: Digitale Medien in der Lehrer*</a:t>
            </a:r>
            <a:r>
              <a:rPr lang="de-DE" altLang="de-DE" sz="800" dirty="0" err="1">
                <a:solidFill>
                  <a:schemeClr val="bg1">
                    <a:lumMod val="75000"/>
                  </a:schemeClr>
                </a:solidFill>
                <a:latin typeface="Arial" charset="0"/>
                <a:ea typeface="Arial" charset="0"/>
                <a:cs typeface="Arial" charset="0"/>
              </a:rPr>
              <a:t>innenbildung</a:t>
            </a:r>
            <a:r>
              <a:rPr lang="de-DE" altLang="de-DE" sz="800" dirty="0">
                <a:solidFill>
                  <a:schemeClr val="bg1">
                    <a:lumMod val="75000"/>
                  </a:schemeClr>
                </a:solidFill>
                <a:latin typeface="Arial" charset="0"/>
                <a:ea typeface="Arial" charset="0"/>
                <a:cs typeface="Arial" charset="0"/>
              </a:rPr>
              <a:t>. Vortrag auf dem </a:t>
            </a:r>
            <a:r>
              <a:rPr lang="de-DE" altLang="de-DE" sz="800" dirty="0" err="1">
                <a:solidFill>
                  <a:schemeClr val="bg1">
                    <a:lumMod val="75000"/>
                  </a:schemeClr>
                </a:solidFill>
                <a:latin typeface="Arial" charset="0"/>
                <a:ea typeface="Arial" charset="0"/>
                <a:cs typeface="Arial" charset="0"/>
              </a:rPr>
              <a:t>ElearningNRW</a:t>
            </a:r>
            <a:r>
              <a:rPr lang="de-DE" altLang="de-DE" sz="800" dirty="0">
                <a:solidFill>
                  <a:schemeClr val="bg1">
                    <a:lumMod val="75000"/>
                  </a:schemeClr>
                </a:solidFill>
                <a:latin typeface="Arial" charset="0"/>
                <a:ea typeface="Arial" charset="0"/>
                <a:cs typeface="Arial" charset="0"/>
              </a:rPr>
              <a:t>-Workshop E-Learning in der Lehrerbildung am 15.12.2017 in Köln.</a:t>
            </a:r>
          </a:p>
        </p:txBody>
      </p:sp>
      <p:sp>
        <p:nvSpPr>
          <p:cNvPr id="33" name="Textfeld 32">
            <a:extLst>
              <a:ext uri="{FF2B5EF4-FFF2-40B4-BE49-F238E27FC236}">
                <a16:creationId xmlns:a16="http://schemas.microsoft.com/office/drawing/2014/main" id="{8AB759C1-250B-AE4E-AA10-99517ACEB865}"/>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Bildungspotenziale digitaler Lernformen  Bettina Waffner  Wuppertal, 02.02.2018</a:t>
            </a:r>
          </a:p>
        </p:txBody>
      </p:sp>
      <p:cxnSp>
        <p:nvCxnSpPr>
          <p:cNvPr id="30" name="Gerade Verbindung 29">
            <a:extLst>
              <a:ext uri="{FF2B5EF4-FFF2-40B4-BE49-F238E27FC236}">
                <a16:creationId xmlns:a16="http://schemas.microsoft.com/office/drawing/2014/main" id="{C56BAADD-2B6A-AB43-9341-EFD4DA27BF15}"/>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6FFE7B14-DEA0-8E45-ACC8-BA5AFE83394A}"/>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0295"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7863" y="2195513"/>
            <a:ext cx="19621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0">
            <a:extLst>
              <a:ext uri="{FF2B5EF4-FFF2-40B4-BE49-F238E27FC236}">
                <a16:creationId xmlns:a16="http://schemas.microsoft.com/office/drawing/2014/main" id="{150D5D38-0863-F54F-9537-42442990A630}"/>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Innovative Lehr- und Lernszenarien in der digitalisierten Welt</a:t>
            </a:r>
          </a:p>
        </p:txBody>
      </p:sp>
      <p:sp>
        <p:nvSpPr>
          <p:cNvPr id="14" name="Textfeld 10">
            <a:extLst>
              <a:ext uri="{FF2B5EF4-FFF2-40B4-BE49-F238E27FC236}">
                <a16:creationId xmlns:a16="http://schemas.microsoft.com/office/drawing/2014/main" id="{97F1945D-DC64-8640-BDDB-04C0B955FFDC}"/>
              </a:ext>
            </a:extLst>
          </p:cNvPr>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de-DE" altLang="de-DE" sz="2400" strike="sngStrike" dirty="0">
                <a:solidFill>
                  <a:srgbClr val="3FA9DC"/>
                </a:solidFill>
                <a:latin typeface="Arial" panose="020B0604020202020204" pitchFamily="34" charset="0"/>
              </a:rPr>
              <a:t>Lernen mit neuen Medien </a:t>
            </a:r>
            <a:r>
              <a:rPr lang="de-DE" altLang="de-DE" sz="2400" dirty="0">
                <a:solidFill>
                  <a:srgbClr val="3FA9DC"/>
                </a:solidFill>
                <a:latin typeface="Arial" panose="020B0604020202020204" pitchFamily="34" charset="0"/>
              </a:rPr>
              <a:t>→ Neues Lernen mit Medien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Innovative Lehr- und Lernszenarien in der digitalisierten Welt</a:t>
            </a:r>
          </a:p>
        </p:txBody>
      </p:sp>
      <p:pic>
        <p:nvPicPr>
          <p:cNvPr id="14233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142341" name="Shape 564"/>
          <p:cNvCxnSpPr>
            <a:cxnSpLocks noChangeShapeType="1"/>
          </p:cNvCxnSpPr>
          <p:nvPr/>
        </p:nvCxnSpPr>
        <p:spPr bwMode="auto">
          <a:xfrm>
            <a:off x="2016125" y="65166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42342" name="Shape 564"/>
          <p:cNvCxnSpPr>
            <a:cxnSpLocks noChangeShapeType="1"/>
          </p:cNvCxnSpPr>
          <p:nvPr/>
        </p:nvCxnSpPr>
        <p:spPr bwMode="auto">
          <a:xfrm>
            <a:off x="2168525" y="66690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42343" name="Shape 564"/>
          <p:cNvCxnSpPr>
            <a:cxnSpLocks noChangeShapeType="1"/>
          </p:cNvCxnSpPr>
          <p:nvPr/>
        </p:nvCxnSpPr>
        <p:spPr bwMode="auto">
          <a:xfrm>
            <a:off x="2320925" y="68214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42344" name="Shape 564"/>
          <p:cNvCxnSpPr>
            <a:cxnSpLocks noChangeShapeType="1"/>
          </p:cNvCxnSpPr>
          <p:nvPr/>
        </p:nvCxnSpPr>
        <p:spPr bwMode="auto">
          <a:xfrm>
            <a:off x="2473325" y="69738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pic>
        <p:nvPicPr>
          <p:cNvPr id="142345" name="Diagramm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100" y="2312988"/>
            <a:ext cx="6197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Potenziale des Lernens mit digitalen Medien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4385" name="Grafik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963" y="1714500"/>
            <a:ext cx="489902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Innovative Lehr- und Lernszenarien in der digitalisierten Welt</a:t>
            </a:r>
          </a:p>
        </p:txBody>
      </p:sp>
      <p:pic>
        <p:nvPicPr>
          <p:cNvPr id="144388" name="Picture 2" descr="http://mediendidaktik.uni-due.de/sites/default/files/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144390" name="Shape 564"/>
          <p:cNvCxnSpPr>
            <a:cxnSpLocks noChangeShapeType="1"/>
          </p:cNvCxnSpPr>
          <p:nvPr/>
        </p:nvCxnSpPr>
        <p:spPr bwMode="auto">
          <a:xfrm>
            <a:off x="2016125" y="65166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44391" name="Shape 564"/>
          <p:cNvCxnSpPr>
            <a:cxnSpLocks noChangeShapeType="1"/>
          </p:cNvCxnSpPr>
          <p:nvPr/>
        </p:nvCxnSpPr>
        <p:spPr bwMode="auto">
          <a:xfrm>
            <a:off x="2168525" y="66690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44392" name="Shape 564"/>
          <p:cNvCxnSpPr>
            <a:cxnSpLocks noChangeShapeType="1"/>
          </p:cNvCxnSpPr>
          <p:nvPr/>
        </p:nvCxnSpPr>
        <p:spPr bwMode="auto">
          <a:xfrm>
            <a:off x="2320925" y="68214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44393" name="Shape 564"/>
          <p:cNvCxnSpPr>
            <a:cxnSpLocks noChangeShapeType="1"/>
          </p:cNvCxnSpPr>
          <p:nvPr/>
        </p:nvCxnSpPr>
        <p:spPr bwMode="auto">
          <a:xfrm>
            <a:off x="2473325" y="69738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sp>
        <p:nvSpPr>
          <p:cNvPr id="14439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Etherpad</a:t>
            </a:r>
          </a:p>
        </p:txBody>
      </p:sp>
      <p:sp>
        <p:nvSpPr>
          <p:cNvPr id="144395" name="Rechteck 1"/>
          <p:cNvSpPr>
            <a:spLocks noChangeArrowheads="1"/>
          </p:cNvSpPr>
          <p:nvPr/>
        </p:nvSpPr>
        <p:spPr bwMode="auto">
          <a:xfrm>
            <a:off x="4953000" y="3303588"/>
            <a:ext cx="5143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600">
                <a:latin typeface="Arial" panose="020B0604020202020204" pitchFamily="34" charset="0"/>
              </a:rPr>
              <a:t>https://etherpad.net/p/zpBGMWNSZo</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Innovative Lehr- und Lernszenarien in der digitalisierten Welt</a:t>
            </a:r>
          </a:p>
        </p:txBody>
      </p:sp>
      <p:pic>
        <p:nvPicPr>
          <p:cNvPr id="14643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26988" y="4875213"/>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sp>
        <p:nvSpPr>
          <p:cNvPr id="146437"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Wordart</a:t>
            </a:r>
          </a:p>
        </p:txBody>
      </p:sp>
      <p:pic>
        <p:nvPicPr>
          <p:cNvPr id="146438" name="Grafik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475" y="1563688"/>
            <a:ext cx="6184900"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8719EB1A-C824-2D4C-BBAC-FCF45340243F}"/>
              </a:ext>
            </a:extLst>
          </p:cNvPr>
          <p:cNvSpPr/>
          <p:nvPr/>
        </p:nvSpPr>
        <p:spPr>
          <a:xfrm>
            <a:off x="179388" y="4084638"/>
            <a:ext cx="8782050" cy="935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48482" name="Textplatzhalter 11"/>
          <p:cNvSpPr txBox="1">
            <a:spLocks/>
          </p:cNvSpPr>
          <p:nvPr/>
        </p:nvSpPr>
        <p:spPr bwMode="auto">
          <a:xfrm>
            <a:off x="323850" y="1131888"/>
            <a:ext cx="86375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180000" tIns="180000" rIns="180000" bIns="18000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9652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Aft>
                <a:spcPts val="600"/>
              </a:spcAft>
              <a:buFont typeface="Arial" panose="020B0604020202020204" pitchFamily="34" charset="0"/>
              <a:buNone/>
            </a:pPr>
            <a:r>
              <a:rPr lang="de-DE" altLang="de-DE" sz="2800" b="1">
                <a:solidFill>
                  <a:srgbClr val="FFFFFF"/>
                </a:solidFill>
                <a:latin typeface="Arial" panose="020B0604020202020204" pitchFamily="34" charset="0"/>
                <a:ea typeface="ヒラギノ角ゴ Pro W3" charset="-128"/>
              </a:rPr>
              <a:t>Herzlichen Dank!</a:t>
            </a:r>
          </a:p>
          <a:p>
            <a:pPr eaLnBrk="1" hangingPunct="1">
              <a:spcAft>
                <a:spcPts val="600"/>
              </a:spcAft>
              <a:buFont typeface="Arial" panose="020B0604020202020204" pitchFamily="34" charset="0"/>
              <a:buNone/>
            </a:pPr>
            <a:r>
              <a:rPr lang="de-DE" altLang="de-DE" sz="1800">
                <a:solidFill>
                  <a:srgbClr val="FFFFFF"/>
                </a:solidFill>
                <a:latin typeface="Arial" panose="020B0604020202020204" pitchFamily="34" charset="0"/>
                <a:ea typeface="ヒラギノ角ゴ Pro W3" charset="-128"/>
              </a:rPr>
              <a:t>Dr. Bettina Waffner</a:t>
            </a:r>
          </a:p>
        </p:txBody>
      </p:sp>
      <p:sp>
        <p:nvSpPr>
          <p:cNvPr id="148483" name="Textplatzhalter 6"/>
          <p:cNvSpPr txBox="1">
            <a:spLocks/>
          </p:cNvSpPr>
          <p:nvPr/>
        </p:nvSpPr>
        <p:spPr bwMode="auto">
          <a:xfrm>
            <a:off x="468313" y="2355850"/>
            <a:ext cx="5278437"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0" tIns="0" rIns="180000" bIns="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9652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600"/>
              </a:spcAft>
              <a:buFontTx/>
              <a:buNone/>
            </a:pPr>
            <a:r>
              <a:rPr lang="de-DE" altLang="de-DE" sz="1800">
                <a:solidFill>
                  <a:schemeClr val="bg1"/>
                </a:solidFill>
                <a:latin typeface="Arial" panose="020B0604020202020204" pitchFamily="34" charset="0"/>
                <a:ea typeface="ヒラギノ角ゴ Pro W3" charset="-128"/>
              </a:rPr>
              <a:t>Mail: bettina.waffner@uni-duisburg-essen.de</a:t>
            </a:r>
          </a:p>
          <a:p>
            <a:pPr>
              <a:spcAft>
                <a:spcPts val="600"/>
              </a:spcAft>
              <a:buFontTx/>
              <a:buNone/>
            </a:pPr>
            <a:r>
              <a:rPr lang="de-DE" altLang="de-DE" sz="1800">
                <a:solidFill>
                  <a:schemeClr val="bg1"/>
                </a:solidFill>
                <a:latin typeface="Arial" panose="020B0604020202020204" pitchFamily="34" charset="0"/>
                <a:ea typeface="ヒラギノ角ゴ Pro W3" charset="-128"/>
              </a:rPr>
              <a:t>Telefon: +492011836476</a:t>
            </a:r>
          </a:p>
          <a:p>
            <a:pPr>
              <a:spcAft>
                <a:spcPts val="600"/>
              </a:spcAft>
              <a:buFontTx/>
              <a:buNone/>
            </a:pPr>
            <a:r>
              <a:rPr lang="de-DE" altLang="de-DE" sz="1800">
                <a:solidFill>
                  <a:schemeClr val="bg1"/>
                </a:solidFill>
                <a:latin typeface="Arial" panose="020B0604020202020204" pitchFamily="34" charset="0"/>
                <a:ea typeface="ヒラギノ角ゴ Pro W3" charset="-128"/>
              </a:rPr>
              <a:t>Twitter: bwaffner</a:t>
            </a:r>
          </a:p>
          <a:p>
            <a:pPr>
              <a:spcAft>
                <a:spcPts val="600"/>
              </a:spcAft>
              <a:buFontTx/>
              <a:buNone/>
            </a:pPr>
            <a:endParaRPr lang="de-DE" altLang="de-DE" sz="1800">
              <a:solidFill>
                <a:schemeClr val="bg1"/>
              </a:solidFill>
              <a:latin typeface="Arial" panose="020B0604020202020204" pitchFamily="34" charset="0"/>
              <a:ea typeface="ヒラギノ角ゴ Pro W3" charset="-128"/>
            </a:endParaRPr>
          </a:p>
          <a:p>
            <a:pPr>
              <a:spcAft>
                <a:spcPts val="600"/>
              </a:spcAft>
              <a:buFontTx/>
              <a:buNone/>
            </a:pPr>
            <a:endParaRPr lang="de-DE" altLang="de-DE" sz="1800">
              <a:solidFill>
                <a:schemeClr val="bg1"/>
              </a:solidFill>
              <a:latin typeface="Arial" panose="020B0604020202020204" pitchFamily="34" charset="0"/>
              <a:ea typeface="ヒラギノ角ゴ Pro W3" charset="-128"/>
            </a:endParaRPr>
          </a:p>
        </p:txBody>
      </p:sp>
      <p:pic>
        <p:nvPicPr>
          <p:cNvPr id="148484" name="Picture 2" descr="http://mediendidaktik.uni-due.de/sites/default/files/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4341813"/>
            <a:ext cx="6223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Line 3"/>
          <p:cNvSpPr>
            <a:spLocks noChangeShapeType="1"/>
          </p:cNvSpPr>
          <p:nvPr/>
        </p:nvSpPr>
        <p:spPr bwMode="auto">
          <a:xfrm flipV="1">
            <a:off x="971550" y="4652963"/>
            <a:ext cx="1944688" cy="0"/>
          </a:xfrm>
          <a:prstGeom prst="line">
            <a:avLst/>
          </a:prstGeom>
          <a:noFill/>
          <a:ln w="12700">
            <a:solidFill>
              <a:schemeClr val="tx1">
                <a:alpha val="87842"/>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8486" name="Rectangle 9"/>
          <p:cNvSpPr txBox="1">
            <a:spLocks noChangeArrowheads="1"/>
          </p:cNvSpPr>
          <p:nvPr/>
        </p:nvSpPr>
        <p:spPr bwMode="auto">
          <a:xfrm>
            <a:off x="922338" y="4643438"/>
            <a:ext cx="3600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de-DE" sz="1000"/>
              <a:t>exploring the future of learning</a:t>
            </a:r>
            <a:endParaRPr lang="de-DE" altLang="de-DE" sz="1000"/>
          </a:p>
        </p:txBody>
      </p:sp>
      <p:sp>
        <p:nvSpPr>
          <p:cNvPr id="8" name="Rectangle 2">
            <a:extLst>
              <a:ext uri="{FF2B5EF4-FFF2-40B4-BE49-F238E27FC236}">
                <a16:creationId xmlns:a16="http://schemas.microsoft.com/office/drawing/2014/main" id="{3722DDC1-5BFC-D046-9F43-39BFA5ECFC2A}"/>
              </a:ext>
            </a:extLst>
          </p:cNvPr>
          <p:cNvSpPr txBox="1">
            <a:spLocks noChangeArrowheads="1"/>
          </p:cNvSpPr>
          <p:nvPr/>
        </p:nvSpPr>
        <p:spPr>
          <a:xfrm>
            <a:off x="922338" y="4338638"/>
            <a:ext cx="2043112" cy="333375"/>
          </a:xfrm>
          <a:prstGeom prst="rect">
            <a:avLst/>
          </a:prstGeom>
        </p:spPr>
        <p:txBody>
          <a:bodyPr anchor="ct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defRPr/>
            </a:pPr>
            <a:r>
              <a:rPr lang="de-DE" sz="1000" spc="270" dirty="0"/>
              <a:t>Learning Lab</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9703" name="Shape 220" descr="ZrNeuKthBirZN7rrXPN1JmUbaG8ICy3kZSHt-WgSnREsJzo2txzCzjIoChlevMIQEA=w300.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366963"/>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5"/>
              </a:rPr>
              <a:t>http://bit.ly/2bECe6n</a:t>
            </a:r>
          </a:p>
        </p:txBody>
      </p:sp>
      <p:pic>
        <p:nvPicPr>
          <p:cNvPr id="29705" name="Shape 227" descr="IMG_3477.PNG"/>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b="18564"/>
          <a:stretch>
            <a:fillRect/>
          </a:stretch>
        </p:blipFill>
        <p:spPr bwMode="auto">
          <a:xfrm>
            <a:off x="4140200" y="1209675"/>
            <a:ext cx="2489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Shape 228" descr="IMG_3476.PNG"/>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3550" y="1209675"/>
            <a:ext cx="20288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751"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pic>
        <p:nvPicPr>
          <p:cNvPr id="31752" name="Shape 239"/>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35567" t="18970" r="14861" b="6160"/>
          <a:stretch>
            <a:fillRect/>
          </a:stretch>
        </p:blipFill>
        <p:spPr bwMode="auto">
          <a:xfrm>
            <a:off x="4603750" y="1209675"/>
            <a:ext cx="42386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Shape 2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213" y="2493963"/>
            <a:ext cx="14763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a:ext uri="{FF2B5EF4-FFF2-40B4-BE49-F238E27FC236}">
                <a16:creationId xmlns:a16="http://schemas.microsoft.com/office/drawing/2014/main" id="{657DB2F5-845A-2F46-8DF3-1EA91B4D318F}"/>
              </a:ext>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33" name="Textfeld 32">
            <a:extLst>
              <a:ext uri="{FF2B5EF4-FFF2-40B4-BE49-F238E27FC236}">
                <a16:creationId xmlns:a16="http://schemas.microsoft.com/office/drawing/2014/main" id="{CECE6777-F6E5-ED47-AAC0-1D82987CC80B}"/>
              </a:ext>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Mit offenen Bildungsmaterialien arbeiten Bettina Waffner  Koblenz, 17.02.2018</a:t>
            </a:r>
          </a:p>
        </p:txBody>
      </p:sp>
      <p:cxnSp>
        <p:nvCxnSpPr>
          <p:cNvPr id="30" name="Gerade Verbindung 29">
            <a:extLst>
              <a:ext uri="{FF2B5EF4-FFF2-40B4-BE49-F238E27FC236}">
                <a16:creationId xmlns:a16="http://schemas.microsoft.com/office/drawing/2014/main" id="{953779E9-2DEE-5948-A67E-F630D5BAA838}"/>
              </a:ext>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99A9AD5-7639-D048-ACF8-D78FAC31FB35}"/>
              </a:ext>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799"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3380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Gesellschaftspolitische Herausforderungen</a:t>
            </a:r>
          </a:p>
        </p:txBody>
      </p:sp>
      <p:pic>
        <p:nvPicPr>
          <p:cNvPr id="2" name="Diagramm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0" y="2311400"/>
            <a:ext cx="4965700" cy="265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eite 1, 2">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ite 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3529</Words>
  <Application>Microsoft Office PowerPoint</Application>
  <PresentationFormat>Bildschirmpräsentation (16:9)</PresentationFormat>
  <Paragraphs>569</Paragraphs>
  <Slides>65</Slides>
  <Notes>64</Notes>
  <HiddenSlides>0</HiddenSlides>
  <MMClips>0</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65</vt:i4>
      </vt:variant>
    </vt:vector>
  </HeadingPairs>
  <TitlesOfParts>
    <vt:vector size="74" baseType="lpstr">
      <vt:lpstr>Arial</vt:lpstr>
      <vt:lpstr>Calibri</vt:lpstr>
      <vt:lpstr>Gill Sans</vt:lpstr>
      <vt:lpstr>Lucida Grande</vt:lpstr>
      <vt:lpstr>Source Sans Pro</vt:lpstr>
      <vt:lpstr>ヒラギノ角ゴ Pro W3</vt:lpstr>
      <vt:lpstr>seite 1, 2</vt:lpstr>
      <vt:lpstr>seite 3</vt:lpstr>
      <vt:lpstr>Dokument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Duisburg-Essen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Rogozhyna, Olga</dc:creator>
  <cp:lastModifiedBy>Wünnerke, Elisabeth</cp:lastModifiedBy>
  <cp:revision>181</cp:revision>
  <dcterms:created xsi:type="dcterms:W3CDTF">2016-09-08T13:16:33Z</dcterms:created>
  <dcterms:modified xsi:type="dcterms:W3CDTF">2019-10-25T11:37:33Z</dcterms:modified>
</cp:coreProperties>
</file>