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54"/>
  </p:notesMasterIdLst>
  <p:handoutMasterIdLst>
    <p:handoutMasterId r:id="rId55"/>
  </p:handoutMasterIdLst>
  <p:sldIdLst>
    <p:sldId id="257" r:id="rId3"/>
    <p:sldId id="329" r:id="rId4"/>
    <p:sldId id="418" r:id="rId5"/>
    <p:sldId id="419" r:id="rId6"/>
    <p:sldId id="330" r:id="rId7"/>
    <p:sldId id="331" r:id="rId8"/>
    <p:sldId id="332" r:id="rId9"/>
    <p:sldId id="333" r:id="rId10"/>
    <p:sldId id="435" r:id="rId11"/>
    <p:sldId id="420" r:id="rId12"/>
    <p:sldId id="421" r:id="rId13"/>
    <p:sldId id="334" r:id="rId14"/>
    <p:sldId id="324" r:id="rId15"/>
    <p:sldId id="388" r:id="rId16"/>
    <p:sldId id="339" r:id="rId17"/>
    <p:sldId id="389" r:id="rId18"/>
    <p:sldId id="340" r:id="rId19"/>
    <p:sldId id="341" r:id="rId20"/>
    <p:sldId id="390" r:id="rId21"/>
    <p:sldId id="343" r:id="rId22"/>
    <p:sldId id="364" r:id="rId23"/>
    <p:sldId id="397" r:id="rId24"/>
    <p:sldId id="344" r:id="rId25"/>
    <p:sldId id="400" r:id="rId26"/>
    <p:sldId id="426" r:id="rId27"/>
    <p:sldId id="422" r:id="rId28"/>
    <p:sldId id="402" r:id="rId29"/>
    <p:sldId id="401" r:id="rId30"/>
    <p:sldId id="403" r:id="rId31"/>
    <p:sldId id="404" r:id="rId32"/>
    <p:sldId id="405" r:id="rId33"/>
    <p:sldId id="406" r:id="rId34"/>
    <p:sldId id="407" r:id="rId35"/>
    <p:sldId id="408" r:id="rId36"/>
    <p:sldId id="409" r:id="rId37"/>
    <p:sldId id="411" r:id="rId38"/>
    <p:sldId id="412" r:id="rId39"/>
    <p:sldId id="413" r:id="rId40"/>
    <p:sldId id="414" r:id="rId41"/>
    <p:sldId id="415" r:id="rId42"/>
    <p:sldId id="416" r:id="rId43"/>
    <p:sldId id="417" r:id="rId44"/>
    <p:sldId id="427" r:id="rId45"/>
    <p:sldId id="430" r:id="rId46"/>
    <p:sldId id="431" r:id="rId47"/>
    <p:sldId id="432" r:id="rId48"/>
    <p:sldId id="429" r:id="rId49"/>
    <p:sldId id="434" r:id="rId50"/>
    <p:sldId id="433" r:id="rId51"/>
    <p:sldId id="383" r:id="rId52"/>
    <p:sldId id="268" r:id="rId53"/>
  </p:sldIdLst>
  <p:sldSz cx="9144000" cy="5143500" type="screen16x9"/>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32" autoAdjust="0"/>
    <p:restoredTop sz="96341" autoAdjust="0"/>
  </p:normalViewPr>
  <p:slideViewPr>
    <p:cSldViewPr>
      <p:cViewPr varScale="1">
        <p:scale>
          <a:sx n="154" d="100"/>
          <a:sy n="154" d="100"/>
        </p:scale>
        <p:origin x="774" y="13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de-DE" altLang="de-DE"/>
          </a:p>
        </p:txBody>
      </p:sp>
      <p:sp>
        <p:nvSpPr>
          <p:cNvPr id="3" name="Datumsplatzhalter 2">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3D515FC-FBF5-4EFA-9117-BF55190F0AD2}" type="datetimeFigureOut">
              <a:rPr lang="de-DE" altLang="de-DE"/>
              <a:pPr>
                <a:defRPr/>
              </a:pPr>
              <a:t>25.10.2019</a:t>
            </a:fld>
            <a:endParaRPr lang="de-DE" altLang="de-DE"/>
          </a:p>
        </p:txBody>
      </p:sp>
      <p:sp>
        <p:nvSpPr>
          <p:cNvPr id="4" name="Fußzeilenplatzhalter 3">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de-DE" altLang="de-DE"/>
          </a:p>
        </p:txBody>
      </p:sp>
      <p:sp>
        <p:nvSpPr>
          <p:cNvPr id="5" name="Foliennummernplatzhalter 4">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B27AA33-E630-40EE-BC5D-4EF824595021}"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ltLang="de-DE"/>
          </a:p>
        </p:txBody>
      </p:sp>
      <p:sp>
        <p:nvSpPr>
          <p:cNvPr id="3" name="Datumsplatzhalter 2">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F01EBF0-5299-4F2F-8B6A-A87B2A3B56BB}" type="datetimeFigureOut">
              <a:rPr lang="de-DE" altLang="de-DE"/>
              <a:pPr>
                <a:defRPr/>
              </a:pPr>
              <a:t>25.10.2019</a:t>
            </a:fld>
            <a:endParaRPr lang="de-DE" altLang="de-DE"/>
          </a:p>
        </p:txBody>
      </p:sp>
      <p:sp>
        <p:nvSpPr>
          <p:cNvPr id="4" name="Folienbildplatzhalter 3">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ltLang="de-DE"/>
          </a:p>
        </p:txBody>
      </p:sp>
      <p:sp>
        <p:nvSpPr>
          <p:cNvPr id="7" name="Foliennummernplatzhalter 6">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5B743D8-C301-46D1-AF85-A6AF5A338937}"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izenplatzhal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de-DE" altLang="de-DE" smtClean="0"/>
              <a:t>Vorstellung – </a:t>
            </a:r>
          </a:p>
          <a:p>
            <a:pPr marL="171450" indent="-171450">
              <a:buFontTx/>
              <a:buChar char="•"/>
            </a:pPr>
            <a:r>
              <a:rPr lang="de-DE" altLang="de-DE" smtClean="0"/>
              <a:t>Learning Lab – Implikationen der digitalen Transformation auf Gesellschaft, Kultur und Bildung. Mit Partnern aus der Praxis erproben wir innovative Lehr- und Lernszenarien und können so empirisch fundierte Begleitforschungen durchführen, deren Erkenntnisse dann wieder in die Praxis eingehen können. Wir blicken aus einer gestaltungsorientierten Perspektive auf bildungswissenschaftliche Phänomene.</a:t>
            </a:r>
          </a:p>
        </p:txBody>
      </p:sp>
      <p:sp>
        <p:nvSpPr>
          <p:cNvPr id="8196" name="Foliennummernplatzhalt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5934257-FCE1-4F9B-90D0-3ADD05DAEE4B}" type="slidenum">
              <a:rPr lang="de-DE" altLang="de-DE" smtClean="0"/>
              <a:pPr/>
              <a:t>1</a:t>
            </a:fld>
            <a:endParaRPr lang="de-DE"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nSpc>
                <a:spcPct val="150000"/>
              </a:lnSpc>
              <a:spcBef>
                <a:spcPts val="0"/>
              </a:spcBef>
              <a:spcAft>
                <a:spcPts val="0"/>
              </a:spcAft>
              <a:buClr>
                <a:schemeClr val="dk1"/>
              </a:buClr>
              <a:buSzPts val="1800"/>
              <a:buFont typeface="Arial"/>
              <a:buChar char="•"/>
              <a:defRPr/>
            </a:pPr>
            <a:r>
              <a:rPr lang="de-DE" dirty="0">
                <a:solidFill>
                  <a:schemeClr val="dk1"/>
                </a:solidFill>
                <a:latin typeface="Arial"/>
                <a:ea typeface="Arial"/>
                <a:cs typeface="Arial"/>
                <a:sym typeface="Arial"/>
              </a:rPr>
              <a:t>Verkürzung von Innovationszyklen erhöht den Anspruch an die Lernfähigkeit der Gesellschaft und ihrer Mitglieder.</a:t>
            </a:r>
          </a:p>
          <a:p>
            <a:pPr marL="342900" indent="-342900">
              <a:lnSpc>
                <a:spcPct val="150000"/>
              </a:lnSpc>
              <a:spcBef>
                <a:spcPts val="0"/>
              </a:spcBef>
              <a:spcAft>
                <a:spcPts val="0"/>
              </a:spcAft>
              <a:buClr>
                <a:schemeClr val="dk1"/>
              </a:buClr>
              <a:buSzPts val="1800"/>
              <a:buFont typeface="Arial"/>
              <a:buNone/>
              <a:defRPr/>
            </a:pPr>
            <a:endParaRPr lang="de-DE" dirty="0">
              <a:solidFill>
                <a:schemeClr val="dk1"/>
              </a:solidFill>
              <a:latin typeface="Arial"/>
              <a:ea typeface="Arial"/>
              <a:cs typeface="Arial"/>
              <a:sym typeface="Arial"/>
            </a:endParaRPr>
          </a:p>
          <a:p>
            <a:pPr marL="342900" indent="-342900">
              <a:lnSpc>
                <a:spcPct val="150000"/>
              </a:lnSpc>
              <a:spcBef>
                <a:spcPts val="0"/>
              </a:spcBef>
              <a:spcAft>
                <a:spcPts val="0"/>
              </a:spcAft>
              <a:buClr>
                <a:schemeClr val="dk1"/>
              </a:buClr>
              <a:buSzPts val="1800"/>
              <a:buFont typeface="Arial"/>
              <a:buChar char="•"/>
              <a:defRPr/>
            </a:pPr>
            <a:r>
              <a:rPr lang="de-DE" dirty="0">
                <a:solidFill>
                  <a:schemeClr val="dk1"/>
                </a:solidFill>
                <a:latin typeface="Arial"/>
                <a:ea typeface="Arial"/>
                <a:cs typeface="Arial"/>
                <a:sym typeface="Arial"/>
              </a:rPr>
              <a:t>Lernen wird zunehmend kompetenz- und prozessorientiert.</a:t>
            </a:r>
          </a:p>
          <a:p>
            <a:pPr marL="342900" indent="-342900">
              <a:lnSpc>
                <a:spcPct val="150000"/>
              </a:lnSpc>
              <a:spcBef>
                <a:spcPts val="0"/>
              </a:spcBef>
              <a:spcAft>
                <a:spcPts val="0"/>
              </a:spcAft>
              <a:buClr>
                <a:schemeClr val="dk1"/>
              </a:buClr>
              <a:buSzPts val="1800"/>
              <a:buFont typeface="Arial"/>
              <a:buNone/>
              <a:defRPr/>
            </a:pPr>
            <a:endParaRPr lang="de-DE" dirty="0">
              <a:solidFill>
                <a:schemeClr val="dk1"/>
              </a:solidFill>
              <a:latin typeface="Arial"/>
              <a:ea typeface="Arial"/>
              <a:cs typeface="Arial"/>
              <a:sym typeface="Arial"/>
            </a:endParaRPr>
          </a:p>
          <a:p>
            <a:pPr marL="342900" indent="-342900">
              <a:lnSpc>
                <a:spcPct val="150000"/>
              </a:lnSpc>
              <a:spcBef>
                <a:spcPts val="0"/>
              </a:spcBef>
              <a:spcAft>
                <a:spcPts val="0"/>
              </a:spcAft>
              <a:buClr>
                <a:schemeClr val="dk1"/>
              </a:buClr>
              <a:buSzPts val="1800"/>
              <a:buFont typeface="Arial"/>
              <a:buChar char="•"/>
              <a:defRPr/>
            </a:pPr>
            <a:r>
              <a:rPr lang="de-DE" dirty="0">
                <a:solidFill>
                  <a:schemeClr val="dk1"/>
                </a:solidFill>
                <a:latin typeface="Arial"/>
                <a:ea typeface="Arial"/>
                <a:cs typeface="Arial"/>
                <a:sym typeface="Arial"/>
              </a:rPr>
              <a:t>Lebenslanges Lernen mit formalen und non-formalen Lernphasen.</a:t>
            </a:r>
          </a:p>
          <a:p>
            <a:pPr>
              <a:defRPr/>
            </a:pPr>
            <a:endParaRPr lang="de-DE" altLang="de-DE" dirty="0"/>
          </a:p>
        </p:txBody>
      </p:sp>
      <p:sp>
        <p:nvSpPr>
          <p:cNvPr id="266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9958E4-377F-481A-BFD4-D577BB55163D}" type="slidenum">
              <a:rPr lang="de-DE" altLang="de-DE" smtClean="0"/>
              <a:pPr/>
              <a:t>10</a:t>
            </a:fld>
            <a:endParaRPr lang="de-DE"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86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1C3E71E-5AFD-4502-90E2-5649D49F3EB7}" type="slidenum">
              <a:rPr lang="de-DE" altLang="de-DE" smtClean="0"/>
              <a:pPr/>
              <a:t>11</a:t>
            </a:fld>
            <a:endParaRPr lang="de-DE"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b="1" smtClean="0">
                <a:latin typeface="Arial" panose="020B0604020202020204" pitchFamily="34" charset="0"/>
              </a:rPr>
              <a:t>Didaktische Ressource </a:t>
            </a:r>
            <a:r>
              <a:rPr lang="de-DE" altLang="de-DE" smtClean="0">
                <a:latin typeface="Arial" panose="020B0604020202020204" pitchFamily="34" charset="0"/>
              </a:rPr>
              <a:t>Fokus liegt auf einem Wandel von Bildungsressourcen   (digitaler Unterricht, e-learning, open educational resources…)</a:t>
            </a:r>
          </a:p>
          <a:p>
            <a:pPr eaLnBrk="1" hangingPunct="1">
              <a:spcBef>
                <a:spcPct val="0"/>
              </a:spcBef>
            </a:pPr>
            <a:r>
              <a:rPr lang="de-DE" altLang="de-DE" b="1" smtClean="0">
                <a:latin typeface="Arial" panose="020B0604020202020204" pitchFamily="34" charset="0"/>
              </a:rPr>
              <a:t>Pädagogischer Gegenstand </a:t>
            </a:r>
            <a:r>
              <a:rPr lang="de-DE" altLang="de-DE" smtClean="0">
                <a:latin typeface="Arial" panose="020B0604020202020204" pitchFamily="34" charset="0"/>
              </a:rPr>
              <a:t>Fokus liegt auf einem Wandel von Lehr- Lerninhalten    (Kompetenz für Medienhandeln…)</a:t>
            </a:r>
          </a:p>
          <a:p>
            <a:pPr eaLnBrk="1" hangingPunct="1">
              <a:spcBef>
                <a:spcPct val="0"/>
              </a:spcBef>
            </a:pPr>
            <a:r>
              <a:rPr lang="de-DE" altLang="de-DE" b="1" smtClean="0">
                <a:latin typeface="Arial" panose="020B0604020202020204" pitchFamily="34" charset="0"/>
              </a:rPr>
              <a:t>Kultureller Prozess </a:t>
            </a:r>
            <a:r>
              <a:rPr lang="de-DE" altLang="de-DE" smtClean="0">
                <a:latin typeface="Arial" panose="020B0604020202020204" pitchFamily="34" charset="0"/>
              </a:rPr>
              <a:t>Fokus liegt auf einem Wandel von Lebenswelten  (Werte, soziale Beziehungen, Wissen…) </a:t>
            </a:r>
          </a:p>
          <a:p>
            <a:pPr eaLnBrk="1" hangingPunct="1">
              <a:spcBef>
                <a:spcPct val="0"/>
              </a:spcBef>
            </a:pPr>
            <a:endParaRPr lang="de-DE" altLang="de-DE" smtClean="0">
              <a:latin typeface="Arial" panose="020B0604020202020204" pitchFamily="34" charset="0"/>
            </a:endParaRPr>
          </a:p>
          <a:p>
            <a:pPr eaLnBrk="1" hangingPunct="1">
              <a:spcBef>
                <a:spcPct val="0"/>
              </a:spcBef>
            </a:pPr>
            <a:endParaRPr lang="de-DE" altLang="de-DE" smtClean="0">
              <a:latin typeface="Arial" panose="020B0604020202020204" pitchFamily="34" charset="0"/>
            </a:endParaRPr>
          </a:p>
          <a:p>
            <a:pPr eaLnBrk="1" hangingPunct="1">
              <a:spcBef>
                <a:spcPct val="0"/>
              </a:spcBef>
            </a:pPr>
            <a:endParaRPr lang="de-DE" altLang="de-DE" smtClean="0"/>
          </a:p>
        </p:txBody>
      </p:sp>
      <p:sp>
        <p:nvSpPr>
          <p:cNvPr id="307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818A9C3-8A6F-43AB-B3A4-DFEC997F4D7D}" type="slidenum">
              <a:rPr lang="de-DE" altLang="de-DE" smtClean="0"/>
              <a:pPr/>
              <a:t>12</a:t>
            </a:fld>
            <a:endParaRPr lang="de-DE"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327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44FAA29-0D5D-443D-AADA-36B7333552E2}" type="slidenum">
              <a:rPr lang="de-DE" altLang="de-DE" smtClean="0"/>
              <a:pPr/>
              <a:t>13</a:t>
            </a:fld>
            <a:endParaRPr lang="de-DE" alt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latin typeface="Arial" panose="020B0604020202020204" pitchFamily="34" charset="0"/>
            </a:endParaRPr>
          </a:p>
          <a:p>
            <a:pPr eaLnBrk="1" hangingPunct="1">
              <a:spcBef>
                <a:spcPct val="0"/>
              </a:spcBef>
            </a:pPr>
            <a:endParaRPr lang="de-DE" altLang="de-DE" smtClean="0"/>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AE8DE7B-E674-4284-BC6E-B22F1E9BFF00}" type="slidenum">
              <a:rPr lang="de-DE" altLang="de-DE" smtClean="0"/>
              <a:pPr/>
              <a:t>14</a:t>
            </a:fld>
            <a:endParaRPr lang="de-DE" alt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de-DE" b="1" dirty="0">
                <a:ea typeface="ヒラギノ角ゴ Pro W3" charset="-128"/>
              </a:rPr>
              <a:t>Urheber</a:t>
            </a:r>
          </a:p>
          <a:p>
            <a:pPr marL="285750" indent="-285750">
              <a:buFont typeface="Arial" panose="020B0604020202020204" pitchFamily="34" charset="0"/>
              <a:buChar char="•"/>
              <a:defRPr/>
            </a:pPr>
            <a:r>
              <a:rPr lang="de-DE" dirty="0">
                <a:ea typeface="ヒラギノ角ゴ Pro W3" charset="-128"/>
              </a:rPr>
              <a:t>Schöpfer eines Werkes</a:t>
            </a:r>
          </a:p>
          <a:p>
            <a:pPr marL="285750" indent="-285750">
              <a:buFont typeface="Arial" panose="020B0604020202020204" pitchFamily="34" charset="0"/>
              <a:buChar char="•"/>
              <a:defRPr/>
            </a:pPr>
            <a:r>
              <a:rPr lang="de-DE" dirty="0">
                <a:ea typeface="ヒラギノ角ゴ Pro W3" charset="-128"/>
              </a:rPr>
              <a:t>Urheberrecht ist nicht übertragbar</a:t>
            </a:r>
          </a:p>
          <a:p>
            <a:pPr marL="285750" indent="-285750">
              <a:buFont typeface="Arial" panose="020B0604020202020204" pitchFamily="34" charset="0"/>
              <a:buChar char="•"/>
              <a:defRPr/>
            </a:pPr>
            <a:r>
              <a:rPr lang="de-DE" dirty="0">
                <a:ea typeface="ヒラギノ角ゴ Pro W3" charset="-128"/>
              </a:rPr>
              <a:t>Das Urheberrecht ist im Gesetz verankert</a:t>
            </a:r>
          </a:p>
          <a:p>
            <a:pPr>
              <a:defRPr/>
            </a:pPr>
            <a:endParaRPr lang="de-DE" altLang="de-DE" dirty="0"/>
          </a:p>
          <a:p>
            <a:pPr>
              <a:defRPr/>
            </a:pPr>
            <a:r>
              <a:rPr lang="de-DE" b="1" dirty="0">
                <a:ea typeface="ヒラギノ角ゴ Pro W3" charset="-128"/>
              </a:rPr>
              <a:t>Nutzer</a:t>
            </a:r>
          </a:p>
          <a:p>
            <a:pPr marL="285750" indent="-285750">
              <a:buFont typeface="Arial" panose="020B0604020202020204" pitchFamily="34" charset="0"/>
              <a:buChar char="•"/>
              <a:defRPr/>
            </a:pPr>
            <a:r>
              <a:rPr lang="de-DE" dirty="0">
                <a:ea typeface="ヒラギノ角ゴ Pro W3" charset="-128"/>
              </a:rPr>
              <a:t>Verwerter </a:t>
            </a:r>
          </a:p>
          <a:p>
            <a:pPr marL="285750" indent="-285750">
              <a:buFont typeface="Arial" panose="020B0604020202020204" pitchFamily="34" charset="0"/>
              <a:buChar char="•"/>
              <a:defRPr/>
            </a:pPr>
            <a:r>
              <a:rPr lang="de-DE" dirty="0">
                <a:ea typeface="ヒラギノ角ゴ Pro W3" charset="-128"/>
              </a:rPr>
              <a:t>Anwendungen durch Nutzungsrechte </a:t>
            </a:r>
          </a:p>
          <a:p>
            <a:pPr>
              <a:defRPr/>
            </a:pPr>
            <a:endParaRPr lang="de-DE" altLang="de-DE" dirty="0"/>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B68675-9B14-459F-9137-AADB2AE67831}" type="slidenum">
              <a:rPr lang="de-DE" altLang="de-DE" smtClean="0"/>
              <a:pPr/>
              <a:t>15</a:t>
            </a:fld>
            <a:endParaRPr lang="de-DE" alt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de-DE" b="1" dirty="0">
                <a:ea typeface="ヒラギノ角ゴ Pro W3" charset="-128"/>
              </a:rPr>
              <a:t>Urheber</a:t>
            </a:r>
          </a:p>
          <a:p>
            <a:pPr marL="285750" indent="-285750">
              <a:buFont typeface="Arial" panose="020B0604020202020204" pitchFamily="34" charset="0"/>
              <a:buChar char="•"/>
              <a:defRPr/>
            </a:pPr>
            <a:r>
              <a:rPr lang="de-DE" dirty="0">
                <a:ea typeface="ヒラギノ角ゴ Pro W3" charset="-128"/>
              </a:rPr>
              <a:t>Schöpfer eines Werkes</a:t>
            </a:r>
          </a:p>
          <a:p>
            <a:pPr marL="285750" indent="-285750">
              <a:buFont typeface="Arial" panose="020B0604020202020204" pitchFamily="34" charset="0"/>
              <a:buChar char="•"/>
              <a:defRPr/>
            </a:pPr>
            <a:r>
              <a:rPr lang="de-DE" dirty="0">
                <a:ea typeface="ヒラギノ角ゴ Pro W3" charset="-128"/>
              </a:rPr>
              <a:t>Urheberrecht ist nicht übertragbar</a:t>
            </a:r>
          </a:p>
          <a:p>
            <a:pPr marL="285750" indent="-285750">
              <a:buFont typeface="Arial" panose="020B0604020202020204" pitchFamily="34" charset="0"/>
              <a:buChar char="•"/>
              <a:defRPr/>
            </a:pPr>
            <a:r>
              <a:rPr lang="de-DE" dirty="0">
                <a:ea typeface="ヒラギノ角ゴ Pro W3" charset="-128"/>
              </a:rPr>
              <a:t>Das Urheberrecht ist im Gesetz verankert</a:t>
            </a:r>
          </a:p>
          <a:p>
            <a:pPr>
              <a:defRPr/>
            </a:pPr>
            <a:endParaRPr lang="de-DE" altLang="de-DE" dirty="0"/>
          </a:p>
          <a:p>
            <a:pPr>
              <a:defRPr/>
            </a:pPr>
            <a:r>
              <a:rPr lang="de-DE" b="1" dirty="0">
                <a:ea typeface="ヒラギノ角ゴ Pro W3" charset="-128"/>
              </a:rPr>
              <a:t>Nutzer</a:t>
            </a:r>
          </a:p>
          <a:p>
            <a:pPr marL="285750" indent="-285750">
              <a:buFont typeface="Arial" panose="020B0604020202020204" pitchFamily="34" charset="0"/>
              <a:buChar char="•"/>
              <a:defRPr/>
            </a:pPr>
            <a:r>
              <a:rPr lang="de-DE" dirty="0">
                <a:ea typeface="ヒラギノ角ゴ Pro W3" charset="-128"/>
              </a:rPr>
              <a:t>Verwerter </a:t>
            </a:r>
          </a:p>
          <a:p>
            <a:pPr marL="285750" indent="-285750">
              <a:buFont typeface="Arial" panose="020B0604020202020204" pitchFamily="34" charset="0"/>
              <a:buChar char="•"/>
              <a:defRPr/>
            </a:pPr>
            <a:r>
              <a:rPr lang="de-DE" dirty="0">
                <a:ea typeface="ヒラギノ角ゴ Pro W3" charset="-128"/>
              </a:rPr>
              <a:t>Anwendungen durch Nutzungsrechte </a:t>
            </a:r>
          </a:p>
          <a:p>
            <a:pPr>
              <a:defRPr/>
            </a:pPr>
            <a:endParaRPr lang="de-DE" altLang="de-DE" dirty="0"/>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E1F58F2-9C3E-4792-A0B7-0FCF21E73855}" type="slidenum">
              <a:rPr lang="de-DE" altLang="de-DE" smtClean="0"/>
              <a:pPr/>
              <a:t>16</a:t>
            </a:fld>
            <a:endParaRPr lang="de-DE" alt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Keine Kennzeichnung notwendig.</a:t>
            </a:r>
          </a:p>
          <a:p>
            <a:endParaRPr lang="de-DE" altLang="de-DE" smtClean="0"/>
          </a:p>
          <a:p>
            <a:r>
              <a:rPr lang="de-DE" altLang="de-DE" smtClean="0"/>
              <a:t>Alle Rechte sind vorbehalten, wenn eine gewisse Schöpfungshöhe erreicht ist.</a:t>
            </a:r>
          </a:p>
        </p:txBody>
      </p:sp>
      <p:sp>
        <p:nvSpPr>
          <p:cNvPr id="409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04FAC2-6E2D-48CA-996D-9063C2BB3EFF}" type="slidenum">
              <a:rPr lang="de-DE" altLang="de-DE" smtClean="0"/>
              <a:pPr/>
              <a:t>17</a:t>
            </a:fld>
            <a:endParaRPr lang="de-DE" alt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30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571FB8F-04C1-430B-8DBD-F4E41D1A2A2A}" type="slidenum">
              <a:rPr lang="de-DE" altLang="de-DE" smtClean="0"/>
              <a:pPr/>
              <a:t>18</a:t>
            </a:fld>
            <a:endParaRPr lang="de-DE" alt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50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8AB54AA-42F6-4BF0-8631-54F29EC57FD2}" type="slidenum">
              <a:rPr lang="de-DE" altLang="de-DE" smtClean="0"/>
              <a:pPr/>
              <a:t>19</a:t>
            </a:fld>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2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0998445-3434-407F-8525-2CA697850EC4}" type="slidenum">
              <a:rPr lang="de-DE" altLang="de-DE" smtClean="0"/>
              <a:pPr/>
              <a:t>2</a:t>
            </a:fld>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Grundgedanke der Creative Commons ist es, eine </a:t>
            </a:r>
            <a:r>
              <a:rPr lang="de-DE" altLang="de-DE" b="1" smtClean="0"/>
              <a:t>rechtliche Grundlage dafür zu schaffen, dass Wissen frei verfügbar ist, </a:t>
            </a:r>
            <a:r>
              <a:rPr lang="de-DE" altLang="de-DE" smtClean="0"/>
              <a:t>ohne dass die Urheber auf ihre Rechte verzichten müssen. Daher gewähren die Lizenzen einerseits Rechte für jeden Nutzer, stellen aber auch bestimmte Bedingungen auf. Dies ist als Vermittlungsleistung zwischen den Ansprüchen der totalen Kontrolle über die eigenen kreativen Werke auf der einen und der kompletten „Anarchie“ und freien Verfügbarkeit kreativer Werke auf der anderen Seite zu verstehen.</a:t>
            </a:r>
          </a:p>
          <a:p>
            <a:endParaRPr lang="de-DE" altLang="de-DE" smtClean="0"/>
          </a:p>
          <a:p>
            <a:r>
              <a:rPr lang="de-DE" altLang="de-DE" smtClean="0"/>
              <a:t>Erstellern von Materialien soll somit das beste aus beiden Welten geboten werden. Die Handhabung des Urheberrechts soll durch die automatische Gewährung vereinfacht werden. So muss der Nutzer nicht für jeden Anlass eine Anfrage an den Urheber stellen</a:t>
            </a:r>
          </a:p>
          <a:p>
            <a:endParaRPr lang="de-DE" altLang="de-DE" smtClean="0"/>
          </a:p>
          <a:p>
            <a:r>
              <a:rPr lang="de-DE" altLang="de-DE" smtClean="0"/>
              <a:t>Lawrence Lessig, Mitbegründer der Creative Commons, Jurist und Experte für Urheberrecht, Aktivist für die Digitale Allmende; In den USA als bedeutender Verfassungsrechtler angesehen</a:t>
            </a:r>
          </a:p>
          <a:p>
            <a:endParaRPr lang="de-DE" altLang="de-DE" smtClean="0">
              <a:latin typeface="Arial" panose="020B0604020202020204" pitchFamily="34" charset="0"/>
            </a:endParaRPr>
          </a:p>
          <a:p>
            <a:pPr lvl="1" eaLnBrk="1" hangingPunct="1">
              <a:spcBef>
                <a:spcPct val="20000"/>
              </a:spcBef>
              <a:buFontTx/>
              <a:buChar char="•"/>
            </a:pPr>
            <a:r>
              <a:rPr lang="de-DE" altLang="de-DE" sz="2400" b="1" smtClean="0">
                <a:cs typeface="Arial" panose="020B0604020202020204" pitchFamily="34" charset="0"/>
              </a:rPr>
              <a:t>Non-Profit Organisation</a:t>
            </a:r>
          </a:p>
          <a:p>
            <a:pPr lvl="1" eaLnBrk="1" hangingPunct="1">
              <a:spcBef>
                <a:spcPct val="20000"/>
              </a:spcBef>
              <a:buFontTx/>
              <a:buChar char="•"/>
            </a:pPr>
            <a:r>
              <a:rPr lang="de-DE" altLang="de-DE" sz="2400" smtClean="0">
                <a:cs typeface="Arial" panose="020B0604020202020204" pitchFamily="34" charset="0"/>
              </a:rPr>
              <a:t>Förderung der Digitalen Allmende</a:t>
            </a:r>
          </a:p>
          <a:p>
            <a:pPr lvl="1" eaLnBrk="1" hangingPunct="1">
              <a:spcBef>
                <a:spcPct val="20000"/>
              </a:spcBef>
              <a:buFontTx/>
              <a:buChar char="•"/>
            </a:pPr>
            <a:r>
              <a:rPr lang="de-DE" altLang="de-DE" sz="2400" b="1" smtClean="0">
                <a:cs typeface="Arial" panose="020B0604020202020204" pitchFamily="34" charset="0"/>
              </a:rPr>
              <a:t>Entwickelung von  Musterlizenzverträge, mit denen Urheberinnen und Urheber ihren Werken Freiheiten mitgeben können. </a:t>
            </a:r>
          </a:p>
          <a:p>
            <a:pPr lvl="1" eaLnBrk="1" hangingPunct="1">
              <a:spcBef>
                <a:spcPct val="20000"/>
              </a:spcBef>
              <a:buFontTx/>
              <a:buChar char="•"/>
            </a:pPr>
            <a:r>
              <a:rPr lang="de-DE" altLang="de-DE" sz="2400" smtClean="0">
                <a:cs typeface="Arial" panose="020B0604020202020204" pitchFamily="34" charset="0"/>
              </a:rPr>
              <a:t>Statt „alle Rechte vorbehalten“ gilt „manche Rechte vorbehalten“.</a:t>
            </a:r>
          </a:p>
          <a:p>
            <a:pPr lvl="1" eaLnBrk="1" hangingPunct="1">
              <a:spcBef>
                <a:spcPct val="20000"/>
              </a:spcBef>
              <a:buFontTx/>
              <a:buChar char="•"/>
            </a:pPr>
            <a:r>
              <a:rPr lang="de-DE" altLang="de-DE" sz="2400" b="1" smtClean="0">
                <a:cs typeface="Arial" panose="020B0604020202020204" pitchFamily="34" charset="0"/>
              </a:rPr>
              <a:t>Respekt</a:t>
            </a:r>
            <a:r>
              <a:rPr lang="de-DE" altLang="de-DE" sz="2400" smtClean="0">
                <a:cs typeface="Arial" panose="020B0604020202020204" pitchFamily="34" charset="0"/>
              </a:rPr>
              <a:t> vor den Urheberinnen und Urhebern ist leichter einzuhalten.</a:t>
            </a:r>
          </a:p>
          <a:p>
            <a:endParaRPr lang="de-DE" altLang="de-DE" smtClean="0"/>
          </a:p>
          <a:p>
            <a:pPr>
              <a:lnSpc>
                <a:spcPct val="150000"/>
              </a:lnSpc>
            </a:pPr>
            <a:r>
              <a:rPr lang="de-DE" altLang="de-DE" smtClean="0">
                <a:ea typeface="ヒラギノ角ゴ Pro W3" charset="-128"/>
              </a:rPr>
              <a:t>Im Herzen der […] Bewegung steht die simple und machtvolle Idee, dass der weltweite Wissensschatz ein öffentliches Gut ist und dass Technologie im Gesamten und das World Wide Web speziell eine herausragende Möglichkeit für jeden bietet, dieses Wissen zu teilen, zu nutzen und wieder zu verwerten. </a:t>
            </a:r>
          </a:p>
          <a:p>
            <a:pPr>
              <a:lnSpc>
                <a:spcPct val="150000"/>
              </a:lnSpc>
            </a:pPr>
            <a:r>
              <a:rPr lang="lv-LV" altLang="de-DE" smtClean="0">
                <a:ea typeface="ヒラギノ角ゴ Pro W3" charset="-128"/>
              </a:rPr>
              <a:t>(Casserly &amp; Smith 2006: 2)</a:t>
            </a:r>
          </a:p>
          <a:p>
            <a:endParaRPr lang="de-DE" altLang="de-DE" smtClean="0"/>
          </a:p>
        </p:txBody>
      </p:sp>
      <p:sp>
        <p:nvSpPr>
          <p:cNvPr id="471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8DFA234-4444-41E1-8F98-38213A3D8022}" type="slidenum">
              <a:rPr lang="de-DE" altLang="de-DE" smtClean="0"/>
              <a:pPr/>
              <a:t>20</a:t>
            </a:fld>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91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8845B54-F7BB-4CC7-9826-336B70ADC37B}" type="slidenum">
              <a:rPr lang="de-DE" altLang="de-DE" smtClean="0"/>
              <a:pPr/>
              <a:t>21</a:t>
            </a:fld>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F566F5-A22C-4556-AD82-E05D362F64B8}" type="slidenum">
              <a:rPr lang="de-DE" altLang="de-DE" smtClean="0"/>
              <a:pPr/>
              <a:t>22</a:t>
            </a:fld>
            <a:endParaRPr lang="de-DE" alt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39E650C-61A5-4044-83CB-C770539C7F53}" type="slidenum">
              <a:rPr lang="de-DE" altLang="de-DE" smtClean="0"/>
              <a:pPr/>
              <a:t>23</a:t>
            </a:fld>
            <a:endParaRPr lang="de-DE" alt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53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5C9A362-BECD-4581-9C9D-86E9CBD20EDD}" type="slidenum">
              <a:rPr lang="de-DE" altLang="de-DE" smtClean="0"/>
              <a:pPr/>
              <a:t>24</a:t>
            </a:fld>
            <a:endParaRPr lang="de-DE" alt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73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E19A32B-AD6D-4EB7-A15A-2A2FD72CBB2B}" type="slidenum">
              <a:rPr lang="de-DE" altLang="de-DE" smtClean="0"/>
              <a:pPr/>
              <a:t>25</a:t>
            </a:fld>
            <a:endParaRPr lang="de-DE" alt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93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567636B-AD2F-45CC-9B02-4142965F25D3}" type="slidenum">
              <a:rPr lang="de-DE" altLang="de-DE" smtClean="0"/>
              <a:pPr/>
              <a:t>26</a:t>
            </a:fld>
            <a:endParaRPr lang="de-DE" altLang="de-DE"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14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60E95EA-6A2E-4729-813E-60CA3212E997}" type="slidenum">
              <a:rPr lang="de-DE" altLang="de-DE" smtClean="0"/>
              <a:pPr/>
              <a:t>27</a:t>
            </a:fld>
            <a:endParaRPr lang="de-DE" alt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34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938CC65-E016-41B8-91EF-37CBE3B1E574}" type="slidenum">
              <a:rPr lang="de-DE" altLang="de-DE" smtClean="0"/>
              <a:pPr/>
              <a:t>28</a:t>
            </a:fld>
            <a:endParaRPr lang="de-DE" alt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55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4DF9941-A183-4B99-B6B7-3513D71B8AB0}" type="slidenum">
              <a:rPr lang="de-DE" altLang="de-DE" smtClean="0"/>
              <a:pPr/>
              <a:t>29</a:t>
            </a:fld>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22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82C4B6F-AD50-49F6-8D45-9D32F6DE29C6}" type="slidenum">
              <a:rPr lang="de-DE" altLang="de-DE" smtClean="0"/>
              <a:pPr/>
              <a:t>3</a:t>
            </a:fld>
            <a:endParaRPr lang="de-DE" alt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75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33164CD-2805-421F-A11E-ED3BBD66D3E3}" type="slidenum">
              <a:rPr lang="de-DE" altLang="de-DE" smtClean="0"/>
              <a:pPr/>
              <a:t>30</a:t>
            </a:fld>
            <a:endParaRPr lang="de-DE" alt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696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38EF668-530D-4F78-AF04-93A5066FC21E}" type="slidenum">
              <a:rPr lang="de-DE" altLang="de-DE" smtClean="0"/>
              <a:pPr/>
              <a:t>31</a:t>
            </a:fld>
            <a:endParaRPr lang="de-DE" alt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16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D048FF9-E422-4D81-B8AB-C1B143F20785}" type="slidenum">
              <a:rPr lang="de-DE" altLang="de-DE" smtClean="0"/>
              <a:pPr/>
              <a:t>32</a:t>
            </a:fld>
            <a:endParaRPr lang="de-DE" alt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37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64F5A73-F8D1-4BE2-B19F-76FC0DF6BF12}" type="slidenum">
              <a:rPr lang="de-DE" altLang="de-DE" smtClean="0"/>
              <a:pPr/>
              <a:t>33</a:t>
            </a:fld>
            <a:endParaRPr lang="de-DE" altLang="de-D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57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C085117-0058-4F89-82DE-E3D097DE2A4A}" type="slidenum">
              <a:rPr lang="de-DE" altLang="de-DE" smtClean="0"/>
              <a:pPr/>
              <a:t>34</a:t>
            </a:fld>
            <a:endParaRPr lang="de-DE" altLang="de-D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78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90DD896-50E6-437F-A704-F3FBFC828684}" type="slidenum">
              <a:rPr lang="de-DE" altLang="de-DE" smtClean="0"/>
              <a:pPr/>
              <a:t>35</a:t>
            </a:fld>
            <a:endParaRPr lang="de-DE" alt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798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2AF087B-2CCB-4E8B-9E79-D2A7940296F8}" type="slidenum">
              <a:rPr lang="de-DE" altLang="de-DE" smtClean="0"/>
              <a:pPr/>
              <a:t>36</a:t>
            </a:fld>
            <a:endParaRPr lang="de-DE" altLang="de-D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19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09A6979-11D9-43C0-A619-BE955C5FE2AF}" type="slidenum">
              <a:rPr lang="de-DE" altLang="de-DE" smtClean="0"/>
              <a:pPr/>
              <a:t>37</a:t>
            </a:fld>
            <a:endParaRPr lang="de-DE" altLang="de-D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39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CD2EF68-7A4E-4D49-87FB-76B3FF2B149A}" type="slidenum">
              <a:rPr lang="de-DE" altLang="de-DE" smtClean="0"/>
              <a:pPr/>
              <a:t>38</a:t>
            </a:fld>
            <a:endParaRPr lang="de-DE" altLang="de-D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60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4763EE5-59EF-47D4-AB07-160824B25E13}" type="slidenum">
              <a:rPr lang="de-DE" altLang="de-DE" smtClean="0"/>
              <a:pPr/>
              <a:t>39</a:t>
            </a:fld>
            <a:endParaRPr lang="de-DE" alt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4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0BBCDC7-3BD2-49B2-9657-79DDA745C77D}" type="slidenum">
              <a:rPr lang="de-DE" altLang="de-DE" smtClean="0"/>
              <a:pPr/>
              <a:t>4</a:t>
            </a:fld>
            <a:endParaRPr lang="de-DE" altLang="de-DE"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880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EE5921B-1BBA-48C2-9ECD-36EBBCAED3E2}" type="slidenum">
              <a:rPr lang="de-DE" altLang="de-DE" smtClean="0"/>
              <a:pPr/>
              <a:t>40</a:t>
            </a:fld>
            <a:endParaRPr lang="de-DE" altLang="de-D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01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8B61E4-A257-4F3D-952F-40D34662C3C1}" type="slidenum">
              <a:rPr lang="de-DE" altLang="de-DE" smtClean="0"/>
              <a:pPr/>
              <a:t>41</a:t>
            </a:fld>
            <a:endParaRPr lang="de-DE" altLang="de-DE"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21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2520296-7305-47ED-A431-6490E47A47F7}" type="slidenum">
              <a:rPr lang="de-DE" altLang="de-DE" smtClean="0"/>
              <a:pPr/>
              <a:t>42</a:t>
            </a:fld>
            <a:endParaRPr lang="de-DE" altLang="de-D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42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1AE578A-BB3E-4DA5-9578-9ADC25F16D75}" type="slidenum">
              <a:rPr lang="de-DE" altLang="de-DE" smtClean="0"/>
              <a:pPr/>
              <a:t>43</a:t>
            </a:fld>
            <a:endParaRPr lang="de-DE" altLang="de-D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62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ED1548-9AB3-4BFA-994E-339BC0048F46}" type="slidenum">
              <a:rPr lang="de-DE" altLang="de-DE" smtClean="0"/>
              <a:pPr/>
              <a:t>44</a:t>
            </a:fld>
            <a:endParaRPr lang="de-DE" altLang="de-D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83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79BE821-D20A-49AB-9665-6DBA3005594F}" type="slidenum">
              <a:rPr lang="de-DE" altLang="de-DE" smtClean="0"/>
              <a:pPr/>
              <a:t>45</a:t>
            </a:fld>
            <a:endParaRPr lang="de-DE" altLang="de-D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03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63850C7-4591-454E-BA3D-2E343D82B3F9}" type="slidenum">
              <a:rPr lang="de-DE" altLang="de-DE" smtClean="0"/>
              <a:pPr/>
              <a:t>46</a:t>
            </a:fld>
            <a:endParaRPr lang="de-DE" altLang="de-D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24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EED5E0-C161-4D84-BE39-325E239E1F5D}" type="slidenum">
              <a:rPr lang="de-DE" altLang="de-DE" smtClean="0"/>
              <a:pPr/>
              <a:t>47</a:t>
            </a:fld>
            <a:endParaRPr lang="de-DE" altLang="de-D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44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FE396CC-B301-4953-9828-E0B6ECFA5028}" type="slidenum">
              <a:rPr lang="de-DE" altLang="de-DE" smtClean="0"/>
              <a:pPr/>
              <a:t>48</a:t>
            </a:fld>
            <a:endParaRPr lang="de-DE" altLang="de-DE"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65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C7C37C-7477-4424-9908-0547082F6407}" type="slidenum">
              <a:rPr lang="de-DE" altLang="de-DE" smtClean="0"/>
              <a:pPr/>
              <a:t>49</a:t>
            </a:fld>
            <a:endParaRPr lang="de-DE"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63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C48D9FD-2051-43DE-86B0-00ABA0B6B0EB}" type="slidenum">
              <a:rPr lang="de-DE" altLang="de-DE" smtClean="0"/>
              <a:pPr/>
              <a:t>5</a:t>
            </a:fld>
            <a:endParaRPr lang="de-DE" altLang="de-DE"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085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2CB4595-D10D-4CB5-9E88-8E050402FEEE}" type="slidenum">
              <a:rPr lang="de-DE" altLang="de-DE" smtClean="0"/>
              <a:pPr/>
              <a:t>50</a:t>
            </a:fld>
            <a:endParaRPr lang="de-DE" altLang="de-D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105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1E88557-8FB5-48BA-8923-2D063F7C97A6}" type="slidenum">
              <a:rPr lang="de-DE" altLang="de-DE" smtClean="0"/>
              <a:pPr/>
              <a:t>51</a:t>
            </a:fld>
            <a:endParaRPr lang="de-DE"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84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41A565D-5E3D-492C-BCD0-672AA356A13D}" type="slidenum">
              <a:rPr lang="de-DE" altLang="de-DE" smtClean="0"/>
              <a:pPr/>
              <a:t>6</a:t>
            </a:fld>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04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6331CFA-2708-4F6C-AE46-546F1E36CB72}" type="slidenum">
              <a:rPr lang="de-DE" altLang="de-DE" smtClean="0"/>
              <a:pPr/>
              <a:t>7</a:t>
            </a:fld>
            <a:endParaRPr lang="de-DE"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25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D033897-5EFC-48B9-9056-CAE94C934E93}" type="slidenum">
              <a:rPr lang="de-DE" altLang="de-DE" smtClean="0"/>
              <a:pPr/>
              <a:t>8</a:t>
            </a:fld>
            <a:endParaRPr lang="de-DE"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45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A572A1-5A1E-4DF8-80CC-9CD293970973}" type="slidenum">
              <a:rPr lang="de-DE" altLang="de-DE" smtClean="0"/>
              <a:pPr/>
              <a:t>9</a:t>
            </a:fld>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p:cNvPr>
          <p:cNvSpPr>
            <a:spLocks noGrp="1"/>
          </p:cNvSpPr>
          <p:nvPr>
            <p:ph type="dt" sz="half" idx="10"/>
          </p:nvPr>
        </p:nvSpPr>
        <p:spPr>
          <a:xfrm>
            <a:off x="457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AA7972C-06C6-48B8-9C17-1B4CC34AB443}" type="datetimeFigureOut">
              <a:rPr lang="de-DE" altLang="de-DE"/>
              <a:pPr>
                <a:defRPr/>
              </a:pPr>
              <a:t>25.10.2019</a:t>
            </a:fld>
            <a:endParaRPr lang="de-DE" altLang="de-DE"/>
          </a:p>
        </p:txBody>
      </p:sp>
      <p:sp>
        <p:nvSpPr>
          <p:cNvPr id="5" name="Fußzeilenplatzhalter 4">
            <a:extLst/>
          </p:cNvPr>
          <p:cNvSpPr>
            <a:spLocks noGrp="1"/>
          </p:cNvSpPr>
          <p:nvPr>
            <p:ph type="ftr" sz="quarter" idx="11"/>
          </p:nvPr>
        </p:nvSpPr>
        <p:spPr>
          <a:xfrm>
            <a:off x="3124200" y="4767263"/>
            <a:ext cx="2895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de-DE" altLang="de-DE"/>
          </a:p>
        </p:txBody>
      </p:sp>
      <p:sp>
        <p:nvSpPr>
          <p:cNvPr id="6" name="Foliennummernplatzhalter 5">
            <a:extLst/>
          </p:cNvPr>
          <p:cNvSpPr>
            <a:spLocks noGrp="1"/>
          </p:cNvSpPr>
          <p:nvPr>
            <p:ph type="sldNum" sz="quarter" idx="12"/>
          </p:nvPr>
        </p:nvSpPr>
        <p:spPr>
          <a:xfrm>
            <a:off x="6553200" y="4767263"/>
            <a:ext cx="2133600" cy="27463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AF4505B-5DD7-4E95-8515-1377BB369639}" type="slidenum">
              <a:rPr lang="de-DE" altLang="de-DE"/>
              <a:pPr>
                <a:defRPr/>
              </a:pPr>
              <a:t>‹Nr.›</a:t>
            </a:fld>
            <a:endParaRPr lang="de-DE" altLang="de-DE"/>
          </a:p>
        </p:txBody>
      </p:sp>
    </p:spTree>
    <p:extLst>
      <p:ext uri="{BB962C8B-B14F-4D97-AF65-F5344CB8AC3E}">
        <p14:creationId xmlns:p14="http://schemas.microsoft.com/office/powerpoint/2010/main" val="386276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p:cNvPr>
          <p:cNvSpPr>
            <a:spLocks noGrp="1"/>
          </p:cNvSpPr>
          <p:nvPr>
            <p:ph type="dt" sz="half" idx="10"/>
          </p:nvPr>
        </p:nvSpPr>
        <p:spPr/>
        <p:txBody>
          <a:bodyPr/>
          <a:lstStyle>
            <a:lvl1pPr>
              <a:defRPr/>
            </a:lvl1pPr>
          </a:lstStyle>
          <a:p>
            <a:pPr>
              <a:defRPr/>
            </a:pPr>
            <a:fld id="{228FC7E8-8291-46AD-8F20-0269B0AC4A6E}" type="datetimeFigureOut">
              <a:rPr lang="de-DE" altLang="de-DE"/>
              <a:pPr>
                <a:defRPr/>
              </a:pPr>
              <a:t>25.10.2019</a:t>
            </a:fld>
            <a:endParaRPr lang="de-DE" altLang="de-DE"/>
          </a:p>
        </p:txBody>
      </p:sp>
      <p:sp>
        <p:nvSpPr>
          <p:cNvPr id="6"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7" name="Foliennummernplatzhalter 5">
            <a:extLst/>
          </p:cNvPr>
          <p:cNvSpPr>
            <a:spLocks noGrp="1"/>
          </p:cNvSpPr>
          <p:nvPr>
            <p:ph type="sldNum" sz="quarter" idx="12"/>
          </p:nvPr>
        </p:nvSpPr>
        <p:spPr/>
        <p:txBody>
          <a:bodyPr/>
          <a:lstStyle>
            <a:lvl1pPr>
              <a:defRPr/>
            </a:lvl1pPr>
          </a:lstStyle>
          <a:p>
            <a:pPr>
              <a:defRPr/>
            </a:pPr>
            <a:fld id="{B6479E4F-9F04-4F2E-A65F-68BA74341B68}" type="slidenum">
              <a:rPr lang="de-DE" altLang="de-DE"/>
              <a:pPr>
                <a:defRPr/>
              </a:pPr>
              <a:t>‹Nr.›</a:t>
            </a:fld>
            <a:endParaRPr lang="de-DE" altLang="de-DE"/>
          </a:p>
        </p:txBody>
      </p:sp>
    </p:spTree>
    <p:extLst>
      <p:ext uri="{BB962C8B-B14F-4D97-AF65-F5344CB8AC3E}">
        <p14:creationId xmlns:p14="http://schemas.microsoft.com/office/powerpoint/2010/main" val="226211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5" name="Picture 2">
            <a:extLst/>
          </p:cNvPr>
          <p:cNvPicPr>
            <a:picLocks noChangeAspect="1" noChangeArrowheads="1"/>
          </p:cNvPicPr>
          <p:nvPr userDrawn="1"/>
        </p:nvPicPr>
        <p:blipFill>
          <a:blip r:embed="rId2"/>
          <a:srcRect/>
          <a:stretch>
            <a:fillRect/>
          </a:stretch>
        </p:blipFill>
        <p:spPr bwMode="auto">
          <a:xfrm>
            <a:off x="1797050" y="736600"/>
            <a:ext cx="5548313"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el 1"/>
          <p:cNvSpPr>
            <a:spLocks noGrp="1"/>
          </p:cNvSpPr>
          <p:nvPr>
            <p:ph type="title"/>
          </p:nvPr>
        </p:nvSpPr>
        <p:spPr>
          <a:xfrm>
            <a:off x="1792288" y="3600450"/>
            <a:ext cx="5486400" cy="425450"/>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Datumsplatzhalter 4">
            <a:extLst/>
          </p:cNvPr>
          <p:cNvSpPr>
            <a:spLocks noGrp="1"/>
          </p:cNvSpPr>
          <p:nvPr>
            <p:ph type="dt" sz="half" idx="10"/>
          </p:nvPr>
        </p:nvSpPr>
        <p:spPr/>
        <p:txBody>
          <a:bodyPr/>
          <a:lstStyle>
            <a:lvl1pPr>
              <a:defRPr/>
            </a:lvl1pPr>
          </a:lstStyle>
          <a:p>
            <a:pPr>
              <a:defRPr/>
            </a:pPr>
            <a:fld id="{E8954C50-A25D-4146-9750-FF1F031B6EBA}" type="datetimeFigureOut">
              <a:rPr lang="de-DE" altLang="de-DE"/>
              <a:pPr>
                <a:defRPr/>
              </a:pPr>
              <a:t>25.10.2019</a:t>
            </a:fld>
            <a:endParaRPr lang="de-DE" altLang="de-DE"/>
          </a:p>
        </p:txBody>
      </p:sp>
      <p:sp>
        <p:nvSpPr>
          <p:cNvPr id="7" name="Fußzeilenplatzhalter 5">
            <a:extLst/>
          </p:cNvPr>
          <p:cNvSpPr>
            <a:spLocks noGrp="1"/>
          </p:cNvSpPr>
          <p:nvPr>
            <p:ph type="ftr" sz="quarter" idx="11"/>
          </p:nvPr>
        </p:nvSpPr>
        <p:spPr/>
        <p:txBody>
          <a:bodyPr/>
          <a:lstStyle>
            <a:lvl1pPr>
              <a:defRPr/>
            </a:lvl1pPr>
          </a:lstStyle>
          <a:p>
            <a:pPr>
              <a:defRPr/>
            </a:pPr>
            <a:endParaRPr lang="de-DE" altLang="de-DE"/>
          </a:p>
        </p:txBody>
      </p:sp>
      <p:sp>
        <p:nvSpPr>
          <p:cNvPr id="8" name="Foliennummernplatzhalter 6">
            <a:extLst/>
          </p:cNvPr>
          <p:cNvSpPr>
            <a:spLocks noGrp="1"/>
          </p:cNvSpPr>
          <p:nvPr>
            <p:ph type="sldNum" sz="quarter" idx="12"/>
          </p:nvPr>
        </p:nvSpPr>
        <p:spPr/>
        <p:txBody>
          <a:bodyPr/>
          <a:lstStyle>
            <a:lvl1pPr>
              <a:defRPr/>
            </a:lvl1pPr>
          </a:lstStyle>
          <a:p>
            <a:pPr>
              <a:defRPr/>
            </a:pPr>
            <a:fld id="{D414DA2A-87D2-488E-A866-D6A1E17F0E07}" type="slidenum">
              <a:rPr lang="de-DE" altLang="de-DE"/>
              <a:pPr>
                <a:defRPr/>
              </a:pPr>
              <a:t>‹Nr.›</a:t>
            </a:fld>
            <a:endParaRPr lang="de-DE" altLang="de-DE"/>
          </a:p>
        </p:txBody>
      </p:sp>
    </p:spTree>
    <p:extLst>
      <p:ext uri="{BB962C8B-B14F-4D97-AF65-F5344CB8AC3E}">
        <p14:creationId xmlns:p14="http://schemas.microsoft.com/office/powerpoint/2010/main" val="3390678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p:cNvPr>
          <p:cNvSpPr>
            <a:spLocks noGrp="1"/>
          </p:cNvSpPr>
          <p:nvPr>
            <p:ph type="dt" sz="half" idx="10"/>
          </p:nvPr>
        </p:nvSpPr>
        <p:spPr/>
        <p:txBody>
          <a:bodyPr/>
          <a:lstStyle>
            <a:lvl1pPr>
              <a:defRPr/>
            </a:lvl1pPr>
          </a:lstStyle>
          <a:p>
            <a:pPr>
              <a:defRPr/>
            </a:pPr>
            <a:fld id="{045D7EA5-2A1D-4F31-8E90-BF0E5BBAC3E8}" type="datetimeFigureOut">
              <a:rPr lang="de-DE" altLang="de-DE"/>
              <a:pPr>
                <a:defRPr/>
              </a:pPr>
              <a:t>25.10.2019</a:t>
            </a:fld>
            <a:endParaRPr lang="de-DE" alt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p:cNvPr>
          <p:cNvSpPr>
            <a:spLocks noGrp="1"/>
          </p:cNvSpPr>
          <p:nvPr>
            <p:ph type="sldNum" sz="quarter" idx="12"/>
          </p:nvPr>
        </p:nvSpPr>
        <p:spPr/>
        <p:txBody>
          <a:bodyPr/>
          <a:lstStyle>
            <a:lvl1pPr>
              <a:defRPr/>
            </a:lvl1pPr>
          </a:lstStyle>
          <a:p>
            <a:pPr>
              <a:defRPr/>
            </a:pPr>
            <a:fld id="{D68D6A4A-7195-4111-B07D-4BEC69D0BF6C}" type="slidenum">
              <a:rPr lang="de-DE" altLang="de-DE"/>
              <a:pPr>
                <a:defRPr/>
              </a:pPr>
              <a:t>‹Nr.›</a:t>
            </a:fld>
            <a:endParaRPr lang="de-DE" altLang="de-DE"/>
          </a:p>
        </p:txBody>
      </p:sp>
    </p:spTree>
    <p:extLst>
      <p:ext uri="{BB962C8B-B14F-4D97-AF65-F5344CB8AC3E}">
        <p14:creationId xmlns:p14="http://schemas.microsoft.com/office/powerpoint/2010/main" val="800937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6375"/>
            <a:ext cx="6019800" cy="43878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p:cNvPr>
          <p:cNvSpPr>
            <a:spLocks noGrp="1"/>
          </p:cNvSpPr>
          <p:nvPr>
            <p:ph type="dt" sz="half" idx="10"/>
          </p:nvPr>
        </p:nvSpPr>
        <p:spPr/>
        <p:txBody>
          <a:bodyPr/>
          <a:lstStyle>
            <a:lvl1pPr>
              <a:defRPr/>
            </a:lvl1pPr>
          </a:lstStyle>
          <a:p>
            <a:pPr>
              <a:defRPr/>
            </a:pPr>
            <a:fld id="{2144CFD4-4C99-4C15-9D33-90B4BC5A65BE}" type="datetimeFigureOut">
              <a:rPr lang="de-DE" altLang="de-DE"/>
              <a:pPr>
                <a:defRPr/>
              </a:pPr>
              <a:t>25.10.2019</a:t>
            </a:fld>
            <a:endParaRPr lang="de-DE" alt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p:cNvPr>
          <p:cNvSpPr>
            <a:spLocks noGrp="1"/>
          </p:cNvSpPr>
          <p:nvPr>
            <p:ph type="sldNum" sz="quarter" idx="12"/>
          </p:nvPr>
        </p:nvSpPr>
        <p:spPr/>
        <p:txBody>
          <a:bodyPr/>
          <a:lstStyle>
            <a:lvl1pPr>
              <a:defRPr/>
            </a:lvl1pPr>
          </a:lstStyle>
          <a:p>
            <a:pPr>
              <a:defRPr/>
            </a:pPr>
            <a:fld id="{582B8438-3E33-4DB9-B471-56C5075576BA}" type="slidenum">
              <a:rPr lang="de-DE" altLang="de-DE"/>
              <a:pPr>
                <a:defRPr/>
              </a:pPr>
              <a:t>‹Nr.›</a:t>
            </a:fld>
            <a:endParaRPr lang="de-DE" altLang="de-DE"/>
          </a:p>
        </p:txBody>
      </p:sp>
    </p:spTree>
    <p:extLst>
      <p:ext uri="{BB962C8B-B14F-4D97-AF65-F5344CB8AC3E}">
        <p14:creationId xmlns:p14="http://schemas.microsoft.com/office/powerpoint/2010/main" val="32996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ite2">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6948263" y="3075806"/>
            <a:ext cx="1944217" cy="179940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vl1pPr>
          </a:lstStyle>
          <a:p>
            <a:pPr lvl="0"/>
            <a:r>
              <a:rPr lang="de-DE" noProof="0" dirty="0"/>
              <a:t>Bild durch Klicken auf Symbol hinzufügen</a:t>
            </a:r>
          </a:p>
          <a:p>
            <a:pPr lvl="0"/>
            <a:endParaRPr lang="de-DE" noProof="0" dirty="0"/>
          </a:p>
        </p:txBody>
      </p:sp>
    </p:spTree>
    <p:extLst>
      <p:ext uri="{BB962C8B-B14F-4D97-AF65-F5344CB8AC3E}">
        <p14:creationId xmlns:p14="http://schemas.microsoft.com/office/powerpoint/2010/main" val="176031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p:cNvPr>
          <p:cNvSpPr>
            <a:spLocks noGrp="1"/>
          </p:cNvSpPr>
          <p:nvPr>
            <p:ph type="dt" sz="half" idx="10"/>
          </p:nvPr>
        </p:nvSpPr>
        <p:spPr/>
        <p:txBody>
          <a:bodyPr/>
          <a:lstStyle>
            <a:lvl1pPr>
              <a:defRPr/>
            </a:lvl1pPr>
          </a:lstStyle>
          <a:p>
            <a:pPr>
              <a:defRPr/>
            </a:pPr>
            <a:fld id="{46BF657E-3F45-46BA-B299-B54EAA71AE3C}" type="datetimeFigureOut">
              <a:rPr lang="de-DE" altLang="de-DE"/>
              <a:pPr>
                <a:defRPr/>
              </a:pPr>
              <a:t>25.10.2019</a:t>
            </a:fld>
            <a:endParaRPr lang="de-DE" alt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p:cNvPr>
          <p:cNvSpPr>
            <a:spLocks noGrp="1"/>
          </p:cNvSpPr>
          <p:nvPr>
            <p:ph type="sldNum" sz="quarter" idx="12"/>
          </p:nvPr>
        </p:nvSpPr>
        <p:spPr/>
        <p:txBody>
          <a:bodyPr/>
          <a:lstStyle>
            <a:lvl1pPr>
              <a:defRPr/>
            </a:lvl1pPr>
          </a:lstStyle>
          <a:p>
            <a:pPr>
              <a:defRPr/>
            </a:pPr>
            <a:fld id="{02214BED-F789-42FF-A12C-C1D321C7C042}" type="slidenum">
              <a:rPr lang="de-DE" altLang="de-DE"/>
              <a:pPr>
                <a:defRPr/>
              </a:pPr>
              <a:t>‹Nr.›</a:t>
            </a:fld>
            <a:endParaRPr lang="de-DE" altLang="de-DE"/>
          </a:p>
        </p:txBody>
      </p:sp>
    </p:spTree>
    <p:extLst>
      <p:ext uri="{BB962C8B-B14F-4D97-AF65-F5344CB8AC3E}">
        <p14:creationId xmlns:p14="http://schemas.microsoft.com/office/powerpoint/2010/main" val="330301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p:cNvPr>
          <p:cNvSpPr>
            <a:spLocks noGrp="1"/>
          </p:cNvSpPr>
          <p:nvPr>
            <p:ph type="dt" sz="half" idx="10"/>
          </p:nvPr>
        </p:nvSpPr>
        <p:spPr/>
        <p:txBody>
          <a:bodyPr/>
          <a:lstStyle>
            <a:lvl1pPr>
              <a:defRPr/>
            </a:lvl1pPr>
          </a:lstStyle>
          <a:p>
            <a:pPr>
              <a:defRPr/>
            </a:pPr>
            <a:fld id="{6FBE6C15-E9F8-4D03-89FD-5434F33D2714}" type="datetimeFigureOut">
              <a:rPr lang="de-DE" altLang="de-DE"/>
              <a:pPr>
                <a:defRPr/>
              </a:pPr>
              <a:t>25.10.2019</a:t>
            </a:fld>
            <a:endParaRPr lang="de-DE" alt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p:cNvPr>
          <p:cNvSpPr>
            <a:spLocks noGrp="1"/>
          </p:cNvSpPr>
          <p:nvPr>
            <p:ph type="sldNum" sz="quarter" idx="12"/>
          </p:nvPr>
        </p:nvSpPr>
        <p:spPr/>
        <p:txBody>
          <a:bodyPr/>
          <a:lstStyle>
            <a:lvl1pPr>
              <a:defRPr/>
            </a:lvl1pPr>
          </a:lstStyle>
          <a:p>
            <a:pPr>
              <a:defRPr/>
            </a:pPr>
            <a:fld id="{4572FC8A-5842-4289-A782-39D71660C837}" type="slidenum">
              <a:rPr lang="de-DE" altLang="de-DE"/>
              <a:pPr>
                <a:defRPr/>
              </a:pPr>
              <a:t>‹Nr.›</a:t>
            </a:fld>
            <a:endParaRPr lang="de-DE" altLang="de-DE"/>
          </a:p>
        </p:txBody>
      </p:sp>
    </p:spTree>
    <p:extLst>
      <p:ext uri="{BB962C8B-B14F-4D97-AF65-F5344CB8AC3E}">
        <p14:creationId xmlns:p14="http://schemas.microsoft.com/office/powerpoint/2010/main" val="141709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p:cNvPr>
          <p:cNvSpPr>
            <a:spLocks noGrp="1"/>
          </p:cNvSpPr>
          <p:nvPr>
            <p:ph type="dt" sz="half" idx="10"/>
          </p:nvPr>
        </p:nvSpPr>
        <p:spPr/>
        <p:txBody>
          <a:bodyPr/>
          <a:lstStyle>
            <a:lvl1pPr>
              <a:defRPr/>
            </a:lvl1pPr>
          </a:lstStyle>
          <a:p>
            <a:pPr>
              <a:defRPr/>
            </a:pPr>
            <a:fld id="{3DA94EE2-5FB1-40CA-9F1E-94E0D37FB707}" type="datetimeFigureOut">
              <a:rPr lang="de-DE" altLang="de-DE"/>
              <a:pPr>
                <a:defRPr/>
              </a:pPr>
              <a:t>25.10.2019</a:t>
            </a:fld>
            <a:endParaRPr lang="de-DE" altLang="de-DE"/>
          </a:p>
        </p:txBody>
      </p:sp>
      <p:sp>
        <p:nvSpPr>
          <p:cNvPr id="5"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6" name="Foliennummernplatzhalter 5">
            <a:extLst/>
          </p:cNvPr>
          <p:cNvSpPr>
            <a:spLocks noGrp="1"/>
          </p:cNvSpPr>
          <p:nvPr>
            <p:ph type="sldNum" sz="quarter" idx="12"/>
          </p:nvPr>
        </p:nvSpPr>
        <p:spPr/>
        <p:txBody>
          <a:bodyPr/>
          <a:lstStyle>
            <a:lvl1pPr>
              <a:defRPr/>
            </a:lvl1pPr>
          </a:lstStyle>
          <a:p>
            <a:pPr>
              <a:defRPr/>
            </a:pPr>
            <a:fld id="{55482668-64C2-4EBD-BB77-A41EE54F6386}" type="slidenum">
              <a:rPr lang="de-DE" altLang="de-DE"/>
              <a:pPr>
                <a:defRPr/>
              </a:pPr>
              <a:t>‹Nr.›</a:t>
            </a:fld>
            <a:endParaRPr lang="de-DE" altLang="de-DE"/>
          </a:p>
        </p:txBody>
      </p:sp>
    </p:spTree>
    <p:extLst>
      <p:ext uri="{BB962C8B-B14F-4D97-AF65-F5344CB8AC3E}">
        <p14:creationId xmlns:p14="http://schemas.microsoft.com/office/powerpoint/2010/main" val="67159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p:cNvPr>
          <p:cNvSpPr>
            <a:spLocks noGrp="1"/>
          </p:cNvSpPr>
          <p:nvPr>
            <p:ph type="dt" sz="half" idx="10"/>
          </p:nvPr>
        </p:nvSpPr>
        <p:spPr/>
        <p:txBody>
          <a:bodyPr/>
          <a:lstStyle>
            <a:lvl1pPr>
              <a:defRPr/>
            </a:lvl1pPr>
          </a:lstStyle>
          <a:p>
            <a:pPr>
              <a:defRPr/>
            </a:pPr>
            <a:fld id="{69DD2FA5-A277-4428-BCE3-8F5EAA996D90}" type="datetimeFigureOut">
              <a:rPr lang="de-DE" altLang="de-DE"/>
              <a:pPr>
                <a:defRPr/>
              </a:pPr>
              <a:t>25.10.2019</a:t>
            </a:fld>
            <a:endParaRPr lang="de-DE" altLang="de-DE"/>
          </a:p>
        </p:txBody>
      </p:sp>
      <p:sp>
        <p:nvSpPr>
          <p:cNvPr id="6"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7" name="Foliennummernplatzhalter 5">
            <a:extLst/>
          </p:cNvPr>
          <p:cNvSpPr>
            <a:spLocks noGrp="1"/>
          </p:cNvSpPr>
          <p:nvPr>
            <p:ph type="sldNum" sz="quarter" idx="12"/>
          </p:nvPr>
        </p:nvSpPr>
        <p:spPr/>
        <p:txBody>
          <a:bodyPr/>
          <a:lstStyle>
            <a:lvl1pPr>
              <a:defRPr/>
            </a:lvl1pPr>
          </a:lstStyle>
          <a:p>
            <a:pPr>
              <a:defRPr/>
            </a:pPr>
            <a:fld id="{A4129962-10FA-4DDF-850E-EE51A18B59C1}" type="slidenum">
              <a:rPr lang="de-DE" altLang="de-DE"/>
              <a:pPr>
                <a:defRPr/>
              </a:pPr>
              <a:t>‹Nr.›</a:t>
            </a:fld>
            <a:endParaRPr lang="de-DE" altLang="de-DE"/>
          </a:p>
        </p:txBody>
      </p:sp>
    </p:spTree>
    <p:extLst>
      <p:ext uri="{BB962C8B-B14F-4D97-AF65-F5344CB8AC3E}">
        <p14:creationId xmlns:p14="http://schemas.microsoft.com/office/powerpoint/2010/main" val="300518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p:cNvPr>
          <p:cNvSpPr>
            <a:spLocks noGrp="1"/>
          </p:cNvSpPr>
          <p:nvPr>
            <p:ph type="dt" sz="half" idx="10"/>
          </p:nvPr>
        </p:nvSpPr>
        <p:spPr/>
        <p:txBody>
          <a:bodyPr/>
          <a:lstStyle>
            <a:lvl1pPr>
              <a:defRPr/>
            </a:lvl1pPr>
          </a:lstStyle>
          <a:p>
            <a:pPr>
              <a:defRPr/>
            </a:pPr>
            <a:fld id="{4099009F-3FD1-4DDD-A039-81C0EB79476D}" type="datetimeFigureOut">
              <a:rPr lang="de-DE" altLang="de-DE"/>
              <a:pPr>
                <a:defRPr/>
              </a:pPr>
              <a:t>25.10.2019</a:t>
            </a:fld>
            <a:endParaRPr lang="de-DE" altLang="de-DE"/>
          </a:p>
        </p:txBody>
      </p:sp>
      <p:sp>
        <p:nvSpPr>
          <p:cNvPr id="8"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9" name="Foliennummernplatzhalter 5">
            <a:extLst/>
          </p:cNvPr>
          <p:cNvSpPr>
            <a:spLocks noGrp="1"/>
          </p:cNvSpPr>
          <p:nvPr>
            <p:ph type="sldNum" sz="quarter" idx="12"/>
          </p:nvPr>
        </p:nvSpPr>
        <p:spPr/>
        <p:txBody>
          <a:bodyPr/>
          <a:lstStyle>
            <a:lvl1pPr>
              <a:defRPr/>
            </a:lvl1pPr>
          </a:lstStyle>
          <a:p>
            <a:pPr>
              <a:defRPr/>
            </a:pPr>
            <a:fld id="{BEE7865C-13FF-476C-A88A-FBB0EA709A1A}" type="slidenum">
              <a:rPr lang="de-DE" altLang="de-DE"/>
              <a:pPr>
                <a:defRPr/>
              </a:pPr>
              <a:t>‹Nr.›</a:t>
            </a:fld>
            <a:endParaRPr lang="de-DE" altLang="de-DE"/>
          </a:p>
        </p:txBody>
      </p:sp>
    </p:spTree>
    <p:extLst>
      <p:ext uri="{BB962C8B-B14F-4D97-AF65-F5344CB8AC3E}">
        <p14:creationId xmlns:p14="http://schemas.microsoft.com/office/powerpoint/2010/main" val="115833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p:cNvPr>
          <p:cNvSpPr>
            <a:spLocks noGrp="1"/>
          </p:cNvSpPr>
          <p:nvPr>
            <p:ph type="dt" sz="half" idx="10"/>
          </p:nvPr>
        </p:nvSpPr>
        <p:spPr/>
        <p:txBody>
          <a:bodyPr/>
          <a:lstStyle>
            <a:lvl1pPr>
              <a:defRPr/>
            </a:lvl1pPr>
          </a:lstStyle>
          <a:p>
            <a:pPr>
              <a:defRPr/>
            </a:pPr>
            <a:fld id="{14BD8D48-4709-4136-977A-646CBD35E57F}" type="datetimeFigureOut">
              <a:rPr lang="de-DE" altLang="de-DE"/>
              <a:pPr>
                <a:defRPr/>
              </a:pPr>
              <a:t>25.10.2019</a:t>
            </a:fld>
            <a:endParaRPr lang="de-DE" altLang="de-DE"/>
          </a:p>
        </p:txBody>
      </p:sp>
      <p:sp>
        <p:nvSpPr>
          <p:cNvPr id="4"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5" name="Foliennummernplatzhalter 5">
            <a:extLst/>
          </p:cNvPr>
          <p:cNvSpPr>
            <a:spLocks noGrp="1"/>
          </p:cNvSpPr>
          <p:nvPr>
            <p:ph type="sldNum" sz="quarter" idx="12"/>
          </p:nvPr>
        </p:nvSpPr>
        <p:spPr/>
        <p:txBody>
          <a:bodyPr/>
          <a:lstStyle>
            <a:lvl1pPr>
              <a:defRPr/>
            </a:lvl1pPr>
          </a:lstStyle>
          <a:p>
            <a:pPr>
              <a:defRPr/>
            </a:pPr>
            <a:fld id="{AF602D97-19CE-421F-82B2-D98B367D6636}" type="slidenum">
              <a:rPr lang="de-DE" altLang="de-DE"/>
              <a:pPr>
                <a:defRPr/>
              </a:pPr>
              <a:t>‹Nr.›</a:t>
            </a:fld>
            <a:endParaRPr lang="de-DE" altLang="de-DE"/>
          </a:p>
        </p:txBody>
      </p:sp>
    </p:spTree>
    <p:extLst>
      <p:ext uri="{BB962C8B-B14F-4D97-AF65-F5344CB8AC3E}">
        <p14:creationId xmlns:p14="http://schemas.microsoft.com/office/powerpoint/2010/main" val="404046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p:cNvPr>
          <p:cNvSpPr>
            <a:spLocks noGrp="1"/>
          </p:cNvSpPr>
          <p:nvPr>
            <p:ph type="dt" sz="half" idx="10"/>
          </p:nvPr>
        </p:nvSpPr>
        <p:spPr/>
        <p:txBody>
          <a:bodyPr/>
          <a:lstStyle>
            <a:lvl1pPr>
              <a:defRPr/>
            </a:lvl1pPr>
          </a:lstStyle>
          <a:p>
            <a:pPr>
              <a:defRPr/>
            </a:pPr>
            <a:fld id="{54382B0C-D9B2-4D99-98E3-2B93391EF8EF}" type="datetimeFigureOut">
              <a:rPr lang="de-DE" altLang="de-DE"/>
              <a:pPr>
                <a:defRPr/>
              </a:pPr>
              <a:t>25.10.2019</a:t>
            </a:fld>
            <a:endParaRPr lang="de-DE" altLang="de-DE"/>
          </a:p>
        </p:txBody>
      </p:sp>
      <p:sp>
        <p:nvSpPr>
          <p:cNvPr id="3" name="Fußzeilenplatzhalter 4">
            <a:extLst/>
          </p:cNvPr>
          <p:cNvSpPr>
            <a:spLocks noGrp="1"/>
          </p:cNvSpPr>
          <p:nvPr>
            <p:ph type="ftr" sz="quarter" idx="11"/>
          </p:nvPr>
        </p:nvSpPr>
        <p:spPr/>
        <p:txBody>
          <a:bodyPr/>
          <a:lstStyle>
            <a:lvl1pPr>
              <a:defRPr/>
            </a:lvl1pPr>
          </a:lstStyle>
          <a:p>
            <a:pPr>
              <a:defRPr/>
            </a:pPr>
            <a:endParaRPr lang="de-DE" altLang="de-DE"/>
          </a:p>
        </p:txBody>
      </p:sp>
      <p:sp>
        <p:nvSpPr>
          <p:cNvPr id="4" name="Foliennummernplatzhalter 5">
            <a:extLst/>
          </p:cNvPr>
          <p:cNvSpPr>
            <a:spLocks noGrp="1"/>
          </p:cNvSpPr>
          <p:nvPr>
            <p:ph type="sldNum" sz="quarter" idx="12"/>
          </p:nvPr>
        </p:nvSpPr>
        <p:spPr/>
        <p:txBody>
          <a:bodyPr/>
          <a:lstStyle>
            <a:lvl1pPr>
              <a:defRPr/>
            </a:lvl1pPr>
          </a:lstStyle>
          <a:p>
            <a:pPr>
              <a:defRPr/>
            </a:pPr>
            <a:fld id="{3252A284-CA78-448F-92B7-5EE86A96B590}" type="slidenum">
              <a:rPr lang="de-DE" altLang="de-DE"/>
              <a:pPr>
                <a:defRPr/>
              </a:pPr>
              <a:t>‹Nr.›</a:t>
            </a:fld>
            <a:endParaRPr lang="de-DE" altLang="de-DE"/>
          </a:p>
        </p:txBody>
      </p:sp>
    </p:spTree>
    <p:extLst>
      <p:ext uri="{BB962C8B-B14F-4D97-AF65-F5344CB8AC3E}">
        <p14:creationId xmlns:p14="http://schemas.microsoft.com/office/powerpoint/2010/main" val="36451569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userDrawn="1"/>
        </p:nvPicPr>
        <p:blipFill>
          <a:blip r:embed="rId4">
            <a:extLst>
              <a:ext uri="{28A0092B-C50C-407E-A947-70E740481C1C}">
                <a14:useLocalDpi xmlns:a14="http://schemas.microsoft.com/office/drawing/2010/main" val="0"/>
              </a:ext>
            </a:extLst>
          </a:blip>
          <a:srcRect l="-24" t="9933" r="8809" b="51988"/>
          <a:stretch>
            <a:fillRect/>
          </a:stretch>
        </p:blipFill>
        <p:spPr bwMode="auto">
          <a:xfrm>
            <a:off x="201613" y="195263"/>
            <a:ext cx="8732837"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 11" descr="Logo+Claim_RGB.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99225" y="1276350"/>
            <a:ext cx="24241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49" r:id="rId1"/>
    <p:sldLayoutId id="2147484138"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Textplatzhalt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3D2E2DD-0E58-433E-9926-F704885F6823}" type="datetimeFigureOut">
              <a:rPr lang="de-DE" altLang="de-DE"/>
              <a:pPr>
                <a:defRPr/>
              </a:pPr>
              <a:t>25.10.2019</a:t>
            </a:fld>
            <a:endParaRPr lang="de-DE" altLang="de-DE"/>
          </a:p>
        </p:txBody>
      </p:sp>
      <p:sp>
        <p:nvSpPr>
          <p:cNvPr id="5" name="Fußzeilenplatzhalter 4">
            <a:extLst/>
          </p:cNvPr>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de-DE" altLang="de-DE"/>
          </a:p>
        </p:txBody>
      </p:sp>
      <p:sp>
        <p:nvSpPr>
          <p:cNvPr id="6" name="Foliennummernplatzhalter 5">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3254A78-7F2C-4474-A14A-0972721ADA87}" type="slidenum">
              <a:rPr lang="de-DE" altLang="de-DE"/>
              <a:pPr>
                <a:defRPr/>
              </a:pPr>
              <a:t>‹Nr.›</a:t>
            </a:fld>
            <a:endParaRPr lang="de-DE" altLang="de-DE"/>
          </a:p>
        </p:txBody>
      </p:sp>
      <p:pic>
        <p:nvPicPr>
          <p:cNvPr id="2055" name="Grafik 6"/>
          <p:cNvPicPr>
            <a:picLocks noChangeAspect="1"/>
          </p:cNvPicPr>
          <p:nvPr userDrawn="1"/>
        </p:nvPicPr>
        <p:blipFill>
          <a:blip r:embed="rId13">
            <a:extLst>
              <a:ext uri="{28A0092B-C50C-407E-A947-70E740481C1C}">
                <a14:useLocalDpi xmlns:a14="http://schemas.microsoft.com/office/drawing/2010/main" val="0"/>
              </a:ext>
            </a:extLst>
          </a:blip>
          <a:srcRect l="1785" t="9753" r="17154" b="31386"/>
          <a:stretch>
            <a:fillRect/>
          </a:stretch>
        </p:blipFill>
        <p:spPr bwMode="auto">
          <a:xfrm>
            <a:off x="179388" y="195263"/>
            <a:ext cx="87757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Bild 11" descr="Logo+Claim_RG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00925" y="1708150"/>
            <a:ext cx="155416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50" r:id="rId9"/>
    <p:sldLayoutId id="2147484147" r:id="rId10"/>
    <p:sldLayoutId id="21474841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bit.ly/2bECe6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bit.ly/2bECe6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hyperlink" Target="http://bit.ly/2bECe6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hyperlink" Target="http://bit.ly/2bECe6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ommons.wikimedia.org/wiki/Commons:Bundesarchiv/de"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commons.wikimedia.org/wiki/Main_Page" TargetMode="External"/><Relationship Id="rId5" Type="http://schemas.openxmlformats.org/officeDocument/2006/relationships/hyperlink" Target="http://de.wikipedia.org/" TargetMode="External"/><Relationship Id="rId4" Type="http://schemas.openxmlformats.org/officeDocument/2006/relationships/hyperlink" Target="https://search.creativecommons.org/"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bilderhamster.de/jalbum/" TargetMode="External"/><Relationship Id="rId3" Type="http://schemas.openxmlformats.org/officeDocument/2006/relationships/image" Target="../media/image7.png"/><Relationship Id="rId7" Type="http://schemas.openxmlformats.org/officeDocument/2006/relationships/hyperlink" Target="http://bilder.tibs.at/"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www.flickr.com/" TargetMode="External"/><Relationship Id="rId5" Type="http://schemas.openxmlformats.org/officeDocument/2006/relationships/hyperlink" Target="https://www.google.com/advanced_image_search" TargetMode="External"/><Relationship Id="rId4" Type="http://schemas.openxmlformats.org/officeDocument/2006/relationships/hyperlink" Target="https://pixabay.com/d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earch.getty.edu/gateway/search?q=&amp;cat=highlight&amp;f=%22Open+Content+Images%22&amp;rows=100&amp;srt=a&amp;dir=s&amp;pg=1" TargetMode="External"/><Relationship Id="rId5" Type="http://schemas.openxmlformats.org/officeDocument/2006/relationships/hyperlink" Target="http://www.loc.gov/pictures/" TargetMode="External"/><Relationship Id="rId4" Type="http://schemas.openxmlformats.org/officeDocument/2006/relationships/hyperlink" Target="https://archive.or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medienpaedagogik-praxis.de/kostenlose-medien/freie-musik/" TargetMode="External"/><Relationship Id="rId3" Type="http://schemas.openxmlformats.org/officeDocument/2006/relationships/image" Target="../media/image7.png"/><Relationship Id="rId7" Type="http://schemas.openxmlformats.org/officeDocument/2006/relationships/hyperlink" Target="http://free-loops.com/"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hyperlink" Target="https://musopen.org/" TargetMode="External"/><Relationship Id="rId5" Type="http://schemas.openxmlformats.org/officeDocument/2006/relationships/hyperlink" Target="http://freemusicarchive.org/" TargetMode="External"/><Relationship Id="rId4" Type="http://schemas.openxmlformats.org/officeDocument/2006/relationships/hyperlink" Target="http://www.jamendo.com/d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www.iconarchive.com/" TargetMode="External"/><Relationship Id="rId5" Type="http://schemas.openxmlformats.org/officeDocument/2006/relationships/hyperlink" Target="http://creativecommons.org/publicdomain/zero/1.0/" TargetMode="External"/><Relationship Id="rId4" Type="http://schemas.openxmlformats.org/officeDocument/2006/relationships/hyperlink" Target="http://openclipart.org/"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pro.europeana.eu/use-our-data/education" TargetMode="External"/><Relationship Id="rId3" Type="http://schemas.openxmlformats.org/officeDocument/2006/relationships/image" Target="../media/image7.png"/><Relationship Id="rId7" Type="http://schemas.openxmlformats.org/officeDocument/2006/relationships/hyperlink" Target="http://www.europeana.eu/"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www.lehrer-online.de/1008667.php?sid=10535807095314778037219251926730" TargetMode="External"/><Relationship Id="rId5" Type="http://schemas.openxmlformats.org/officeDocument/2006/relationships/hyperlink" Target="https://wiki.zum.de/wiki/Hauptseite" TargetMode="External"/><Relationship Id="rId4" Type="http://schemas.openxmlformats.org/officeDocument/2006/relationships/hyperlink" Target="https://www.zum.de/porta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edeos.org/downloads-erklaervideos-unterrichtsmaterialien/" TargetMode="External"/><Relationship Id="rId3" Type="http://schemas.openxmlformats.org/officeDocument/2006/relationships/image" Target="../media/image7.png"/><Relationship Id="rId7" Type="http://schemas.openxmlformats.org/officeDocument/2006/relationships/hyperlink" Target="http://www.bildungsserver.de/elixier/suche.html"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www.cc-your-edu.de/cc-seiten/" TargetMode="External"/><Relationship Id="rId5" Type="http://schemas.openxmlformats.org/officeDocument/2006/relationships/hyperlink" Target="file:///C:\Users\Waff\Desktop\%20http:\www.openeducationeuropa.eu\de" TargetMode="External"/><Relationship Id="rId4" Type="http://schemas.openxmlformats.org/officeDocument/2006/relationships/hyperlink" Target="http://kartenforum.slub-dresden.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www.edutags.de/" TargetMode="External"/><Relationship Id="rId5" Type="http://schemas.openxmlformats.org/officeDocument/2006/relationships/hyperlink" Target="https://cp.sodis.de/pool/oer/" TargetMode="External"/><Relationship Id="rId4" Type="http://schemas.openxmlformats.org/officeDocument/2006/relationships/hyperlink" Target="https://www.youtube.com/channel/UCPt9y2PvTdhxfNtmicvg0m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www.engagingscience.eu/de/" TargetMode="External"/><Relationship Id="rId5" Type="http://schemas.openxmlformats.org/officeDocument/2006/relationships/hyperlink" Target="https://phet.colorado.edu/de/" TargetMode="External"/><Relationship Id="rId4" Type="http://schemas.openxmlformats.org/officeDocument/2006/relationships/hyperlink" Target="https://medienportal.siemens-stiftung.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hyperlink" Target="https://de.wikibooks.org/wiki/Mathe_f%C3%BCr_Nicht-Freaks" TargetMode="External"/><Relationship Id="rId4" Type="http://schemas.openxmlformats.org/officeDocument/2006/relationships/hyperlink" Target="https://de.serlo.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hyperlink" Target="http://offene-naturfuehrer.de/web/" TargetMode="External"/><Relationship Id="rId4" Type="http://schemas.openxmlformats.org/officeDocument/2006/relationships/hyperlink" Target="http://biologie.oncampus.de/loop/BIOLOGIE_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secure.i.telegraph.co.uk/multimedia/archive/03551/Capture_3551152b.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hyperlink" Target="https://secure.i.telegraph.co.uk/multimedia/archive/03551/Capture_3551152b.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bit.ly/2bECe6n"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bit.ly/2bECe6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berlin.de/geschichte/historische-bilder/suche/index.php?popup&amp;place=Potsdamer+Platz&amp;page=7" TargetMode="External"/><Relationship Id="rId4" Type="http://schemas.openxmlformats.org/officeDocument/2006/relationships/hyperlink" Target="http://bit.ly/2bECe6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p:cNvPr>
          <p:cNvSpPr/>
          <p:nvPr/>
        </p:nvSpPr>
        <p:spPr>
          <a:xfrm>
            <a:off x="179388" y="4084638"/>
            <a:ext cx="8782050" cy="935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7171" name="Textplatzhalter 11"/>
          <p:cNvSpPr txBox="1">
            <a:spLocks/>
          </p:cNvSpPr>
          <p:nvPr/>
        </p:nvSpPr>
        <p:spPr bwMode="auto">
          <a:xfrm>
            <a:off x="323850" y="687388"/>
            <a:ext cx="86375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180000" tIns="180000" rIns="180000" bIns="18000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Aft>
                <a:spcPts val="600"/>
              </a:spcAft>
              <a:buFont typeface="Arial" panose="020B0604020202020204" pitchFamily="34" charset="0"/>
              <a:buNone/>
            </a:pPr>
            <a:r>
              <a:rPr lang="de-DE" altLang="de-DE" sz="2800" b="1">
                <a:solidFill>
                  <a:srgbClr val="FFFFFF"/>
                </a:solidFill>
                <a:latin typeface="Arial" panose="020B0604020202020204" pitchFamily="34" charset="0"/>
                <a:ea typeface="ヒラギノ角ゴ Pro W3" charset="-128"/>
              </a:rPr>
              <a:t>Lernen im digitalen Wandel</a:t>
            </a:r>
          </a:p>
          <a:p>
            <a:pPr eaLnBrk="1" hangingPunct="1">
              <a:spcAft>
                <a:spcPts val="600"/>
              </a:spcAft>
              <a:buFont typeface="Arial" panose="020B0604020202020204" pitchFamily="34" charset="0"/>
              <a:buNone/>
            </a:pPr>
            <a:r>
              <a:rPr lang="de-DE" altLang="de-DE" sz="2000" b="1">
                <a:solidFill>
                  <a:srgbClr val="FFFFFF"/>
                </a:solidFill>
                <a:latin typeface="Arial" panose="020B0604020202020204" pitchFamily="34" charset="0"/>
                <a:ea typeface="ヒラギノ角ゴ Pro W3" charset="-128"/>
              </a:rPr>
              <a:t>Freie Bildungsmaterialien für eine offene Bildung</a:t>
            </a:r>
            <a:endParaRPr lang="de-DE" altLang="de-DE" sz="2800" b="1">
              <a:solidFill>
                <a:srgbClr val="FFFFFF"/>
              </a:solidFill>
              <a:latin typeface="Arial" panose="020B0604020202020204" pitchFamily="34" charset="0"/>
              <a:ea typeface="ヒラギノ角ゴ Pro W3" charset="-128"/>
            </a:endParaRPr>
          </a:p>
        </p:txBody>
      </p:sp>
      <p:sp>
        <p:nvSpPr>
          <p:cNvPr id="7172" name="Textplatzhalter 6"/>
          <p:cNvSpPr txBox="1">
            <a:spLocks/>
          </p:cNvSpPr>
          <p:nvPr/>
        </p:nvSpPr>
        <p:spPr bwMode="auto">
          <a:xfrm>
            <a:off x="468313" y="3019425"/>
            <a:ext cx="40544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0" tIns="0" rIns="180000" bIns="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600"/>
              </a:spcAft>
              <a:buFontTx/>
              <a:buNone/>
            </a:pPr>
            <a:r>
              <a:rPr lang="de-DE" altLang="de-DE" sz="1800">
                <a:solidFill>
                  <a:schemeClr val="bg1"/>
                </a:solidFill>
                <a:latin typeface="Arial" panose="020B0604020202020204" pitchFamily="34" charset="0"/>
                <a:ea typeface="ヒラギノ角ゴ Pro W3" charset="-128"/>
              </a:rPr>
              <a:t>Dr. Bettina Waffner</a:t>
            </a:r>
          </a:p>
          <a:p>
            <a:pPr>
              <a:spcAft>
                <a:spcPts val="600"/>
              </a:spcAft>
              <a:buFontTx/>
              <a:buNone/>
            </a:pPr>
            <a:r>
              <a:rPr lang="de-DE" altLang="de-DE" sz="1800">
                <a:solidFill>
                  <a:schemeClr val="bg1"/>
                </a:solidFill>
                <a:latin typeface="Arial" panose="020B0604020202020204" pitchFamily="34" charset="0"/>
                <a:ea typeface="ヒラギノ角ゴ Pro W3" charset="-128"/>
              </a:rPr>
              <a:t>Gelsenkirchen ￭  24. Februar 2018</a:t>
            </a:r>
          </a:p>
          <a:p>
            <a:pPr>
              <a:spcAft>
                <a:spcPts val="600"/>
              </a:spcAft>
              <a:buFont typeface="Arial" panose="020B0604020202020204" pitchFamily="34" charset="0"/>
              <a:buNone/>
            </a:pPr>
            <a:endParaRPr lang="de-DE" altLang="de-DE" sz="1800">
              <a:solidFill>
                <a:srgbClr val="004C93"/>
              </a:solidFill>
              <a:latin typeface="Arial" panose="020B0604020202020204" pitchFamily="34" charset="0"/>
              <a:ea typeface="ヒラギノ角ゴ Pro W3" charset="-128"/>
            </a:endParaRPr>
          </a:p>
        </p:txBody>
      </p:sp>
      <p:pic>
        <p:nvPicPr>
          <p:cNvPr id="717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341813"/>
            <a:ext cx="6223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Line 3"/>
          <p:cNvSpPr>
            <a:spLocks noChangeShapeType="1"/>
          </p:cNvSpPr>
          <p:nvPr/>
        </p:nvSpPr>
        <p:spPr bwMode="auto">
          <a:xfrm flipV="1">
            <a:off x="971550" y="4652963"/>
            <a:ext cx="1944688" cy="0"/>
          </a:xfrm>
          <a:prstGeom prst="line">
            <a:avLst/>
          </a:prstGeom>
          <a:noFill/>
          <a:ln w="12700">
            <a:solidFill>
              <a:schemeClr val="tx1">
                <a:alpha val="87842"/>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75" name="Rectangle 9"/>
          <p:cNvSpPr txBox="1">
            <a:spLocks noChangeArrowheads="1"/>
          </p:cNvSpPr>
          <p:nvPr/>
        </p:nvSpPr>
        <p:spPr bwMode="auto">
          <a:xfrm>
            <a:off x="922338" y="4643438"/>
            <a:ext cx="3600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de-DE" sz="1000"/>
              <a:t>exploring the future of learning</a:t>
            </a:r>
            <a:endParaRPr lang="de-DE" altLang="de-DE" sz="1000"/>
          </a:p>
        </p:txBody>
      </p:sp>
      <p:sp>
        <p:nvSpPr>
          <p:cNvPr id="8" name="Rectangle 2">
            <a:extLst/>
          </p:cNvPr>
          <p:cNvSpPr txBox="1">
            <a:spLocks noChangeArrowheads="1"/>
          </p:cNvSpPr>
          <p:nvPr/>
        </p:nvSpPr>
        <p:spPr>
          <a:xfrm>
            <a:off x="922338" y="4338638"/>
            <a:ext cx="2043112" cy="333375"/>
          </a:xfrm>
          <a:prstGeom prst="rect">
            <a:avLst/>
          </a:prstGeom>
        </p:spPr>
        <p:txBody>
          <a:bodyPr anchor="ct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defRPr/>
            </a:pPr>
            <a:r>
              <a:rPr lang="de-DE" sz="1000" spc="270" dirty="0"/>
              <a:t>Learning Lab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cxnSp>
        <p:nvCxnSpPr>
          <p:cNvPr id="30" name="Gerade Verbindung 29">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607"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2560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Gesellschaftspolitische Herausforderungen</a:t>
            </a:r>
          </a:p>
        </p:txBody>
      </p:sp>
      <p:pic>
        <p:nvPicPr>
          <p:cNvPr id="25609" name="Diagramm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2311400"/>
            <a:ext cx="49657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cxnSp>
        <p:nvCxnSpPr>
          <p:cNvPr id="30" name="Gerade Verbindung 29">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655"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2765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Mediatisierung der Gesellschaft</a:t>
            </a:r>
          </a:p>
        </p:txBody>
      </p:sp>
      <p:cxnSp>
        <p:nvCxnSpPr>
          <p:cNvPr id="13" name="Gekrümmte Verbindung 12">
            <a:extLst/>
          </p:cNvPr>
          <p:cNvCxnSpPr>
            <a:cxnSpLocks/>
          </p:cNvCxnSpPr>
          <p:nvPr/>
        </p:nvCxnSpPr>
        <p:spPr>
          <a:xfrm>
            <a:off x="107950" y="3219450"/>
            <a:ext cx="8986838" cy="792163"/>
          </a:xfrm>
          <a:prstGeom prst="curvedConnector3">
            <a:avLst>
              <a:gd name="adj1" fmla="val 50000"/>
            </a:avLst>
          </a:prstGeom>
          <a:ln w="34925">
            <a:solidFill>
              <a:srgbClr val="3FA9DC"/>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p:cNvPr>
          <p:cNvSpPr/>
          <p:nvPr/>
        </p:nvSpPr>
        <p:spPr>
          <a:xfrm>
            <a:off x="403225" y="2562225"/>
            <a:ext cx="2232025" cy="2232025"/>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5" name="Oval 14">
            <a:extLst/>
          </p:cNvPr>
          <p:cNvSpPr/>
          <p:nvPr/>
        </p:nvSpPr>
        <p:spPr>
          <a:xfrm>
            <a:off x="323850" y="2595563"/>
            <a:ext cx="993775" cy="1008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6" name="Oval 15">
            <a:extLst/>
          </p:cNvPr>
          <p:cNvSpPr/>
          <p:nvPr/>
        </p:nvSpPr>
        <p:spPr>
          <a:xfrm>
            <a:off x="3481388" y="2595563"/>
            <a:ext cx="2232025" cy="2232025"/>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7" name="Oval 16">
            <a:extLst/>
          </p:cNvPr>
          <p:cNvSpPr/>
          <p:nvPr/>
        </p:nvSpPr>
        <p:spPr>
          <a:xfrm>
            <a:off x="3554413" y="2619375"/>
            <a:ext cx="992187" cy="1008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8" name="Oval 17">
            <a:extLst/>
          </p:cNvPr>
          <p:cNvSpPr/>
          <p:nvPr/>
        </p:nvSpPr>
        <p:spPr>
          <a:xfrm>
            <a:off x="6577013" y="2595563"/>
            <a:ext cx="2232025" cy="2232025"/>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9" name="Oval 18">
            <a:extLst/>
          </p:cNvPr>
          <p:cNvSpPr/>
          <p:nvPr/>
        </p:nvSpPr>
        <p:spPr>
          <a:xfrm>
            <a:off x="6497638" y="2628900"/>
            <a:ext cx="993775" cy="1008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27664" name="Textfeld 10"/>
          <p:cNvSpPr txBox="1">
            <a:spLocks noChangeArrowheads="1"/>
          </p:cNvSpPr>
          <p:nvPr/>
        </p:nvSpPr>
        <p:spPr bwMode="auto">
          <a:xfrm>
            <a:off x="357188" y="2825750"/>
            <a:ext cx="922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rgbClr val="3FA9DC"/>
                </a:solidFill>
                <a:latin typeface="Arial" panose="020B0604020202020204" pitchFamily="34" charset="0"/>
              </a:rPr>
              <a:t>zeitliche </a:t>
            </a:r>
          </a:p>
          <a:p>
            <a:pPr eaLnBrk="1" hangingPunct="1">
              <a:spcBef>
                <a:spcPct val="0"/>
              </a:spcBef>
              <a:buFontTx/>
              <a:buNone/>
            </a:pPr>
            <a:r>
              <a:rPr lang="de-DE" altLang="de-DE" sz="1200">
                <a:solidFill>
                  <a:srgbClr val="3FA9DC"/>
                </a:solidFill>
                <a:latin typeface="Arial" panose="020B0604020202020204" pitchFamily="34" charset="0"/>
              </a:rPr>
              <a:t>Dimension</a:t>
            </a:r>
          </a:p>
        </p:txBody>
      </p:sp>
      <p:sp>
        <p:nvSpPr>
          <p:cNvPr id="21" name="Textfeld 10"/>
          <p:cNvSpPr txBox="1">
            <a:spLocks noChangeArrowheads="1"/>
          </p:cNvSpPr>
          <p:nvPr/>
        </p:nvSpPr>
        <p:spPr bwMode="auto">
          <a:xfrm>
            <a:off x="3582988" y="2868613"/>
            <a:ext cx="922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rgbClr val="3FA9DC"/>
                </a:solidFill>
                <a:latin typeface="Arial" panose="020B0604020202020204" pitchFamily="34" charset="0"/>
              </a:rPr>
              <a:t>räumliche </a:t>
            </a:r>
          </a:p>
          <a:p>
            <a:pPr eaLnBrk="1" hangingPunct="1">
              <a:spcBef>
                <a:spcPct val="0"/>
              </a:spcBef>
              <a:buFontTx/>
              <a:buNone/>
            </a:pPr>
            <a:r>
              <a:rPr lang="de-DE" altLang="de-DE" sz="1200">
                <a:solidFill>
                  <a:srgbClr val="3FA9DC"/>
                </a:solidFill>
                <a:latin typeface="Arial" panose="020B0604020202020204" pitchFamily="34" charset="0"/>
              </a:rPr>
              <a:t>Dimension</a:t>
            </a:r>
          </a:p>
        </p:txBody>
      </p:sp>
      <p:sp>
        <p:nvSpPr>
          <p:cNvPr id="22" name="Textfeld 21"/>
          <p:cNvSpPr txBox="1">
            <a:spLocks noChangeArrowheads="1"/>
          </p:cNvSpPr>
          <p:nvPr/>
        </p:nvSpPr>
        <p:spPr bwMode="auto">
          <a:xfrm>
            <a:off x="6559550" y="2832100"/>
            <a:ext cx="92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rgbClr val="3FA9DC"/>
                </a:solidFill>
                <a:latin typeface="Arial" panose="020B0604020202020204" pitchFamily="34" charset="0"/>
              </a:rPr>
              <a:t>soziale </a:t>
            </a:r>
          </a:p>
          <a:p>
            <a:pPr eaLnBrk="1" hangingPunct="1">
              <a:spcBef>
                <a:spcPct val="0"/>
              </a:spcBef>
              <a:buFontTx/>
              <a:buNone/>
            </a:pPr>
            <a:r>
              <a:rPr lang="de-DE" altLang="de-DE" sz="1200">
                <a:solidFill>
                  <a:srgbClr val="3FA9DC"/>
                </a:solidFill>
                <a:latin typeface="Arial" panose="020B0604020202020204" pitchFamily="34" charset="0"/>
              </a:rPr>
              <a:t>Dimension</a:t>
            </a:r>
          </a:p>
        </p:txBody>
      </p:sp>
      <p:sp>
        <p:nvSpPr>
          <p:cNvPr id="27667" name="Textfeld 10"/>
          <p:cNvSpPr txBox="1">
            <a:spLocks noChangeArrowheads="1"/>
          </p:cNvSpPr>
          <p:nvPr/>
        </p:nvSpPr>
        <p:spPr bwMode="auto">
          <a:xfrm>
            <a:off x="1184275" y="3705225"/>
            <a:ext cx="146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chemeClr val="bg1"/>
                </a:solidFill>
                <a:latin typeface="Arial" panose="020B0604020202020204" pitchFamily="34" charset="0"/>
              </a:rPr>
              <a:t>Verdichtung</a:t>
            </a:r>
          </a:p>
          <a:p>
            <a:pPr eaLnBrk="1" hangingPunct="1">
              <a:spcBef>
                <a:spcPct val="0"/>
              </a:spcBef>
              <a:buFontTx/>
              <a:buNone/>
            </a:pPr>
            <a:r>
              <a:rPr lang="de-DE" altLang="de-DE" sz="1200">
                <a:solidFill>
                  <a:schemeClr val="bg1"/>
                </a:solidFill>
                <a:latin typeface="Arial" panose="020B0604020202020204" pitchFamily="34" charset="0"/>
              </a:rPr>
              <a:t>Verfügbarkeit</a:t>
            </a:r>
          </a:p>
          <a:p>
            <a:pPr eaLnBrk="1" hangingPunct="1">
              <a:spcBef>
                <a:spcPct val="0"/>
              </a:spcBef>
              <a:buFontTx/>
              <a:buNone/>
            </a:pPr>
            <a:r>
              <a:rPr lang="de-DE" altLang="de-DE" sz="1200">
                <a:solidFill>
                  <a:schemeClr val="bg1"/>
                </a:solidFill>
                <a:latin typeface="Arial" panose="020B0604020202020204" pitchFamily="34" charset="0"/>
              </a:rPr>
              <a:t>Beschleunigung</a:t>
            </a:r>
          </a:p>
        </p:txBody>
      </p:sp>
      <p:sp>
        <p:nvSpPr>
          <p:cNvPr id="24" name="Textfeld 10"/>
          <p:cNvSpPr txBox="1">
            <a:spLocks noChangeArrowheads="1"/>
          </p:cNvSpPr>
          <p:nvPr/>
        </p:nvSpPr>
        <p:spPr bwMode="auto">
          <a:xfrm>
            <a:off x="4262438" y="3705225"/>
            <a:ext cx="146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chemeClr val="bg1"/>
                </a:solidFill>
                <a:latin typeface="Arial" panose="020B0604020202020204" pitchFamily="34" charset="0"/>
              </a:rPr>
              <a:t>Mehr Räume sind „Medienorte“</a:t>
            </a:r>
          </a:p>
          <a:p>
            <a:pPr eaLnBrk="1" hangingPunct="1">
              <a:spcBef>
                <a:spcPct val="0"/>
              </a:spcBef>
              <a:buFontTx/>
              <a:buNone/>
            </a:pPr>
            <a:r>
              <a:rPr lang="de-DE" altLang="de-DE" sz="1200">
                <a:solidFill>
                  <a:schemeClr val="bg1"/>
                </a:solidFill>
                <a:latin typeface="Arial" panose="020B0604020202020204" pitchFamily="34" charset="0"/>
              </a:rPr>
              <a:t>Virtuelle Räume</a:t>
            </a:r>
          </a:p>
        </p:txBody>
      </p:sp>
      <p:sp>
        <p:nvSpPr>
          <p:cNvPr id="25" name="Textfeld 10"/>
          <p:cNvSpPr txBox="1">
            <a:spLocks noChangeArrowheads="1"/>
          </p:cNvSpPr>
          <p:nvPr/>
        </p:nvSpPr>
        <p:spPr bwMode="auto">
          <a:xfrm>
            <a:off x="7299325" y="3698875"/>
            <a:ext cx="1466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a:solidFill>
                  <a:schemeClr val="bg1"/>
                </a:solidFill>
                <a:latin typeface="Arial" panose="020B0604020202020204" pitchFamily="34" charset="0"/>
              </a:rPr>
              <a:t>Medienpraxen begründen soziale Kontexte</a:t>
            </a:r>
          </a:p>
        </p:txBody>
      </p:sp>
      <p:sp>
        <p:nvSpPr>
          <p:cNvPr id="26" name="Textfeld 25">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err="1">
                <a:solidFill>
                  <a:schemeClr val="bg1">
                    <a:lumMod val="75000"/>
                  </a:schemeClr>
                </a:solidFill>
                <a:latin typeface="Arial" charset="0"/>
                <a:ea typeface="Arial" charset="0"/>
                <a:cs typeface="Arial" charset="0"/>
              </a:rPr>
              <a:t>Krotz</a:t>
            </a:r>
            <a:r>
              <a:rPr lang="de-DE" altLang="de-DE" sz="800" dirty="0">
                <a:solidFill>
                  <a:schemeClr val="bg1">
                    <a:lumMod val="75000"/>
                  </a:schemeClr>
                </a:solidFill>
                <a:latin typeface="Arial" charset="0"/>
                <a:ea typeface="Arial" charset="0"/>
                <a:cs typeface="Arial" charset="0"/>
              </a:rPr>
              <a:t>, Friedrich. 2007: Mediatisierung. Fallstudien zum Wandel von Kommunikation. Wiesbaden.  </a:t>
            </a:r>
          </a:p>
          <a:p>
            <a:pPr eaLnBrk="1" hangingPunct="1">
              <a:spcBef>
                <a:spcPct val="0"/>
              </a:spcBef>
              <a:buFontTx/>
              <a:buNone/>
              <a:defRPr/>
            </a:pPr>
            <a:r>
              <a:rPr lang="de-DE" altLang="de-DE" sz="800" dirty="0" err="1">
                <a:solidFill>
                  <a:schemeClr val="bg1">
                    <a:lumMod val="75000"/>
                  </a:schemeClr>
                </a:solidFill>
                <a:latin typeface="Arial" charset="0"/>
                <a:ea typeface="Arial" charset="0"/>
                <a:cs typeface="Arial" charset="0"/>
              </a:rPr>
              <a:t>Krotz</a:t>
            </a:r>
            <a:r>
              <a:rPr lang="de-DE" altLang="de-DE" sz="800" dirty="0">
                <a:solidFill>
                  <a:schemeClr val="bg1">
                    <a:lumMod val="75000"/>
                  </a:schemeClr>
                </a:solidFill>
                <a:latin typeface="Arial" charset="0"/>
                <a:ea typeface="Arial" charset="0"/>
                <a:cs typeface="Arial" charset="0"/>
              </a:rPr>
              <a:t>, Friedrich 2012: Zur Beschreibung mediatisierter Welten. In: Friedrich </a:t>
            </a:r>
            <a:r>
              <a:rPr lang="de-DE" altLang="de-DE" sz="800" dirty="0" err="1">
                <a:solidFill>
                  <a:schemeClr val="bg1">
                    <a:lumMod val="75000"/>
                  </a:schemeClr>
                </a:solidFill>
                <a:latin typeface="Arial" charset="0"/>
                <a:ea typeface="Arial" charset="0"/>
                <a:cs typeface="Arial" charset="0"/>
              </a:rPr>
              <a:t>Krotz</a:t>
            </a:r>
            <a:r>
              <a:rPr lang="de-DE" altLang="de-DE" sz="800" dirty="0">
                <a:solidFill>
                  <a:schemeClr val="bg1">
                    <a:lumMod val="75000"/>
                  </a:schemeClr>
                </a:solidFill>
                <a:latin typeface="Arial" charset="0"/>
                <a:ea typeface="Arial" charset="0"/>
                <a:cs typeface="Arial" charset="0"/>
              </a:rPr>
              <a:t> und Andreas Hepp (Hrsg.) Mediatisierte Welten. Forschungsfelder und Beschreibungsansätze. Wiesbaden. 27-58.</a:t>
            </a:r>
          </a:p>
          <a:p>
            <a:pPr eaLnBrk="1" hangingPunct="1">
              <a:spcBef>
                <a:spcPct val="0"/>
              </a:spcBef>
              <a:buFont typeface="Arial" charset="0"/>
              <a:buNone/>
              <a:defRPr/>
            </a:pPr>
            <a:r>
              <a:rPr lang="de-DE" altLang="de-DE" sz="800" dirty="0" err="1">
                <a:solidFill>
                  <a:schemeClr val="bg1">
                    <a:lumMod val="75000"/>
                  </a:schemeClr>
                </a:solidFill>
                <a:latin typeface="Arial" charset="0"/>
                <a:ea typeface="Arial" charset="0"/>
                <a:cs typeface="Arial" charset="0"/>
              </a:rPr>
              <a:t>Schiefner-Rohs</a:t>
            </a:r>
            <a:r>
              <a:rPr lang="de-DE" altLang="de-DE" sz="800" dirty="0">
                <a:solidFill>
                  <a:schemeClr val="bg1">
                    <a:lumMod val="75000"/>
                  </a:schemeClr>
                </a:solidFill>
                <a:latin typeface="Arial" charset="0"/>
                <a:ea typeface="Arial" charset="0"/>
                <a:cs typeface="Arial" charset="0"/>
              </a:rPr>
              <a:t>, Mandy 2017: Digitale Medien in der Lehrer*</a:t>
            </a:r>
            <a:r>
              <a:rPr lang="de-DE" altLang="de-DE" sz="800" dirty="0" err="1">
                <a:solidFill>
                  <a:schemeClr val="bg1">
                    <a:lumMod val="75000"/>
                  </a:schemeClr>
                </a:solidFill>
                <a:latin typeface="Arial" charset="0"/>
                <a:ea typeface="Arial" charset="0"/>
                <a:cs typeface="Arial" charset="0"/>
              </a:rPr>
              <a:t>innenbildung</a:t>
            </a:r>
            <a:r>
              <a:rPr lang="de-DE" altLang="de-DE" sz="800" dirty="0">
                <a:solidFill>
                  <a:schemeClr val="bg1">
                    <a:lumMod val="75000"/>
                  </a:schemeClr>
                </a:solidFill>
                <a:latin typeface="Arial" charset="0"/>
                <a:ea typeface="Arial" charset="0"/>
                <a:cs typeface="Arial" charset="0"/>
              </a:rPr>
              <a:t>. Vortrag auf dem </a:t>
            </a:r>
            <a:r>
              <a:rPr lang="de-DE" altLang="de-DE" sz="800" dirty="0" err="1">
                <a:solidFill>
                  <a:schemeClr val="bg1">
                    <a:lumMod val="75000"/>
                  </a:schemeClr>
                </a:solidFill>
                <a:latin typeface="Arial" charset="0"/>
                <a:ea typeface="Arial" charset="0"/>
                <a:cs typeface="Arial" charset="0"/>
              </a:rPr>
              <a:t>ElearningNRW</a:t>
            </a:r>
            <a:r>
              <a:rPr lang="de-DE" altLang="de-DE" sz="800" dirty="0">
                <a:solidFill>
                  <a:schemeClr val="bg1">
                    <a:lumMod val="75000"/>
                  </a:schemeClr>
                </a:solidFill>
                <a:latin typeface="Arial" charset="0"/>
                <a:ea typeface="Arial" charset="0"/>
                <a:cs typeface="Arial" charset="0"/>
              </a:rPr>
              <a:t>-Workshop E-Learning in der Lehrerbildung am 15.12.2017 in Köln. </a:t>
            </a:r>
          </a:p>
        </p:txBody>
      </p:sp>
      <p:sp>
        <p:nvSpPr>
          <p:cNvPr id="27" name="Textfeld 26">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p:bldP spid="22"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29701"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2970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Digitalisierung als…</a:t>
            </a:r>
          </a:p>
        </p:txBody>
      </p:sp>
      <p:pic>
        <p:nvPicPr>
          <p:cNvPr id="29703" name="Diagramm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800" y="2057400"/>
            <a:ext cx="38227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31748" name="Textfeld 10"/>
          <p:cNvSpPr txBox="1">
            <a:spLocks noChangeArrowheads="1"/>
          </p:cNvSpPr>
          <p:nvPr/>
        </p:nvSpPr>
        <p:spPr bwMode="auto">
          <a:xfrm>
            <a:off x="3541713" y="2538413"/>
            <a:ext cx="5345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Urheberrechte</a:t>
            </a:r>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31750"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31752"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1753"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31755"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31756"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31758"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31759"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31761"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
        <p:nvSpPr>
          <p:cNvPr id="19" name="Textfeld 1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a:t>
            </a:r>
          </a:p>
        </p:txBody>
      </p:sp>
      <p:sp>
        <p:nvSpPr>
          <p:cNvPr id="33797"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3379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Das Urheberrecht im Wandel der Zeit</a:t>
            </a:r>
          </a:p>
        </p:txBody>
      </p:sp>
      <p:pic>
        <p:nvPicPr>
          <p:cNvPr id="33799"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425" y="2327275"/>
            <a:ext cx="29702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p:cNvPr>
          <p:cNvSpPr txBox="1">
            <a:spLocks noChangeArrowheads="1"/>
          </p:cNvSpPr>
          <p:nvPr/>
        </p:nvSpPr>
        <p:spPr bwMode="auto">
          <a:xfrm>
            <a:off x="0" y="-31750"/>
            <a:ext cx="914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sv-SE" sz="800" dirty="0">
                <a:solidFill>
                  <a:schemeClr val="bg1">
                    <a:lumMod val="85000"/>
                  </a:schemeClr>
                </a:solidFill>
              </a:rPr>
              <a:t>Bild Telefonzelle: von Rene Dana via flickr.com / CC BY 2.0</a:t>
            </a:r>
          </a:p>
          <a:p>
            <a:pPr>
              <a:buFont typeface="Arial" charset="0"/>
              <a:buNone/>
              <a:defRPr/>
            </a:pPr>
            <a:r>
              <a:rPr lang="sv-SE" sz="800" dirty="0">
                <a:solidFill>
                  <a:schemeClr val="bg1">
                    <a:lumMod val="85000"/>
                  </a:schemeClr>
                </a:solidFill>
              </a:rPr>
              <a:t>Bild Kassette: cc0: https://pxhere.com/de/photo/1079687</a:t>
            </a:r>
          </a:p>
          <a:p>
            <a:pPr>
              <a:buFont typeface="Arial" charset="0"/>
              <a:buNone/>
              <a:defRPr/>
            </a:pPr>
            <a:r>
              <a:rPr lang="sv-SE" altLang="de-DE" sz="800" dirty="0">
                <a:solidFill>
                  <a:schemeClr val="bg1">
                    <a:lumMod val="85000"/>
                  </a:schemeClr>
                </a:solidFill>
              </a:rPr>
              <a:t>Bild Papier: cc0: https://pixabay.com/de/papier-ries-stapel-tier-wei%C3%9F-224224/</a:t>
            </a:r>
          </a:p>
          <a:p>
            <a:pPr>
              <a:buFont typeface="Arial" charset="0"/>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pic>
        <p:nvPicPr>
          <p:cNvPr id="33801" name="Grafi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2336800"/>
            <a:ext cx="297656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Grafik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13" y="2336800"/>
            <a:ext cx="2784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a:t>
            </a:r>
          </a:p>
        </p:txBody>
      </p:sp>
      <p:sp>
        <p:nvSpPr>
          <p:cNvPr id="3584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23" name="Textfeld 22">
            <a:extLst/>
          </p:cNvPr>
          <p:cNvSpPr txBox="1">
            <a:spLocks noChangeArrowheads="1"/>
          </p:cNvSpPr>
          <p:nvPr/>
        </p:nvSpPr>
        <p:spPr bwMode="auto">
          <a:xfrm>
            <a:off x="0" y="-3175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altLang="de-DE" sz="800" dirty="0">
                <a:solidFill>
                  <a:schemeClr val="bg1">
                    <a:lumMod val="85000"/>
                  </a:schemeClr>
                </a:solidFill>
              </a:rPr>
              <a:t>http://www.gesetze-im-internet.de/urhg/index.html </a:t>
            </a:r>
          </a:p>
          <a:p>
            <a:pPr>
              <a:buFont typeface="Arial" charset="0"/>
              <a:buNone/>
              <a:defRPr/>
            </a:pPr>
            <a:endParaRPr lang="de-DE" sz="800" dirty="0">
              <a:solidFill>
                <a:schemeClr val="bg1">
                  <a:lumMod val="85000"/>
                </a:schemeClr>
              </a:solidFil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
        <p:nvSpPr>
          <p:cNvPr id="35847"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Rechte Anderer beachten</a:t>
            </a:r>
          </a:p>
        </p:txBody>
      </p:sp>
      <p:sp>
        <p:nvSpPr>
          <p:cNvPr id="35848" name="Rechteck 11"/>
          <p:cNvSpPr>
            <a:spLocks noChangeArrowheads="1"/>
          </p:cNvSpPr>
          <p:nvPr/>
        </p:nvSpPr>
        <p:spPr bwMode="auto">
          <a:xfrm>
            <a:off x="5457825" y="2165350"/>
            <a:ext cx="33845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2000" b="1">
                <a:latin typeface="Arial" panose="020B0604020202020204" pitchFamily="34" charset="0"/>
                <a:ea typeface="ヒラギノ角ゴ Pro W3" charset="-128"/>
              </a:rPr>
              <a:t>Urheberrechtsgesetz §11</a:t>
            </a:r>
          </a:p>
          <a:p>
            <a:pPr>
              <a:spcBef>
                <a:spcPct val="0"/>
              </a:spcBef>
              <a:buFontTx/>
              <a:buNone/>
            </a:pPr>
            <a:endParaRPr lang="de-DE" altLang="de-DE" sz="1600" b="1">
              <a:latin typeface="Arial" panose="020B0604020202020204" pitchFamily="34" charset="0"/>
              <a:ea typeface="ヒラギノ角ゴ Pro W3" charset="-128"/>
            </a:endParaRPr>
          </a:p>
          <a:p>
            <a:pPr>
              <a:spcBef>
                <a:spcPct val="0"/>
              </a:spcBef>
              <a:buFontTx/>
              <a:buNone/>
            </a:pPr>
            <a:r>
              <a:rPr lang="de-DE" altLang="de-DE" sz="1600">
                <a:latin typeface="Arial" panose="020B0604020202020204" pitchFamily="34" charset="0"/>
                <a:ea typeface="ヒラギノ角ゴ Pro W3" charset="-128"/>
              </a:rPr>
              <a:t>„Das Urheberrecht </a:t>
            </a:r>
            <a:r>
              <a:rPr lang="de-DE" altLang="de-DE" sz="1600" b="1">
                <a:latin typeface="Arial" panose="020B0604020202020204" pitchFamily="34" charset="0"/>
                <a:ea typeface="ヒラギノ角ゴ Pro W3" charset="-128"/>
              </a:rPr>
              <a:t>schützt den Urhebe</a:t>
            </a:r>
            <a:r>
              <a:rPr lang="de-DE" altLang="de-DE" sz="1600">
                <a:latin typeface="Arial" panose="020B0604020202020204" pitchFamily="34" charset="0"/>
                <a:ea typeface="ヒラギノ角ゴ Pro W3" charset="-128"/>
              </a:rPr>
              <a:t>r in seinen geistigen und persönlichen Beziehungen zum Werk und in der Nutzung des Werkes. </a:t>
            </a:r>
            <a:br>
              <a:rPr lang="de-DE" altLang="de-DE" sz="1600">
                <a:latin typeface="Arial" panose="020B0604020202020204" pitchFamily="34" charset="0"/>
                <a:ea typeface="ヒラギノ角ゴ Pro W3" charset="-128"/>
              </a:rPr>
            </a:br>
            <a:r>
              <a:rPr lang="de-DE" altLang="de-DE" sz="1600">
                <a:latin typeface="Arial" panose="020B0604020202020204" pitchFamily="34" charset="0"/>
                <a:ea typeface="ヒラギノ角ゴ Pro W3" charset="-128"/>
              </a:rPr>
              <a:t>Es dient zugleich der Sicherung einer angemessenen </a:t>
            </a:r>
            <a:r>
              <a:rPr lang="de-DE" altLang="de-DE" sz="1600" b="1">
                <a:latin typeface="Arial" panose="020B0604020202020204" pitchFamily="34" charset="0"/>
                <a:ea typeface="ヒラギノ角ゴ Pro W3" charset="-128"/>
              </a:rPr>
              <a:t>Vergütung für die Nutzung</a:t>
            </a:r>
            <a:r>
              <a:rPr lang="de-DE" altLang="de-DE" sz="1600">
                <a:latin typeface="Arial" panose="020B0604020202020204" pitchFamily="34" charset="0"/>
                <a:ea typeface="ヒラギノ角ゴ Pro W3" charset="-128"/>
              </a:rPr>
              <a:t> des Werkes.“</a:t>
            </a: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a:t>
            </a:r>
          </a:p>
        </p:txBody>
      </p:sp>
      <p:sp>
        <p:nvSpPr>
          <p:cNvPr id="3789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23" name="Textfeld 22">
            <a:extLst/>
          </p:cNvPr>
          <p:cNvSpPr txBox="1">
            <a:spLocks noChangeArrowheads="1"/>
          </p:cNvSpPr>
          <p:nvPr/>
        </p:nvSpPr>
        <p:spPr bwMode="auto">
          <a:xfrm>
            <a:off x="0" y="-3175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altLang="de-DE" sz="800" dirty="0">
                <a:solidFill>
                  <a:schemeClr val="bg1">
                    <a:lumMod val="85000"/>
                  </a:schemeClr>
                </a:solidFill>
              </a:rPr>
              <a:t>http://www.gesetze-im-internet.de/urhg/index.html </a:t>
            </a:r>
          </a:p>
          <a:p>
            <a:pPr>
              <a:buFont typeface="Arial" charset="0"/>
              <a:buNone/>
              <a:defRPr/>
            </a:pPr>
            <a:endParaRPr lang="de-DE" sz="800" dirty="0">
              <a:solidFill>
                <a:schemeClr val="bg1">
                  <a:lumMod val="85000"/>
                </a:schemeClr>
              </a:solidFill>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
        <p:nvSpPr>
          <p:cNvPr id="37895"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Rechte Anderer beachten</a:t>
            </a:r>
          </a:p>
        </p:txBody>
      </p:sp>
      <p:sp>
        <p:nvSpPr>
          <p:cNvPr id="44042" name="Rechteck 11">
            <a:extLst/>
          </p:cNvPr>
          <p:cNvSpPr>
            <a:spLocks noChangeArrowheads="1"/>
          </p:cNvSpPr>
          <p:nvPr/>
        </p:nvSpPr>
        <p:spPr bwMode="auto">
          <a:xfrm>
            <a:off x="5457825" y="2165350"/>
            <a:ext cx="33845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de-DE" altLang="de-DE" sz="2000" b="1" dirty="0">
                <a:solidFill>
                  <a:schemeClr val="bg1">
                    <a:lumMod val="85000"/>
                  </a:schemeClr>
                </a:solidFill>
                <a:latin typeface="Arial" panose="020B0604020202020204" pitchFamily="34" charset="0"/>
                <a:ea typeface="ヒラギノ角ゴ Pro W3" charset="-128"/>
              </a:rPr>
              <a:t>Urheberrechtsgesetz §11</a:t>
            </a:r>
          </a:p>
          <a:p>
            <a:pPr>
              <a:spcBef>
                <a:spcPct val="0"/>
              </a:spcBef>
              <a:buFontTx/>
              <a:buNone/>
              <a:defRPr/>
            </a:pPr>
            <a:endParaRPr lang="de-DE" altLang="de-DE" sz="1600" b="1" dirty="0">
              <a:solidFill>
                <a:schemeClr val="bg1">
                  <a:lumMod val="85000"/>
                </a:schemeClr>
              </a:solidFill>
              <a:latin typeface="Arial" panose="020B0604020202020204" pitchFamily="34" charset="0"/>
              <a:ea typeface="ヒラギノ角ゴ Pro W3" charset="-128"/>
            </a:endParaRPr>
          </a:p>
          <a:p>
            <a:pPr>
              <a:spcBef>
                <a:spcPct val="0"/>
              </a:spcBef>
              <a:buFontTx/>
              <a:buNone/>
              <a:defRPr/>
            </a:pPr>
            <a:r>
              <a:rPr lang="de-DE" altLang="de-DE" sz="1600" dirty="0">
                <a:solidFill>
                  <a:schemeClr val="bg1">
                    <a:lumMod val="85000"/>
                  </a:schemeClr>
                </a:solidFill>
                <a:latin typeface="Arial" panose="020B0604020202020204" pitchFamily="34" charset="0"/>
                <a:ea typeface="ヒラギノ角ゴ Pro W3" charset="-128"/>
              </a:rPr>
              <a:t>„Das Urheberrecht schützt den Urheber in seinen geistigen und persönlichen Beziehungen zum Werk und in der Nutzung des Werkes. </a:t>
            </a:r>
            <a:br>
              <a:rPr lang="de-DE" altLang="de-DE" sz="1600" dirty="0">
                <a:solidFill>
                  <a:schemeClr val="bg1">
                    <a:lumMod val="85000"/>
                  </a:schemeClr>
                </a:solidFill>
                <a:latin typeface="Arial" panose="020B0604020202020204" pitchFamily="34" charset="0"/>
                <a:ea typeface="ヒラギノ角ゴ Pro W3" charset="-128"/>
              </a:rPr>
            </a:br>
            <a:r>
              <a:rPr lang="de-DE" altLang="de-DE" sz="1600" dirty="0">
                <a:solidFill>
                  <a:schemeClr val="bg1">
                    <a:lumMod val="85000"/>
                  </a:schemeClr>
                </a:solidFill>
                <a:latin typeface="Arial" panose="020B0604020202020204" pitchFamily="34" charset="0"/>
                <a:ea typeface="ヒラギノ角ゴ Pro W3" charset="-128"/>
              </a:rPr>
              <a:t>Es dient zugleich der Sicherung einer angemessenen Vergütung für die Nutzung des Werkes.“</a:t>
            </a:r>
          </a:p>
        </p:txBody>
      </p:sp>
      <p:sp>
        <p:nvSpPr>
          <p:cNvPr id="37897" name="Rechteck 2"/>
          <p:cNvSpPr>
            <a:spLocks noChangeArrowheads="1"/>
          </p:cNvSpPr>
          <p:nvPr/>
        </p:nvSpPr>
        <p:spPr bwMode="auto">
          <a:xfrm>
            <a:off x="371475" y="2962275"/>
            <a:ext cx="457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de-DE" altLang="de-DE" sz="1600">
                <a:latin typeface="Arial" panose="020B0604020202020204" pitchFamily="34" charset="0"/>
                <a:ea typeface="ヒラギノ角ゴ Pro W3" charset="-128"/>
              </a:rPr>
              <a:t>Die Nutzung fremder Inhalte ist dann erlaubt, wenn der Urheber/die Urheberin in die Nutzung eingewilligt hat.</a:t>
            </a:r>
          </a:p>
          <a:p>
            <a:pPr>
              <a:spcBef>
                <a:spcPct val="0"/>
              </a:spcBef>
            </a:pPr>
            <a:r>
              <a:rPr lang="de-DE" altLang="de-DE" sz="1600">
                <a:latin typeface="Arial" panose="020B0604020202020204" pitchFamily="34" charset="0"/>
                <a:ea typeface="ヒラギノ角ゴ Pro W3" charset="-128"/>
              </a:rPr>
              <a:t>Ablauf des Urheberrechts 70 Jahre nach dem Tod des Urhebers</a:t>
            </a:r>
          </a:p>
          <a:p>
            <a:pPr>
              <a:spcBef>
                <a:spcPct val="0"/>
              </a:spcBef>
            </a:pPr>
            <a:r>
              <a:rPr lang="de-DE" altLang="de-DE" sz="1600">
                <a:latin typeface="Arial" panose="020B0604020202020204" pitchFamily="34" charset="0"/>
                <a:ea typeface="ヒラギノ角ゴ Pro W3" charset="-128"/>
              </a:rPr>
              <a:t>Im Gesetz ist die Nutzung fremder Inhalte ausdrücklich erlaubt. </a:t>
            </a:r>
          </a:p>
        </p:txBody>
      </p:sp>
      <p:sp>
        <p:nvSpPr>
          <p:cNvPr id="37898" name="Textfeld 13"/>
          <p:cNvSpPr txBox="1">
            <a:spLocks noChangeArrowheads="1"/>
          </p:cNvSpPr>
          <p:nvPr/>
        </p:nvSpPr>
        <p:spPr bwMode="auto">
          <a:xfrm>
            <a:off x="1649413" y="2397125"/>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latin typeface="Arial" panose="020B0604020202020204" pitchFamily="34" charset="0"/>
                <a:ea typeface="ヒラギノ角ゴ Pro W3" charset="-128"/>
              </a:rPr>
              <a:t>Ausnahmen</a:t>
            </a:r>
          </a:p>
        </p:txBody>
      </p:sp>
      <p:sp>
        <p:nvSpPr>
          <p:cNvPr id="12" name="Textfeld 11">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a:t>
            </a:r>
          </a:p>
        </p:txBody>
      </p:sp>
      <p:sp>
        <p:nvSpPr>
          <p:cNvPr id="39941"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942"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Was ist geschützt?</a:t>
            </a:r>
          </a:p>
        </p:txBody>
      </p:sp>
      <p:sp>
        <p:nvSpPr>
          <p:cNvPr id="39943" name="Rechteck 1"/>
          <p:cNvSpPr>
            <a:spLocks noChangeArrowheads="1"/>
          </p:cNvSpPr>
          <p:nvPr/>
        </p:nvSpPr>
        <p:spPr bwMode="auto">
          <a:xfrm>
            <a:off x="3492500" y="1319213"/>
            <a:ext cx="55991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de-DE" altLang="de-DE" sz="1400">
                <a:latin typeface="Arial" panose="020B0604020202020204" pitchFamily="34" charset="0"/>
              </a:rPr>
              <a:t>wissenschaftliche Fachaufsätze, Literatur</a:t>
            </a:r>
          </a:p>
          <a:p>
            <a:pPr>
              <a:spcBef>
                <a:spcPct val="0"/>
              </a:spcBef>
            </a:pPr>
            <a:r>
              <a:rPr lang="de-DE" altLang="de-DE" sz="1400">
                <a:latin typeface="Arial" panose="020B0604020202020204" pitchFamily="34" charset="0"/>
              </a:rPr>
              <a:t>Vorträge, Universitätsvorlesungen, Reden</a:t>
            </a:r>
          </a:p>
          <a:p>
            <a:pPr>
              <a:spcBef>
                <a:spcPct val="0"/>
              </a:spcBef>
            </a:pPr>
            <a:r>
              <a:rPr lang="de-DE" altLang="de-DE" sz="1400">
                <a:latin typeface="Arial" panose="020B0604020202020204" pitchFamily="34" charset="0"/>
              </a:rPr>
              <a:t>Werke der Musik, Audiomaterial (Soundfiles, MP3-Musikdateien)</a:t>
            </a:r>
          </a:p>
          <a:p>
            <a:pPr>
              <a:spcBef>
                <a:spcPct val="0"/>
              </a:spcBef>
            </a:pPr>
            <a:r>
              <a:rPr lang="de-DE" altLang="de-DE" sz="1400">
                <a:latin typeface="Arial" panose="020B0604020202020204" pitchFamily="34" charset="0"/>
              </a:rPr>
              <a:t>Werke der bildenden Kunst, Bildmaterial (aufwändig gestaltete Screendesigns, Diagramme, Tabellen, technische Zeichnungen, Fotografien, Filme, Screenshots, Grafiken, Clip Arts, Logos, virtuelle Figuren)</a:t>
            </a:r>
          </a:p>
          <a:p>
            <a:pPr>
              <a:spcBef>
                <a:spcPct val="0"/>
              </a:spcBef>
            </a:pPr>
            <a:r>
              <a:rPr lang="de-DE" altLang="de-DE" sz="1400">
                <a:latin typeface="Arial" panose="020B0604020202020204" pitchFamily="34" charset="0"/>
              </a:rPr>
              <a:t>Werke der angewandten Kunst (Computerprogramme, Datenbanken, Gebrauchstexte, Mulitmedia-Anwendungen)</a:t>
            </a:r>
          </a:p>
          <a:p>
            <a:pPr>
              <a:spcBef>
                <a:spcPct val="0"/>
              </a:spcBef>
            </a:pPr>
            <a:r>
              <a:rPr lang="de-DE" altLang="de-DE" sz="1400">
                <a:latin typeface="Arial" panose="020B0604020202020204" pitchFamily="34" charset="0"/>
              </a:rPr>
              <a:t>technische Normwerke (z.B. DIN-Normen)</a:t>
            </a:r>
          </a:p>
          <a:p>
            <a:pPr>
              <a:spcBef>
                <a:spcPct val="0"/>
              </a:spcBef>
            </a:pPr>
            <a:r>
              <a:rPr lang="de-DE" altLang="de-DE" sz="1400">
                <a:latin typeface="Arial" panose="020B0604020202020204" pitchFamily="34" charset="0"/>
              </a:rPr>
              <a:t>Darstellungen wissenschaftlicher oder technischer Art wie Zeichnungen, Pläne, Karten, Skizzen, Tabellen und plastische Darstellungen</a:t>
            </a:r>
          </a:p>
          <a:p>
            <a:pPr>
              <a:spcBef>
                <a:spcPct val="0"/>
              </a:spcBef>
            </a:pPr>
            <a:r>
              <a:rPr lang="de-DE" altLang="de-DE" sz="1400">
                <a:latin typeface="Arial" panose="020B0604020202020204" pitchFamily="34" charset="0"/>
              </a:rPr>
              <a:t>Gesetzes- oder Leitsatzsammlungen von privaten Autoren oder Verlagen</a:t>
            </a:r>
          </a:p>
          <a:p>
            <a:pPr>
              <a:spcBef>
                <a:spcPct val="0"/>
              </a:spcBef>
            </a:pPr>
            <a:r>
              <a:rPr lang="de-DE" altLang="de-DE" sz="1400">
                <a:latin typeface="Arial" panose="020B0604020202020204" pitchFamily="34" charset="0"/>
              </a:rPr>
              <a:t>Teile eines Werks, Entwurfsmaterial sowie unvollendete Werke</a:t>
            </a:r>
          </a:p>
        </p:txBody>
      </p:sp>
      <p:sp>
        <p:nvSpPr>
          <p:cNvPr id="9" name="Textfeld 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sp>
        <p:nvSpPr>
          <p:cNvPr id="41989"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1990" name="Textfeld 23"/>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Was ist nicht geschützt?</a:t>
            </a:r>
          </a:p>
        </p:txBody>
      </p:sp>
      <p:sp>
        <p:nvSpPr>
          <p:cNvPr id="41991" name="Rechteck 1"/>
          <p:cNvSpPr>
            <a:spLocks noChangeArrowheads="1"/>
          </p:cNvSpPr>
          <p:nvPr/>
        </p:nvSpPr>
        <p:spPr bwMode="auto">
          <a:xfrm>
            <a:off x="3763963" y="3435350"/>
            <a:ext cx="50673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de-DE" altLang="de-DE" sz="1400">
                <a:latin typeface="Arial" panose="020B0604020202020204" pitchFamily="34" charset="0"/>
              </a:rPr>
              <a:t>wissenschaftliche Formeln, Methodik, Ideen und Konzepte</a:t>
            </a:r>
          </a:p>
          <a:p>
            <a:pPr>
              <a:spcBef>
                <a:spcPct val="0"/>
              </a:spcBef>
            </a:pPr>
            <a:r>
              <a:rPr lang="de-DE" altLang="de-DE" sz="1400">
                <a:latin typeface="Arial" panose="020B0604020202020204" pitchFamily="34" charset="0"/>
              </a:rPr>
              <a:t>amtliche Werke (Gesetze, Verordnungen, amtliche Leitsätze)</a:t>
            </a:r>
          </a:p>
          <a:p>
            <a:pPr>
              <a:spcBef>
                <a:spcPct val="0"/>
              </a:spcBef>
            </a:pPr>
            <a:r>
              <a:rPr lang="de-DE" altLang="de-DE" sz="1400">
                <a:latin typeface="Arial" panose="020B0604020202020204" pitchFamily="34" charset="0"/>
              </a:rPr>
              <a:t>Werke mit abgelaufener Schutzfrist </a:t>
            </a:r>
          </a:p>
          <a:p>
            <a:pPr>
              <a:spcBef>
                <a:spcPct val="0"/>
              </a:spcBef>
            </a:pPr>
            <a:r>
              <a:rPr lang="de-DE" altLang="de-DE" sz="1400">
                <a:latin typeface="Arial" panose="020B0604020202020204" pitchFamily="34" charset="0"/>
              </a:rPr>
              <a:t>Allgemeinwissen</a:t>
            </a:r>
          </a:p>
        </p:txBody>
      </p:sp>
      <p:sp>
        <p:nvSpPr>
          <p:cNvPr id="9" name="Textfeld 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44036" name="Textfeld 10"/>
          <p:cNvSpPr txBox="1">
            <a:spLocks noChangeArrowheads="1"/>
          </p:cNvSpPr>
          <p:nvPr/>
        </p:nvSpPr>
        <p:spPr bwMode="auto">
          <a:xfrm>
            <a:off x="4278313" y="3041650"/>
            <a:ext cx="4564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Urheberrechte leichter wahren - Creative Commons</a:t>
            </a:r>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4403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44040"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4041"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44043"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44044"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44046"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44047"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44049"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
        <p:nvSpPr>
          <p:cNvPr id="19" name="Textfeld 1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9220" name="Textfeld 10"/>
          <p:cNvSpPr txBox="1">
            <a:spLocks noChangeArrowheads="1"/>
          </p:cNvSpPr>
          <p:nvPr/>
        </p:nvSpPr>
        <p:spPr bwMode="auto">
          <a:xfrm>
            <a:off x="2597150" y="1752600"/>
            <a:ext cx="5713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Lernen im digitalen Wandel</a:t>
            </a:r>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33" name="Textfeld 32">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
        <p:nvSpPr>
          <p:cNvPr id="922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9225"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9226"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9228"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9229"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9231"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9232"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9234"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46085"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1"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1917700"/>
            <a:ext cx="3849687"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a:extLst/>
          </p:cNvPr>
          <p:cNvSpPr txBox="1">
            <a:spLocks noChangeArrowheads="1"/>
          </p:cNvSpPr>
          <p:nvPr/>
        </p:nvSpPr>
        <p:spPr bwMode="auto">
          <a:xfrm>
            <a:off x="0" y="-3175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a:solidFill>
                  <a:schemeClr val="bg1">
                    <a:lumMod val="75000"/>
                  </a:schemeClr>
                </a:solidFill>
                <a:latin typeface="Arial" charset="0"/>
                <a:cs typeface="Arial" charset="0"/>
              </a:rPr>
              <a:t>Lawrence </a:t>
            </a:r>
            <a:r>
              <a:rPr lang="de-DE" altLang="de-DE" sz="800" dirty="0" err="1">
                <a:solidFill>
                  <a:schemeClr val="bg1">
                    <a:lumMod val="75000"/>
                  </a:schemeClr>
                </a:solidFill>
                <a:latin typeface="Arial" charset="0"/>
                <a:cs typeface="Arial" charset="0"/>
              </a:rPr>
              <a:t>Lessig</a:t>
            </a:r>
            <a:r>
              <a:rPr lang="de-DE" altLang="de-DE" sz="800" dirty="0">
                <a:solidFill>
                  <a:schemeClr val="bg1">
                    <a:lumMod val="75000"/>
                  </a:schemeClr>
                </a:solidFill>
                <a:latin typeface="Arial" charset="0"/>
                <a:cs typeface="Arial" charset="0"/>
              </a:rPr>
              <a:t>, CC-BY 2.0, https://creativecommons.org/licenses/by/2.0/ https://</a:t>
            </a:r>
            <a:r>
              <a:rPr lang="de-DE" altLang="de-DE" sz="800" dirty="0" err="1">
                <a:solidFill>
                  <a:schemeClr val="bg1">
                    <a:lumMod val="75000"/>
                  </a:schemeClr>
                </a:solidFill>
                <a:latin typeface="Arial" charset="0"/>
                <a:cs typeface="Arial" charset="0"/>
              </a:rPr>
              <a:t>www.flickr.com</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photos</a:t>
            </a:r>
            <a:r>
              <a:rPr lang="de-DE" altLang="de-DE" sz="800" dirty="0">
                <a:solidFill>
                  <a:schemeClr val="bg1">
                    <a:lumMod val="75000"/>
                  </a:schemeClr>
                </a:solidFill>
                <a:latin typeface="Arial" charset="0"/>
                <a:cs typeface="Arial" charset="0"/>
              </a:rPr>
              <a:t>/</a:t>
            </a:r>
            <a:r>
              <a:rPr lang="de-DE" altLang="de-DE" sz="800" dirty="0" err="1">
                <a:solidFill>
                  <a:schemeClr val="bg1">
                    <a:lumMod val="75000"/>
                  </a:schemeClr>
                </a:solidFill>
                <a:latin typeface="Arial" charset="0"/>
                <a:cs typeface="Arial" charset="0"/>
              </a:rPr>
              <a:t>creativecommons</a:t>
            </a:r>
            <a:r>
              <a:rPr lang="de-DE" altLang="de-DE" sz="800" dirty="0">
                <a:solidFill>
                  <a:schemeClr val="bg1">
                    <a:lumMod val="75000"/>
                  </a:schemeClr>
                </a:solidFill>
                <a:latin typeface="Arial" charset="0"/>
                <a:cs typeface="Arial" charset="0"/>
              </a:rPr>
              <a:t>/559982955/</a:t>
            </a:r>
          </a:p>
        </p:txBody>
      </p:sp>
      <p:sp>
        <p:nvSpPr>
          <p:cNvPr id="15" name="Textfeld 10"/>
          <p:cNvSpPr txBox="1">
            <a:spLocks noChangeArrowheads="1"/>
          </p:cNvSpPr>
          <p:nvPr/>
        </p:nvSpPr>
        <p:spPr bwMode="auto">
          <a:xfrm>
            <a:off x="900113" y="2871788"/>
            <a:ext cx="29591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1600">
                <a:latin typeface="Arial" panose="020B0604020202020204" pitchFamily="34" charset="0"/>
              </a:rPr>
              <a:t>„manche Rechte vorbehalten“</a:t>
            </a:r>
          </a:p>
          <a:p>
            <a:pPr algn="ctr" eaLnBrk="1" hangingPunct="1">
              <a:spcBef>
                <a:spcPct val="0"/>
              </a:spcBef>
              <a:buFontTx/>
              <a:buNone/>
            </a:pPr>
            <a:r>
              <a:rPr lang="de-DE" altLang="de-DE" sz="1600">
                <a:latin typeface="Arial" panose="020B0604020202020204" pitchFamily="34" charset="0"/>
              </a:rPr>
              <a:t>statt</a:t>
            </a:r>
          </a:p>
          <a:p>
            <a:pPr algn="ctr" eaLnBrk="1" hangingPunct="1">
              <a:spcBef>
                <a:spcPct val="0"/>
              </a:spcBef>
              <a:buFontTx/>
              <a:buNone/>
            </a:pPr>
            <a:r>
              <a:rPr lang="de-DE" altLang="de-DE" sz="1600">
                <a:latin typeface="Arial" panose="020B0604020202020204" pitchFamily="34" charset="0"/>
              </a:rPr>
              <a:t>„alle Rechte vorbehalten“</a:t>
            </a:r>
          </a:p>
          <a:p>
            <a:pPr eaLnBrk="1" hangingPunct="1">
              <a:spcBef>
                <a:spcPct val="0"/>
              </a:spcBef>
              <a:buFontTx/>
              <a:buNone/>
            </a:pPr>
            <a:endParaRPr lang="de-DE" altLang="de-DE" sz="800">
              <a:latin typeface="Arial" panose="020B0604020202020204" pitchFamily="34" charset="0"/>
            </a:endParaRPr>
          </a:p>
        </p:txBody>
      </p:sp>
      <p:sp>
        <p:nvSpPr>
          <p:cNvPr id="14" name="Textfeld 13">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48133"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12" name="Textfeld 11">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err="1">
                <a:solidFill>
                  <a:schemeClr val="bg1">
                    <a:lumMod val="75000"/>
                  </a:schemeClr>
                </a:solidFill>
                <a:latin typeface="Arial" charset="0"/>
                <a:cs typeface="Arial" charset="0"/>
              </a:rPr>
              <a:t>By</a:t>
            </a:r>
            <a:r>
              <a:rPr lang="de-DE" sz="800" dirty="0">
                <a:solidFill>
                  <a:schemeClr val="bg1">
                    <a:lumMod val="75000"/>
                  </a:schemeClr>
                </a:solidFill>
                <a:latin typeface="Arial" charset="0"/>
                <a:cs typeface="Arial" charset="0"/>
              </a:rPr>
              <a:t> </a:t>
            </a:r>
            <a:r>
              <a:rPr lang="de-DE" sz="800" dirty="0" err="1">
                <a:solidFill>
                  <a:schemeClr val="bg1">
                    <a:lumMod val="75000"/>
                  </a:schemeClr>
                </a:solidFill>
                <a:latin typeface="Arial" charset="0"/>
                <a:cs typeface="Arial" charset="0"/>
              </a:rPr>
              <a:t>Jonathasmello</a:t>
            </a:r>
            <a:r>
              <a:rPr lang="de-DE" sz="800" dirty="0">
                <a:solidFill>
                  <a:schemeClr val="bg1">
                    <a:lumMod val="75000"/>
                  </a:schemeClr>
                </a:solidFill>
                <a:latin typeface="Arial" charset="0"/>
                <a:cs typeface="Arial" charset="0"/>
              </a:rPr>
              <a:t> (</a:t>
            </a:r>
            <a:r>
              <a:rPr lang="de-DE" sz="800" dirty="0" err="1">
                <a:solidFill>
                  <a:schemeClr val="bg1">
                    <a:lumMod val="75000"/>
                  </a:schemeClr>
                </a:solidFill>
                <a:latin typeface="Arial" charset="0"/>
                <a:cs typeface="Arial" charset="0"/>
              </a:rPr>
              <a:t>Own</a:t>
            </a:r>
            <a:r>
              <a:rPr lang="de-DE" sz="800" dirty="0">
                <a:solidFill>
                  <a:schemeClr val="bg1">
                    <a:lumMod val="75000"/>
                  </a:schemeClr>
                </a:solidFill>
                <a:latin typeface="Arial" charset="0"/>
                <a:cs typeface="Arial" charset="0"/>
              </a:rPr>
              <a:t> </a:t>
            </a:r>
            <a:r>
              <a:rPr lang="de-DE" sz="800" dirty="0" err="1">
                <a:solidFill>
                  <a:schemeClr val="bg1">
                    <a:lumMod val="75000"/>
                  </a:schemeClr>
                </a:solidFill>
                <a:latin typeface="Arial" charset="0"/>
                <a:cs typeface="Arial" charset="0"/>
              </a:rPr>
              <a:t>work</a:t>
            </a:r>
            <a:r>
              <a:rPr lang="de-DE" sz="800" dirty="0">
                <a:solidFill>
                  <a:schemeClr val="bg1">
                    <a:lumMod val="75000"/>
                  </a:schemeClr>
                </a:solidFill>
                <a:latin typeface="Arial" charset="0"/>
                <a:cs typeface="Arial" charset="0"/>
              </a:rPr>
              <a:t>) [CC BY 3.0 (http://</a:t>
            </a:r>
            <a:r>
              <a:rPr lang="de-DE" sz="800" dirty="0" err="1">
                <a:solidFill>
                  <a:schemeClr val="bg1">
                    <a:lumMod val="75000"/>
                  </a:schemeClr>
                </a:solidFill>
                <a:latin typeface="Arial" charset="0"/>
                <a:cs typeface="Arial" charset="0"/>
              </a:rPr>
              <a:t>creativecommons.org</a:t>
            </a:r>
            <a:r>
              <a:rPr lang="de-DE" sz="800" dirty="0">
                <a:solidFill>
                  <a:schemeClr val="bg1">
                    <a:lumMod val="75000"/>
                  </a:schemeClr>
                </a:solidFill>
                <a:latin typeface="Arial" charset="0"/>
                <a:cs typeface="Arial" charset="0"/>
              </a:rPr>
              <a:t>/</a:t>
            </a:r>
            <a:r>
              <a:rPr lang="de-DE" sz="800" dirty="0" err="1">
                <a:solidFill>
                  <a:schemeClr val="bg1">
                    <a:lumMod val="75000"/>
                  </a:schemeClr>
                </a:solidFill>
                <a:latin typeface="Arial" charset="0"/>
                <a:cs typeface="Arial" charset="0"/>
              </a:rPr>
              <a:t>licenses</a:t>
            </a:r>
            <a:r>
              <a:rPr lang="de-DE" sz="800" dirty="0">
                <a:solidFill>
                  <a:schemeClr val="bg1">
                    <a:lumMod val="75000"/>
                  </a:schemeClr>
                </a:solidFill>
                <a:latin typeface="Arial" charset="0"/>
                <a:cs typeface="Arial" charset="0"/>
              </a:rPr>
              <a:t>/</a:t>
            </a:r>
            <a:r>
              <a:rPr lang="de-DE" sz="800" dirty="0" err="1">
                <a:solidFill>
                  <a:schemeClr val="bg1">
                    <a:lumMod val="75000"/>
                  </a:schemeClr>
                </a:solidFill>
                <a:latin typeface="Arial" charset="0"/>
                <a:cs typeface="Arial" charset="0"/>
              </a:rPr>
              <a:t>by</a:t>
            </a:r>
            <a:r>
              <a:rPr lang="de-DE" sz="800" dirty="0">
                <a:solidFill>
                  <a:schemeClr val="bg1">
                    <a:lumMod val="75000"/>
                  </a:schemeClr>
                </a:solidFill>
                <a:latin typeface="Arial" charset="0"/>
                <a:cs typeface="Arial" charset="0"/>
              </a:rPr>
              <a:t>/3.0)], via Wikimedia </a:t>
            </a:r>
            <a:r>
              <a:rPr lang="de-DE" sz="800" dirty="0" err="1">
                <a:solidFill>
                  <a:schemeClr val="bg1">
                    <a:lumMod val="75000"/>
                  </a:schemeClr>
                </a:solidFill>
                <a:latin typeface="Arial" charset="0"/>
                <a:cs typeface="Arial" charset="0"/>
              </a:rPr>
              <a:t>Commons</a:t>
            </a:r>
            <a:r>
              <a:rPr lang="de-DE" altLang="de-DE" sz="800" dirty="0">
                <a:solidFill>
                  <a:schemeClr val="bg1">
                    <a:lumMod val="75000"/>
                  </a:schemeClr>
                </a:solidFill>
                <a:latin typeface="Arial" charset="0"/>
                <a:cs typeface="Arial" charset="0"/>
              </a:rPr>
              <a:t>/</a:t>
            </a:r>
          </a:p>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Arial"/>
              </a:rPr>
              <a:t>Deutsche UNESCO Kommission e.V. (2015) http://</a:t>
            </a:r>
            <a:r>
              <a:rPr lang="de-DE" sz="800" dirty="0" err="1">
                <a:solidFill>
                  <a:schemeClr val="bg1">
                    <a:lumMod val="75000"/>
                  </a:schemeClr>
                </a:solidFill>
                <a:latin typeface="Arial" charset="0"/>
                <a:cs typeface="Arial" charset="0"/>
                <a:sym typeface="Arial"/>
              </a:rPr>
              <a:t>www.unesco.de</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bildung</a:t>
            </a:r>
            <a:r>
              <a:rPr lang="de-DE" sz="800" dirty="0">
                <a:solidFill>
                  <a:schemeClr val="bg1">
                    <a:lumMod val="75000"/>
                  </a:schemeClr>
                </a:solidFill>
                <a:latin typeface="Arial" charset="0"/>
                <a:cs typeface="Arial" charset="0"/>
                <a:sym typeface="Arial"/>
              </a:rPr>
              <a:t>/open-</a:t>
            </a:r>
            <a:r>
              <a:rPr lang="de-DE" sz="800" dirty="0" err="1">
                <a:solidFill>
                  <a:schemeClr val="bg1">
                    <a:lumMod val="75000"/>
                  </a:schemeClr>
                </a:solidFill>
                <a:latin typeface="Arial" charset="0"/>
                <a:cs typeface="Arial" charset="0"/>
                <a:sym typeface="Arial"/>
              </a:rPr>
              <a:t>educational</a:t>
            </a:r>
            <a:r>
              <a:rPr lang="de-DE" sz="800" dirty="0">
                <a:solidFill>
                  <a:schemeClr val="bg1">
                    <a:lumMod val="75000"/>
                  </a:schemeClr>
                </a:solidFill>
                <a:latin typeface="Arial" charset="0"/>
                <a:cs typeface="Arial" charset="0"/>
                <a:sym typeface="Arial"/>
              </a:rPr>
              <a:t>-</a:t>
            </a:r>
            <a:r>
              <a:rPr lang="de-DE" sz="800" dirty="0" err="1">
                <a:solidFill>
                  <a:schemeClr val="bg1">
                    <a:lumMod val="75000"/>
                  </a:schemeClr>
                </a:solidFill>
                <a:latin typeface="Arial" charset="0"/>
                <a:cs typeface="Arial" charset="0"/>
                <a:sym typeface="Arial"/>
              </a:rPr>
              <a:t>resources.html</a:t>
            </a:r>
            <a:endParaRPr lang="de-DE" altLang="de-DE" sz="800" dirty="0">
              <a:solidFill>
                <a:schemeClr val="bg1">
                  <a:lumMod val="75000"/>
                </a:schemeClr>
              </a:solidFill>
              <a:latin typeface="Arial" charset="0"/>
              <a:cs typeface="Arial" charset="0"/>
            </a:endParaRPr>
          </a:p>
        </p:txBody>
      </p:sp>
      <p:pic>
        <p:nvPicPr>
          <p:cNvPr id="48135" name="Grafik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1871663"/>
            <a:ext cx="454501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Rechteck 1"/>
          <p:cNvSpPr>
            <a:spLocks noChangeArrowheads="1"/>
          </p:cNvSpPr>
          <p:nvPr/>
        </p:nvSpPr>
        <p:spPr bwMode="auto">
          <a:xfrm>
            <a:off x="265113" y="1865313"/>
            <a:ext cx="3263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1800"/>
              <a:buFontTx/>
              <a:buNone/>
            </a:pPr>
            <a:r>
              <a:rPr lang="de-DE" altLang="de-DE" sz="1600">
                <a:solidFill>
                  <a:srgbClr val="000000"/>
                </a:solidFill>
                <a:latin typeface="Arial" panose="020B0604020202020204" pitchFamily="34" charset="0"/>
                <a:sym typeface="Arial" panose="020B0604020202020204" pitchFamily="34" charset="0"/>
              </a:rPr>
              <a:t>Open Educational Resources (OER) sind Bildungsmaterialien jeglicher Art und in jedem Medium, die unter einer offenen Lizenz veröffentlicht werden. </a:t>
            </a:r>
          </a:p>
        </p:txBody>
      </p:sp>
      <p:sp>
        <p:nvSpPr>
          <p:cNvPr id="54283" name="Rechteck 2"/>
          <p:cNvSpPr>
            <a:spLocks noChangeArrowheads="1"/>
          </p:cNvSpPr>
          <p:nvPr/>
        </p:nvSpPr>
        <p:spPr bwMode="auto">
          <a:xfrm>
            <a:off x="265113" y="3189288"/>
            <a:ext cx="33147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1800"/>
              <a:buFontTx/>
              <a:buNone/>
            </a:pPr>
            <a:r>
              <a:rPr lang="de-DE" altLang="de-DE" sz="1600">
                <a:solidFill>
                  <a:srgbClr val="000000"/>
                </a:solidFill>
                <a:latin typeface="Arial" panose="020B0604020202020204" pitchFamily="34" charset="0"/>
                <a:sym typeface="Arial" panose="020B0604020202020204" pitchFamily="34" charset="0"/>
              </a:rPr>
              <a:t>Eine solche offene Lizenz ermöglicht den freien Zugang sowie die Nutzung, Bearbeitung und Weiterverbreitung durch Andere ohne oder mit geringfügigen Einschränkungen. </a:t>
            </a: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2" grpId="0"/>
      <p:bldP spid="5428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50180"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50181" name="Diagramm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851025"/>
            <a:ext cx="54864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http://mediendidaktik.uni-due.de/sites/default/files/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Bild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1947863"/>
            <a:ext cx="1027113"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Bild 4" descr="Macintosh HD:Users:rosapapagei:Desktop:500px-Cc-sa.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0288" y="2794000"/>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Bild 1" descr="Macintosh HD:Users:rosapapagei:Desktop:500px-Cc-by_n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2046288"/>
            <a:ext cx="5619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Bild 5" descr="Macintosh HD:Users:rosapapagei:Desktop:500px-Cc-n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0288" y="3482975"/>
            <a:ext cx="56356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Bild 3" descr="Macintosh HD:Users:rosapapagei:Desktop:500px-Cc-nc.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6925" y="4206875"/>
            <a:ext cx="5603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Urheberrechte leichter wahren – Creative </a:t>
            </a:r>
            <a:r>
              <a:rPr lang="de-DE" altLang="de-DE" sz="1800" dirty="0" err="1">
                <a:solidFill>
                  <a:schemeClr val="bg1">
                    <a:lumMod val="75000"/>
                  </a:schemeClr>
                </a:solidFill>
                <a:latin typeface="Arial" charset="0"/>
                <a:ea typeface="Arial" charset="0"/>
                <a:cs typeface="Arial" charset="0"/>
              </a:rPr>
              <a:t>Commons</a:t>
            </a:r>
            <a:endParaRPr lang="de-DE" altLang="de-DE" sz="1800" dirty="0">
              <a:solidFill>
                <a:schemeClr val="bg1">
                  <a:lumMod val="75000"/>
                </a:schemeClr>
              </a:solidFill>
              <a:latin typeface="Arial" charset="0"/>
              <a:ea typeface="Arial" charset="0"/>
              <a:cs typeface="Arial" charset="0"/>
            </a:endParaRPr>
          </a:p>
        </p:txBody>
      </p:sp>
      <p:sp>
        <p:nvSpPr>
          <p:cNvPr id="5222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5222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Bild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947863"/>
            <a:ext cx="1027113"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2409825"/>
            <a:ext cx="18875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8" descr="http://i.creativecommons.org/l/by-nc/3.0/88x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2506663"/>
            <a:ext cx="18002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2" descr="http://i.creativecommons.org/l/by-nc-nd/3.0/88x3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3286125"/>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6" descr="http://i.creativecommons.org/l/by-nd/3.0/88x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7513" y="1714500"/>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20" descr="http://i.creativecommons.org/l/by-nc-sa/3.0/88x3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7038" y="4110038"/>
            <a:ext cx="18002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Bild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51350" y="3248025"/>
            <a:ext cx="18875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Bild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51350" y="4108450"/>
            <a:ext cx="18875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14">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54276" name="Textfeld 10"/>
          <p:cNvSpPr txBox="1">
            <a:spLocks noChangeArrowheads="1"/>
          </p:cNvSpPr>
          <p:nvPr/>
        </p:nvSpPr>
        <p:spPr bwMode="auto">
          <a:xfrm>
            <a:off x="596900" y="4119563"/>
            <a:ext cx="456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a:solidFill>
                  <a:srgbClr val="3FA9DC"/>
                </a:solidFill>
                <a:latin typeface="Arial" panose="020B0604020202020204" pitchFamily="34" charset="0"/>
              </a:rPr>
              <a:t>Die praktische Arbeit mit OER</a:t>
            </a:r>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Agenda</a:t>
            </a:r>
          </a:p>
        </p:txBody>
      </p:sp>
      <p:sp>
        <p:nvSpPr>
          <p:cNvPr id="5427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4" name="Oval 33">
            <a:extLst/>
          </p:cNvPr>
          <p:cNvSpPr/>
          <p:nvPr/>
        </p:nvSpPr>
        <p:spPr>
          <a:xfrm>
            <a:off x="1879600" y="1754188"/>
            <a:ext cx="712788" cy="725487"/>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4280" name="Textfeld 10"/>
          <p:cNvSpPr txBox="1">
            <a:spLocks noChangeArrowheads="1"/>
          </p:cNvSpPr>
          <p:nvPr/>
        </p:nvSpPr>
        <p:spPr bwMode="auto">
          <a:xfrm>
            <a:off x="2100263" y="19161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54281" name="Textfeld 10"/>
          <p:cNvSpPr txBox="1">
            <a:spLocks noChangeArrowheads="1"/>
          </p:cNvSpPr>
          <p:nvPr/>
        </p:nvSpPr>
        <p:spPr bwMode="auto">
          <a:xfrm>
            <a:off x="2743200" y="24892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39" name="Oval 38">
            <a:extLst/>
          </p:cNvPr>
          <p:cNvSpPr/>
          <p:nvPr/>
        </p:nvSpPr>
        <p:spPr>
          <a:xfrm>
            <a:off x="2676525" y="2479675"/>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4283" name="Textfeld 10"/>
          <p:cNvSpPr txBox="1">
            <a:spLocks noChangeArrowheads="1"/>
          </p:cNvSpPr>
          <p:nvPr/>
        </p:nvSpPr>
        <p:spPr bwMode="auto">
          <a:xfrm>
            <a:off x="2895600" y="2641600"/>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2</a:t>
            </a:r>
          </a:p>
        </p:txBody>
      </p:sp>
      <p:sp>
        <p:nvSpPr>
          <p:cNvPr id="54284" name="Textfeld 10"/>
          <p:cNvSpPr txBox="1">
            <a:spLocks noChangeArrowheads="1"/>
          </p:cNvSpPr>
          <p:nvPr/>
        </p:nvSpPr>
        <p:spPr bwMode="auto">
          <a:xfrm>
            <a:off x="3563938" y="31353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2" name="Oval 41">
            <a:extLst/>
          </p:cNvPr>
          <p:cNvSpPr/>
          <p:nvPr/>
        </p:nvSpPr>
        <p:spPr>
          <a:xfrm>
            <a:off x="3497263" y="3124200"/>
            <a:ext cx="712787"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4286" name="Textfeld 10"/>
          <p:cNvSpPr txBox="1">
            <a:spLocks noChangeArrowheads="1"/>
          </p:cNvSpPr>
          <p:nvPr/>
        </p:nvSpPr>
        <p:spPr bwMode="auto">
          <a:xfrm>
            <a:off x="3716338" y="3287713"/>
            <a:ext cx="27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3</a:t>
            </a:r>
          </a:p>
        </p:txBody>
      </p:sp>
      <p:sp>
        <p:nvSpPr>
          <p:cNvPr id="54287" name="Textfeld 10"/>
          <p:cNvSpPr txBox="1">
            <a:spLocks noChangeArrowheads="1"/>
          </p:cNvSpPr>
          <p:nvPr/>
        </p:nvSpPr>
        <p:spPr bwMode="auto">
          <a:xfrm>
            <a:off x="4384675" y="38131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sp>
        <p:nvSpPr>
          <p:cNvPr id="45" name="Oval 44">
            <a:extLst/>
          </p:cNvPr>
          <p:cNvSpPr/>
          <p:nvPr/>
        </p:nvSpPr>
        <p:spPr>
          <a:xfrm>
            <a:off x="4318000" y="3803650"/>
            <a:ext cx="712788" cy="725488"/>
          </a:xfrm>
          <a:prstGeom prst="ellipse">
            <a:avLst/>
          </a:prstGeom>
          <a:solidFill>
            <a:srgbClr val="3FA9D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54289" name="Textfeld 10"/>
          <p:cNvSpPr txBox="1">
            <a:spLocks noChangeArrowheads="1"/>
          </p:cNvSpPr>
          <p:nvPr/>
        </p:nvSpPr>
        <p:spPr bwMode="auto">
          <a:xfrm>
            <a:off x="4537075" y="3965575"/>
            <a:ext cx="274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4</a:t>
            </a:r>
          </a:p>
        </p:txBody>
      </p:sp>
      <p:sp>
        <p:nvSpPr>
          <p:cNvPr id="19" name="Textfeld 1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5632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5632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Diagramm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422400"/>
            <a:ext cx="3911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err="1">
                <a:solidFill>
                  <a:schemeClr val="bg1">
                    <a:lumMod val="75000"/>
                  </a:schemeClr>
                </a:solidFill>
                <a:latin typeface="Arial" charset="0"/>
                <a:cs typeface="Arial" charset="0"/>
              </a:rPr>
              <a:t>Kerres</a:t>
            </a:r>
            <a:r>
              <a:rPr lang="de-DE" altLang="de-DE" sz="800" dirty="0">
                <a:solidFill>
                  <a:schemeClr val="bg1">
                    <a:lumMod val="75000"/>
                  </a:schemeClr>
                </a:solidFill>
                <a:latin typeface="Arial" charset="0"/>
                <a:cs typeface="Arial" charset="0"/>
              </a:rPr>
              <a:t>, Michael; Heinen, Richard; Getto, Barbara 2016: Alles open – alles gut? Informationelle Ökosysteme und ihr Beitrag zur Öffnung von Bildung. In: Synergie. Fachmagazin für Digitalisierung in der Lehre. Heft 2. Hamburg. 28-31. cc </a:t>
            </a:r>
            <a:r>
              <a:rPr lang="de-DE" altLang="de-DE" sz="800" dirty="0" err="1">
                <a:solidFill>
                  <a:schemeClr val="bg1">
                    <a:lumMod val="75000"/>
                  </a:schemeClr>
                </a:solidFill>
                <a:latin typeface="Arial" charset="0"/>
                <a:cs typeface="Arial" charset="0"/>
              </a:rPr>
              <a:t>by</a:t>
            </a:r>
            <a:r>
              <a:rPr lang="de-DE" altLang="de-DE" sz="800" dirty="0">
                <a:solidFill>
                  <a:schemeClr val="bg1">
                    <a:lumMod val="75000"/>
                  </a:schemeClr>
                </a:solidFill>
                <a:latin typeface="Arial" charset="0"/>
                <a:cs typeface="Arial" charset="0"/>
              </a:rPr>
              <a:t> </a:t>
            </a:r>
            <a:r>
              <a:rPr lang="de-DE" altLang="de-DE" sz="800" dirty="0" err="1">
                <a:solidFill>
                  <a:schemeClr val="bg1">
                    <a:lumMod val="75000"/>
                  </a:schemeClr>
                </a:solidFill>
                <a:latin typeface="Arial" charset="0"/>
                <a:cs typeface="Arial" charset="0"/>
              </a:rPr>
              <a:t>sa</a:t>
            </a:r>
            <a:r>
              <a:rPr lang="de-DE" altLang="de-DE" sz="800" dirty="0">
                <a:solidFill>
                  <a:schemeClr val="bg1">
                    <a:lumMod val="75000"/>
                  </a:schemeClr>
                </a:solidFill>
                <a:latin typeface="Arial" charset="0"/>
                <a:cs typeface="Arial" charset="0"/>
              </a:rPr>
              <a:t> 4.0</a:t>
            </a:r>
          </a:p>
        </p:txBody>
      </p:sp>
      <p:grpSp>
        <p:nvGrpSpPr>
          <p:cNvPr id="56328" name="Gruppieren 11"/>
          <p:cNvGrpSpPr>
            <a:grpSpLocks/>
          </p:cNvGrpSpPr>
          <p:nvPr/>
        </p:nvGrpSpPr>
        <p:grpSpPr bwMode="auto">
          <a:xfrm>
            <a:off x="460375" y="2163763"/>
            <a:ext cx="1017588" cy="793750"/>
            <a:chOff x="3220" y="1113839"/>
            <a:chExt cx="1334235" cy="1100465"/>
          </a:xfrm>
        </p:grpSpPr>
        <p:sp>
          <p:nvSpPr>
            <p:cNvPr id="13" name="Abgerundetes Rechteck 12">
              <a:extLst/>
            </p:cNvPr>
            <p:cNvSpPr/>
            <p:nvPr/>
          </p:nvSpPr>
          <p:spPr>
            <a:xfrm>
              <a:off x="3220" y="1113839"/>
              <a:ext cx="1334235" cy="1100465"/>
            </a:xfrm>
            <a:prstGeom prst="roundRect">
              <a:avLst>
                <a:gd name="adj" fmla="val 10000"/>
              </a:avLst>
            </a:prstGeom>
            <a:ln>
              <a:solidFill>
                <a:srgbClr val="3FAAD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Abgerundetes Rechteck 4">
              <a:extLst/>
            </p:cNvPr>
            <p:cNvSpPr txBox="1"/>
            <p:nvPr/>
          </p:nvSpPr>
          <p:spPr>
            <a:xfrm>
              <a:off x="28198" y="1140250"/>
              <a:ext cx="1284279" cy="10498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0955" tIns="20955" rIns="20955" bIns="20955" spcCol="1270" anchor="ctr"/>
            <a:lstStyle/>
            <a:p>
              <a:pPr marL="0" lvl="1" algn="ctr" defTabSz="488950">
                <a:lnSpc>
                  <a:spcPct val="90000"/>
                </a:lnSpc>
                <a:spcAft>
                  <a:spcPct val="15000"/>
                </a:spcAft>
                <a:defRPr/>
              </a:pPr>
              <a:r>
                <a:rPr lang="de-DE" sz="1200" b="1" dirty="0">
                  <a:latin typeface="Arial" panose="020B0604020202020204" pitchFamily="34" charset="0"/>
                  <a:cs typeface="Arial" panose="020B0604020202020204" pitchFamily="34" charset="0"/>
                </a:rPr>
                <a:t>Lehrende</a:t>
              </a:r>
            </a:p>
          </p:txBody>
        </p:sp>
      </p:grpSp>
      <p:cxnSp>
        <p:nvCxnSpPr>
          <p:cNvPr id="5" name="Gerade Verbindung mit Pfeil 4">
            <a:extLst/>
          </p:cNvPr>
          <p:cNvCxnSpPr>
            <a:cxnSpLocks/>
          </p:cNvCxnSpPr>
          <p:nvPr/>
        </p:nvCxnSpPr>
        <p:spPr>
          <a:xfrm>
            <a:off x="1716088" y="2500313"/>
            <a:ext cx="50482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330" name="Gruppieren 14"/>
          <p:cNvGrpSpPr>
            <a:grpSpLocks/>
          </p:cNvGrpSpPr>
          <p:nvPr/>
        </p:nvGrpSpPr>
        <p:grpSpPr bwMode="auto">
          <a:xfrm>
            <a:off x="7092950" y="2163763"/>
            <a:ext cx="1017588" cy="793750"/>
            <a:chOff x="3220" y="1113839"/>
            <a:chExt cx="1334235" cy="1100465"/>
          </a:xfrm>
        </p:grpSpPr>
        <p:sp>
          <p:nvSpPr>
            <p:cNvPr id="16" name="Abgerundetes Rechteck 15">
              <a:extLst/>
            </p:cNvPr>
            <p:cNvSpPr/>
            <p:nvPr/>
          </p:nvSpPr>
          <p:spPr>
            <a:xfrm>
              <a:off x="3220" y="1113839"/>
              <a:ext cx="1334235" cy="1100465"/>
            </a:xfrm>
            <a:prstGeom prst="roundRect">
              <a:avLst>
                <a:gd name="adj" fmla="val 10000"/>
              </a:avLst>
            </a:prstGeom>
            <a:ln>
              <a:solidFill>
                <a:srgbClr val="3FAAD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Abgerundetes Rechteck 4">
              <a:extLst/>
            </p:cNvPr>
            <p:cNvSpPr txBox="1"/>
            <p:nvPr/>
          </p:nvSpPr>
          <p:spPr>
            <a:xfrm>
              <a:off x="28198" y="1140250"/>
              <a:ext cx="1284279" cy="10498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0955" tIns="20955" rIns="20955" bIns="20955" spcCol="1270" anchor="ctr"/>
            <a:lstStyle/>
            <a:p>
              <a:pPr marL="0" lvl="1" algn="ctr" defTabSz="488950">
                <a:lnSpc>
                  <a:spcPct val="90000"/>
                </a:lnSpc>
                <a:spcAft>
                  <a:spcPct val="15000"/>
                </a:spcAft>
                <a:defRPr/>
              </a:pPr>
              <a:r>
                <a:rPr lang="de-DE" sz="1200" b="1" dirty="0">
                  <a:latin typeface="Arial" panose="020B0604020202020204" pitchFamily="34" charset="0"/>
                  <a:cs typeface="Arial" panose="020B0604020202020204" pitchFamily="34" charset="0"/>
                </a:rPr>
                <a:t>Lernende</a:t>
              </a:r>
            </a:p>
          </p:txBody>
        </p:sp>
      </p:grpSp>
      <p:cxnSp>
        <p:nvCxnSpPr>
          <p:cNvPr id="18" name="Gerade Verbindung mit Pfeil 17">
            <a:extLst/>
          </p:cNvPr>
          <p:cNvCxnSpPr>
            <a:cxnSpLocks/>
          </p:cNvCxnSpPr>
          <p:nvPr/>
        </p:nvCxnSpPr>
        <p:spPr>
          <a:xfrm>
            <a:off x="6372225" y="2560638"/>
            <a:ext cx="5032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58372"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5837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Offene Bildungsmaterialien finden</a:t>
            </a:r>
          </a:p>
        </p:txBody>
      </p:sp>
      <p:pic>
        <p:nvPicPr>
          <p:cNvPr id="58375" name="Diagramm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90700"/>
            <a:ext cx="40386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60420"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042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Suchstrategien</a:t>
            </a:r>
          </a:p>
        </p:txBody>
      </p:sp>
      <p:pic>
        <p:nvPicPr>
          <p:cNvPr id="60423" name="Grafik 16"/>
          <p:cNvPicPr>
            <a:picLocks noChangeAspect="1" noChangeArrowheads="1"/>
          </p:cNvPicPr>
          <p:nvPr/>
        </p:nvPicPr>
        <p:blipFill>
          <a:blip r:embed="rId4">
            <a:extLst>
              <a:ext uri="{28A0092B-C50C-407E-A947-70E740481C1C}">
                <a14:useLocalDpi xmlns:a14="http://schemas.microsoft.com/office/drawing/2010/main" val="0"/>
              </a:ext>
            </a:extLst>
          </a:blip>
          <a:srcRect l="28439" t="12933" r="12254" b="44357"/>
          <a:stretch>
            <a:fillRect/>
          </a:stretch>
        </p:blipFill>
        <p:spPr bwMode="auto">
          <a:xfrm>
            <a:off x="2460625" y="1858963"/>
            <a:ext cx="636746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6">
            <a:extLst/>
          </p:cNvPr>
          <p:cNvSpPr/>
          <p:nvPr/>
        </p:nvSpPr>
        <p:spPr>
          <a:xfrm>
            <a:off x="7235825" y="2652713"/>
            <a:ext cx="952500" cy="325437"/>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6246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246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Suchstrategien</a:t>
            </a:r>
          </a:p>
        </p:txBody>
      </p:sp>
      <p:pic>
        <p:nvPicPr>
          <p:cNvPr id="62471" name="Grafik 18"/>
          <p:cNvPicPr>
            <a:picLocks noChangeAspect="1" noChangeArrowheads="1"/>
          </p:cNvPicPr>
          <p:nvPr/>
        </p:nvPicPr>
        <p:blipFill>
          <a:blip r:embed="rId4">
            <a:extLst>
              <a:ext uri="{28A0092B-C50C-407E-A947-70E740481C1C}">
                <a14:useLocalDpi xmlns:a14="http://schemas.microsoft.com/office/drawing/2010/main" val="0"/>
              </a:ext>
            </a:extLst>
          </a:blip>
          <a:srcRect l="16042" t="30920" r="34647" b="6332"/>
          <a:stretch>
            <a:fillRect/>
          </a:stretch>
        </p:blipFill>
        <p:spPr bwMode="auto">
          <a:xfrm>
            <a:off x="3087688" y="1624013"/>
            <a:ext cx="6024562"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6">
            <a:extLst/>
          </p:cNvPr>
          <p:cNvSpPr/>
          <p:nvPr/>
        </p:nvSpPr>
        <p:spPr>
          <a:xfrm>
            <a:off x="3087688" y="4156075"/>
            <a:ext cx="1233487" cy="5461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64516"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451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Suchstrategien</a:t>
            </a:r>
          </a:p>
        </p:txBody>
      </p:sp>
      <p:pic>
        <p:nvPicPr>
          <p:cNvPr id="64519" name="Grafik 9"/>
          <p:cNvPicPr>
            <a:picLocks noChangeAspect="1" noChangeArrowheads="1"/>
          </p:cNvPicPr>
          <p:nvPr/>
        </p:nvPicPr>
        <p:blipFill>
          <a:blip r:embed="rId4">
            <a:extLst>
              <a:ext uri="{28A0092B-C50C-407E-A947-70E740481C1C}">
                <a14:useLocalDpi xmlns:a14="http://schemas.microsoft.com/office/drawing/2010/main" val="0"/>
              </a:ext>
            </a:extLst>
          </a:blip>
          <a:srcRect l="609" t="3368" r="41710" b="63290"/>
          <a:stretch>
            <a:fillRect/>
          </a:stretch>
        </p:blipFill>
        <p:spPr bwMode="auto">
          <a:xfrm>
            <a:off x="1403350" y="2368550"/>
            <a:ext cx="7529513"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6">
            <a:extLst/>
          </p:cNvPr>
          <p:cNvSpPr/>
          <p:nvPr/>
        </p:nvSpPr>
        <p:spPr>
          <a:xfrm>
            <a:off x="1855788" y="3592513"/>
            <a:ext cx="1231900" cy="5461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cxnSp>
        <p:nvCxnSpPr>
          <p:cNvPr id="30" name="Gerade Verbindung 29">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271" name="Bild" descr="Bil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5763" y="1346200"/>
            <a:ext cx="470217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 name="Textfeld 23">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sz="800" dirty="0">
                <a:solidFill>
                  <a:schemeClr val="bg1">
                    <a:lumMod val="85000"/>
                  </a:schemeClr>
                </a:solidFill>
              </a:rPr>
              <a:t>Krupp Stahlfabrik in Essen, (1912) Gemälde von Otto </a:t>
            </a:r>
            <a:r>
              <a:rPr lang="de-DE" sz="800" dirty="0" err="1">
                <a:solidFill>
                  <a:schemeClr val="bg1">
                    <a:lumMod val="85000"/>
                  </a:schemeClr>
                </a:solidFill>
              </a:rPr>
              <a:t>Bollhagen</a:t>
            </a:r>
            <a:r>
              <a:rPr lang="de-DE" sz="800" dirty="0">
                <a:solidFill>
                  <a:schemeClr val="bg1">
                    <a:lumMod val="85000"/>
                  </a:schemeClr>
                </a:solidFill>
              </a:rPr>
              <a:t>/Bremen Quelle: https://luipogym1.wordpress.com/</a:t>
            </a:r>
            <a:r>
              <a:rPr lang="de-DE" sz="800" dirty="0" err="1">
                <a:solidFill>
                  <a:schemeClr val="bg1">
                    <a:lumMod val="85000"/>
                  </a:schemeClr>
                </a:solidFill>
              </a:rPr>
              <a:t>verspatete</a:t>
            </a:r>
            <a:r>
              <a:rPr lang="de-DE" sz="800" dirty="0">
                <a:solidFill>
                  <a:schemeClr val="bg1">
                    <a:lumMod val="85000"/>
                  </a:schemeClr>
                </a:solidFill>
              </a:rPr>
              <a:t>-</a:t>
            </a:r>
            <a:r>
              <a:rPr lang="de-DE" sz="800" dirty="0" err="1">
                <a:solidFill>
                  <a:schemeClr val="bg1">
                    <a:lumMod val="85000"/>
                  </a:schemeClr>
                </a:solidFill>
              </a:rPr>
              <a:t>industralisierung</a:t>
            </a:r>
            <a:r>
              <a:rPr lang="de-DE" sz="800" dirty="0">
                <a:solidFill>
                  <a:schemeClr val="bg1">
                    <a:lumMod val="85000"/>
                  </a:schemeClr>
                </a:solidFill>
              </a:rPr>
              <a:t>-in-deutschland/</a:t>
            </a: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6656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656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Suchstrategien</a:t>
            </a:r>
          </a:p>
        </p:txBody>
      </p:sp>
      <p:pic>
        <p:nvPicPr>
          <p:cNvPr id="66567" name="Grafik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013" y="1635125"/>
            <a:ext cx="57594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6">
            <a:extLst/>
          </p:cNvPr>
          <p:cNvSpPr/>
          <p:nvPr/>
        </p:nvSpPr>
        <p:spPr>
          <a:xfrm>
            <a:off x="7419975" y="1963738"/>
            <a:ext cx="1233488" cy="5461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68612"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6861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Suchstrategien</a:t>
            </a:r>
          </a:p>
        </p:txBody>
      </p:sp>
      <p:pic>
        <p:nvPicPr>
          <p:cNvPr id="68615" name="Grafik 10"/>
          <p:cNvPicPr>
            <a:picLocks noChangeAspect="1" noChangeArrowheads="1"/>
          </p:cNvPicPr>
          <p:nvPr/>
        </p:nvPicPr>
        <p:blipFill>
          <a:blip r:embed="rId4">
            <a:extLst>
              <a:ext uri="{28A0092B-C50C-407E-A947-70E740481C1C}">
                <a14:useLocalDpi xmlns:a14="http://schemas.microsoft.com/office/drawing/2010/main" val="0"/>
              </a:ext>
            </a:extLst>
          </a:blip>
          <a:srcRect l="45825" t="19215" r="24492" b="54475"/>
          <a:stretch>
            <a:fillRect/>
          </a:stretch>
        </p:blipFill>
        <p:spPr bwMode="auto">
          <a:xfrm>
            <a:off x="3121025" y="2232025"/>
            <a:ext cx="59070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6">
            <a:extLst/>
          </p:cNvPr>
          <p:cNvSpPr/>
          <p:nvPr/>
        </p:nvSpPr>
        <p:spPr>
          <a:xfrm>
            <a:off x="5457825" y="3173413"/>
            <a:ext cx="1233488" cy="546100"/>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70660"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066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Allgemeines</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70664" name="Rechteck 1"/>
          <p:cNvSpPr>
            <a:spLocks noChangeArrowheads="1"/>
          </p:cNvSpPr>
          <p:nvPr/>
        </p:nvSpPr>
        <p:spPr bwMode="auto">
          <a:xfrm>
            <a:off x="187325" y="2609850"/>
            <a:ext cx="87693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tabLst>
                <a:tab pos="457200" algn="l"/>
                <a:tab pos="28797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 pos="287972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 pos="28797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 pos="28797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 pos="28797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 pos="28797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 pos="28797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 pos="28797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 pos="2879725" algn="l"/>
              </a:tabLst>
              <a:defRPr sz="2000">
                <a:solidFill>
                  <a:schemeClr val="tx1"/>
                </a:solidFill>
                <a:latin typeface="Calibri" panose="020F0502020204030204" pitchFamily="34" charset="0"/>
              </a:defRPr>
            </a:lvl9pPr>
          </a:lstStyle>
          <a:p>
            <a:pPr>
              <a:spcBef>
                <a:spcPct val="0"/>
              </a:spcBef>
              <a:spcAft>
                <a:spcPts val="800"/>
              </a:spcAft>
              <a:buFontTx/>
              <a:buNone/>
            </a:pPr>
            <a:r>
              <a:rPr lang="de-DE" altLang="de-DE" sz="1200" b="1">
                <a:solidFill>
                  <a:srgbClr val="000000"/>
                </a:solidFill>
                <a:latin typeface="Arial" panose="020B0604020202020204" pitchFamily="34" charset="0"/>
                <a:ea typeface="Times New Roman" panose="02020603050405020304" pitchFamily="18" charset="0"/>
              </a:rPr>
              <a:t>Creative Commons Search</a:t>
            </a:r>
            <a:r>
              <a:rPr lang="de-DE" altLang="de-DE" sz="1200">
                <a:solidFill>
                  <a:srgbClr val="000000"/>
                </a:solidFill>
                <a:latin typeface="Arial" panose="020B0604020202020204" pitchFamily="34" charset="0"/>
                <a:ea typeface="Times New Roman" panose="02020603050405020304" pitchFamily="18" charset="0"/>
              </a:rPr>
              <a:t>:  </a:t>
            </a:r>
            <a:r>
              <a:rPr lang="de-DE" altLang="de-DE" sz="1200" u="sng">
                <a:solidFill>
                  <a:srgbClr val="0563C1"/>
                </a:solidFill>
                <a:latin typeface="Arial" panose="020B0604020202020204" pitchFamily="34" charset="0"/>
                <a:ea typeface="Times New Roman" panose="02020603050405020304" pitchFamily="18" charset="0"/>
                <a:hlinkClick r:id="rId4"/>
              </a:rPr>
              <a:t>https://search.creativecommons.org/</a:t>
            </a:r>
            <a:r>
              <a:rPr lang="de-DE" altLang="de-DE" sz="1200">
                <a:solidFill>
                  <a:srgbClr val="000000"/>
                </a:solidFill>
                <a:latin typeface="Arial" panose="020B0604020202020204" pitchFamily="34" charset="0"/>
                <a:ea typeface="Times New Roman" panose="02020603050405020304" pitchFamily="18" charset="0"/>
              </a:rPr>
              <a:t> </a:t>
            </a:r>
            <a:br>
              <a:rPr lang="de-DE" altLang="de-DE" sz="1200">
                <a:solidFill>
                  <a:srgbClr val="000000"/>
                </a:solidFill>
                <a:latin typeface="Arial" panose="020B0604020202020204" pitchFamily="34" charset="0"/>
                <a:ea typeface="Times New Roman" panose="02020603050405020304" pitchFamily="18" charset="0"/>
              </a:rPr>
            </a:br>
            <a:r>
              <a:rPr lang="de-DE" altLang="de-DE" sz="1200">
                <a:solidFill>
                  <a:srgbClr val="000000"/>
                </a:solidFill>
                <a:latin typeface="Arial" panose="020B0604020202020204" pitchFamily="34" charset="0"/>
                <a:ea typeface="Times New Roman" panose="02020603050405020304" pitchFamily="18" charset="0"/>
              </a:rPr>
              <a:t> Abfragemöglichkeit über 9 große Suchmaschinen und Plattformen wie Google, Flickr, Jamendo, Pixabay, Europeana usw. Nach Eingabe des Suchbegriffs und Auswahl der Plattform werden die Treffer aufgelistet, die dort als Creative Commons lizenziert sind.</a:t>
            </a:r>
            <a:endParaRPr lang="de-DE" altLang="de-DE" sz="1200">
              <a:latin typeface="Arial" panose="020B0604020202020204" pitchFamily="34" charset="0"/>
              <a:ea typeface="Times New Roman" panose="02020603050405020304" pitchFamily="18" charset="0"/>
            </a:endParaRPr>
          </a:p>
          <a:p>
            <a:pPr>
              <a:spcBef>
                <a:spcPct val="0"/>
              </a:spcBef>
              <a:spcAft>
                <a:spcPts val="800"/>
              </a:spcAft>
              <a:buFontTx/>
              <a:buNone/>
            </a:pPr>
            <a:r>
              <a:rPr lang="de-DE" altLang="de-DE" sz="1200" b="1">
                <a:solidFill>
                  <a:srgbClr val="000000"/>
                </a:solidFill>
                <a:latin typeface="Arial" panose="020B0604020202020204" pitchFamily="34" charset="0"/>
                <a:ea typeface="Times New Roman" panose="02020603050405020304" pitchFamily="18" charset="0"/>
              </a:rPr>
              <a:t>Wikipedia/Wikimedia</a:t>
            </a:r>
            <a:r>
              <a:rPr lang="de-DE" altLang="de-DE" sz="1200">
                <a:solidFill>
                  <a:srgbClr val="000000"/>
                </a:solidFill>
                <a:latin typeface="Arial" panose="020B0604020202020204" pitchFamily="34" charset="0"/>
                <a:ea typeface="Times New Roman" panose="02020603050405020304" pitchFamily="18" charset="0"/>
              </a:rPr>
              <a:t>: </a:t>
            </a:r>
            <a:r>
              <a:rPr lang="de-DE" altLang="de-DE" sz="1200" u="sng">
                <a:solidFill>
                  <a:srgbClr val="0563C1"/>
                </a:solidFill>
                <a:latin typeface="Arial" panose="020B0604020202020204" pitchFamily="34" charset="0"/>
                <a:ea typeface="Times New Roman" panose="02020603050405020304" pitchFamily="18" charset="0"/>
                <a:hlinkClick r:id="rId5"/>
              </a:rPr>
              <a:t>http://de.wikipedia.org</a:t>
            </a:r>
            <a:r>
              <a:rPr lang="de-DE" altLang="de-DE" sz="1200">
                <a:solidFill>
                  <a:srgbClr val="000000"/>
                </a:solidFill>
                <a:latin typeface="Arial" panose="020B0604020202020204" pitchFamily="34" charset="0"/>
                <a:ea typeface="Times New Roman" panose="02020603050405020304" pitchFamily="18" charset="0"/>
              </a:rPr>
              <a:t/>
            </a:r>
            <a:br>
              <a:rPr lang="de-DE" altLang="de-DE" sz="1200">
                <a:solidFill>
                  <a:srgbClr val="000000"/>
                </a:solidFill>
                <a:latin typeface="Arial" panose="020B0604020202020204" pitchFamily="34" charset="0"/>
                <a:ea typeface="Times New Roman" panose="02020603050405020304" pitchFamily="18" charset="0"/>
              </a:rPr>
            </a:br>
            <a:r>
              <a:rPr lang="de-DE" altLang="de-DE" sz="1200">
                <a:solidFill>
                  <a:srgbClr val="000000"/>
                </a:solidFill>
                <a:latin typeface="Arial" panose="020B0604020202020204" pitchFamily="34" charset="0"/>
                <a:ea typeface="Times New Roman" panose="02020603050405020304" pitchFamily="18" charset="0"/>
              </a:rPr>
              <a:t>Das größte (und beste) Online-Lexikon der Welt steht einschließlich aller Medien, die es anbietet,    vollständig unter Creative Commons. Also diesen Link unbedingt unter „Favoriten/Lesezeichen“ abspeichern.</a:t>
            </a:r>
            <a:br>
              <a:rPr lang="de-DE" altLang="de-DE" sz="1200">
                <a:solidFill>
                  <a:srgbClr val="000000"/>
                </a:solidFill>
                <a:latin typeface="Arial" panose="020B0604020202020204" pitchFamily="34" charset="0"/>
                <a:ea typeface="Times New Roman" panose="02020603050405020304" pitchFamily="18" charset="0"/>
              </a:rPr>
            </a:br>
            <a:r>
              <a:rPr lang="de-DE" altLang="de-DE" sz="1200">
                <a:solidFill>
                  <a:srgbClr val="000000"/>
                </a:solidFill>
                <a:latin typeface="Arial" panose="020B0604020202020204" pitchFamily="34" charset="0"/>
                <a:ea typeface="Times New Roman" panose="02020603050405020304" pitchFamily="18" charset="0"/>
              </a:rPr>
              <a:t> Ein Teilbereich sind die </a:t>
            </a:r>
            <a:r>
              <a:rPr lang="de-DE" altLang="de-DE" sz="1200" b="1">
                <a:solidFill>
                  <a:srgbClr val="000000"/>
                </a:solidFill>
                <a:latin typeface="Arial" panose="020B0604020202020204" pitchFamily="34" charset="0"/>
                <a:ea typeface="Times New Roman" panose="02020603050405020304" pitchFamily="18" charset="0"/>
              </a:rPr>
              <a:t>Wikimedia Commons</a:t>
            </a:r>
            <a:r>
              <a:rPr lang="de-DE" altLang="de-DE" sz="1200">
                <a:solidFill>
                  <a:srgbClr val="000000"/>
                </a:solidFill>
                <a:latin typeface="Arial" panose="020B0604020202020204" pitchFamily="34" charset="0"/>
                <a:ea typeface="Times New Roman" panose="02020603050405020304" pitchFamily="18" charset="0"/>
              </a:rPr>
              <a:t>: </a:t>
            </a:r>
            <a:r>
              <a:rPr lang="de-DE" altLang="de-DE" sz="1200" u="sng">
                <a:solidFill>
                  <a:srgbClr val="0563C1"/>
                </a:solidFill>
                <a:latin typeface="Arial" panose="020B0604020202020204" pitchFamily="34" charset="0"/>
                <a:ea typeface="Times New Roman" panose="02020603050405020304" pitchFamily="18" charset="0"/>
                <a:hlinkClick r:id="rId6"/>
              </a:rPr>
              <a:t>http://commons.wikimedia.org/wiki/Main_Page</a:t>
            </a:r>
            <a:r>
              <a:rPr lang="de-DE" altLang="de-DE" sz="1200">
                <a:solidFill>
                  <a:srgbClr val="000000"/>
                </a:solidFill>
                <a:latin typeface="Arial" panose="020B0604020202020204" pitchFamily="34" charset="0"/>
                <a:ea typeface="Times New Roman" panose="02020603050405020304" pitchFamily="18" charset="0"/>
              </a:rPr>
              <a:t/>
            </a:r>
            <a:br>
              <a:rPr lang="de-DE" altLang="de-DE" sz="1200">
                <a:solidFill>
                  <a:srgbClr val="000000"/>
                </a:solidFill>
                <a:latin typeface="Arial" panose="020B0604020202020204" pitchFamily="34" charset="0"/>
                <a:ea typeface="Times New Roman" panose="02020603050405020304" pitchFamily="18" charset="0"/>
              </a:rPr>
            </a:br>
            <a:r>
              <a:rPr lang="de-DE" altLang="de-DE" sz="1200">
                <a:solidFill>
                  <a:srgbClr val="000000"/>
                </a:solidFill>
                <a:latin typeface="Arial" panose="020B0604020202020204" pitchFamily="34" charset="0"/>
                <a:ea typeface="Times New Roman" panose="02020603050405020304" pitchFamily="18" charset="0"/>
              </a:rPr>
              <a:t> Neben über 26 Millionen freier Mediendateien (!) gibt es rund 80.000 Fotos des deutschen Bundesarchivs: </a:t>
            </a:r>
            <a:r>
              <a:rPr lang="de-DE" altLang="de-DE" sz="1200" u="sng">
                <a:solidFill>
                  <a:srgbClr val="0563C1"/>
                </a:solidFill>
                <a:latin typeface="Arial" panose="020B0604020202020204" pitchFamily="34" charset="0"/>
                <a:ea typeface="Times New Roman" panose="02020603050405020304" pitchFamily="18" charset="0"/>
                <a:hlinkClick r:id="rId7"/>
              </a:rPr>
              <a:t>http://commons.wikimedia.org/wiki/Commons:Bundesarchiv/de</a:t>
            </a:r>
            <a:r>
              <a:rPr lang="de-DE" altLang="de-DE" sz="1200">
                <a:solidFill>
                  <a:srgbClr val="000000"/>
                </a:solidFill>
                <a:latin typeface="Arial" panose="020B0604020202020204" pitchFamily="34" charset="0"/>
                <a:ea typeface="Times New Roman" panose="02020603050405020304" pitchFamily="18" charset="0"/>
              </a:rPr>
              <a:t>. </a:t>
            </a:r>
            <a:endParaRPr lang="de-DE" altLang="de-DE" sz="1200">
              <a:latin typeface="Arial" panose="020B0604020202020204" pitchFamily="34" charset="0"/>
              <a:ea typeface="Times New Roman" panose="02020603050405020304" pitchFamily="18" charset="0"/>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7270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270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Fotos</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72712" name="Rechteck 1"/>
          <p:cNvSpPr>
            <a:spLocks noChangeArrowheads="1"/>
          </p:cNvSpPr>
          <p:nvPr/>
        </p:nvSpPr>
        <p:spPr bwMode="auto">
          <a:xfrm>
            <a:off x="187325" y="2095500"/>
            <a:ext cx="87693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200" b="1">
                <a:latin typeface="Arial" panose="020B0604020202020204" pitchFamily="34" charset="0"/>
                <a:ea typeface="ヒラギノ角ゴ Pro W3" charset="-128"/>
              </a:rPr>
              <a:t>Pixabay</a:t>
            </a:r>
            <a:r>
              <a:rPr lang="de-DE" altLang="de-DE" sz="1200">
                <a:latin typeface="Arial" panose="020B0604020202020204" pitchFamily="34" charset="0"/>
                <a:ea typeface="ヒラギノ角ゴ Pro W3" charset="-128"/>
              </a:rPr>
              <a:t>: </a:t>
            </a:r>
            <a:r>
              <a:rPr lang="de-DE" altLang="de-DE" sz="1200" u="sng">
                <a:latin typeface="Arial" panose="020B0604020202020204" pitchFamily="34" charset="0"/>
                <a:ea typeface="ヒラギノ角ゴ Pro W3" charset="-128"/>
                <a:hlinkClick r:id="rId4"/>
              </a:rPr>
              <a:t>https://pixabay.com/de/</a:t>
            </a:r>
            <a:r>
              <a:rPr lang="de-DE" altLang="de-DE" sz="1200">
                <a:latin typeface="Arial" panose="020B0604020202020204" pitchFamily="34" charset="0"/>
                <a:ea typeface="ヒラギノ角ゴ Pro W3" charset="-128"/>
              </a:rPr>
              <a:t>: CC0-Lizenz; 460.000 Bilder in . Hier wird noch nicht einmal eine Quellenangabe zwingend vorgeschrieben, sie ist trotzdem sehr empfehlenswert. Es gibt Einschränkungen, z.B. die Abbildung mancher Logos, Marken, Objekte, etc. kann - insbesondere für den kommerziellen Einsatz - eine gesonderte Genehmigung (Fotografiererlaubnis) erforderlich machen.</a:t>
            </a:r>
          </a:p>
          <a:p>
            <a:pPr>
              <a:spcBef>
                <a:spcPct val="0"/>
              </a:spcBef>
              <a:buFontTx/>
              <a:buNone/>
            </a:pPr>
            <a:r>
              <a:rPr lang="de-DE" altLang="de-DE" sz="1200" b="1">
                <a:latin typeface="Arial" panose="020B0604020202020204" pitchFamily="34" charset="0"/>
                <a:ea typeface="ヒラギノ角ゴ Pro W3" charset="-128"/>
              </a:rPr>
              <a:t>Google Bildersuche</a:t>
            </a:r>
            <a:r>
              <a:rPr lang="de-DE" altLang="de-DE" sz="1200">
                <a:latin typeface="Arial" panose="020B0604020202020204" pitchFamily="34" charset="0"/>
                <a:ea typeface="ヒラギノ角ゴ Pro W3" charset="-128"/>
              </a:rPr>
              <a:t>: </a:t>
            </a:r>
            <a:r>
              <a:rPr lang="de-DE" altLang="de-DE" sz="1200" u="sng">
                <a:latin typeface="Arial" panose="020B0604020202020204" pitchFamily="34" charset="0"/>
                <a:ea typeface="ヒラギノ角ゴ Pro W3" charset="-128"/>
                <a:hlinkClick r:id="rId5"/>
              </a:rPr>
              <a:t>https://www.google.com/advanced_image_search</a:t>
            </a:r>
            <a:r>
              <a:rPr lang="de-DE" altLang="de-DE" sz="1200" u="sng">
                <a:latin typeface="Arial" panose="020B0604020202020204" pitchFamily="34" charset="0"/>
                <a:ea typeface="ヒラギノ角ゴ Pro W3" charset="-128"/>
              </a:rPr>
              <a:t/>
            </a:r>
            <a:br>
              <a:rPr lang="de-DE" altLang="de-DE" sz="1200" u="sng">
                <a:latin typeface="Arial" panose="020B0604020202020204" pitchFamily="34" charset="0"/>
                <a:ea typeface="ヒラギノ角ゴ Pro W3" charset="-128"/>
              </a:rPr>
            </a:br>
            <a:r>
              <a:rPr lang="de-DE" altLang="de-DE" sz="1200" u="sng">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rPr>
              <a:t>(Lizenzen: Einstellungen(Erweiterte Suche/Nutzungsrechte)</a:t>
            </a:r>
          </a:p>
          <a:p>
            <a:pPr>
              <a:spcBef>
                <a:spcPct val="0"/>
              </a:spcBef>
              <a:buFontTx/>
              <a:buNone/>
            </a:pPr>
            <a:r>
              <a:rPr lang="de-DE" altLang="de-DE" sz="1200" b="1">
                <a:latin typeface="Arial" panose="020B0604020202020204" pitchFamily="34" charset="0"/>
                <a:ea typeface="ヒラギノ角ゴ Pro W3" charset="-128"/>
              </a:rPr>
              <a:t>Flickr:</a:t>
            </a:r>
            <a:r>
              <a:rPr lang="de-DE" altLang="de-DE" sz="1200">
                <a:latin typeface="Arial" panose="020B0604020202020204" pitchFamily="34" charset="0"/>
                <a:ea typeface="ヒラギノ角ゴ Pro W3" charset="-128"/>
              </a:rPr>
              <a:t>  </a:t>
            </a:r>
            <a:r>
              <a:rPr lang="de-DE" altLang="de-DE" sz="1200" u="sng">
                <a:latin typeface="Arial" panose="020B0604020202020204" pitchFamily="34" charset="0"/>
                <a:ea typeface="ヒラギノ角ゴ Pro W3" charset="-128"/>
                <a:hlinkClick r:id="rId6"/>
              </a:rPr>
              <a:t>www.flickr.com</a:t>
            </a:r>
            <a:r>
              <a:rPr lang="de-DE" altLang="de-DE" sz="1200">
                <a:latin typeface="Arial" panose="020B0604020202020204" pitchFamily="34" charset="0"/>
                <a:ea typeface="ヒラギノ角ゴ Pro W3" charset="-128"/>
              </a:rPr>
              <a:t>  (Einstellung unter „beliebige Lizenz“: Suche nach CC)</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 Achtung bei Bildern mit NC.</a:t>
            </a:r>
          </a:p>
          <a:p>
            <a:pPr>
              <a:spcBef>
                <a:spcPct val="0"/>
              </a:spcBef>
              <a:buFontTx/>
              <a:buNone/>
            </a:pPr>
            <a:r>
              <a:rPr lang="de-DE" altLang="de-DE" sz="1200" b="1">
                <a:latin typeface="Arial" panose="020B0604020202020204" pitchFamily="34" charset="0"/>
                <a:ea typeface="ヒラギノ角ゴ Pro W3" charset="-128"/>
              </a:rPr>
              <a:t>Tiroler Bildungservice (TiBS): </a:t>
            </a:r>
            <a:r>
              <a:rPr lang="de-DE" altLang="de-DE" sz="1200">
                <a:latin typeface="Arial" panose="020B0604020202020204" pitchFamily="34" charset="0"/>
                <a:ea typeface="ヒラギノ角ゴ Pro W3" charset="-128"/>
                <a:hlinkClick r:id="rId7"/>
              </a:rPr>
              <a:t>http://bilder.tibs.at</a:t>
            </a:r>
            <a:r>
              <a:rPr lang="de-DE" altLang="de-DE" sz="1200">
                <a:latin typeface="Arial" panose="020B0604020202020204" pitchFamily="34" charset="0"/>
                <a:ea typeface="ヒラギノ角ゴ Pro W3" charset="-128"/>
              </a:rPr>
              <a:t>:  entsteht ein vom Tiroler Bildungservice (TiBS) initiiertes frei zugängliches Repository mit Bildern (Fotos und Grafiken). Diese unterliegen einer eindeutigen CreativeCommons (Lizenz CC BY NC SA 3.0 AT) und sind daher im nicht kommerziellen (Bildungs-) Bereich bedenkenlos einsetzbar. Über eine Suchmaske sind Bilder nach verschiedenen Kriterien abruf- und downloadbar. </a:t>
            </a:r>
          </a:p>
          <a:p>
            <a:pPr>
              <a:spcBef>
                <a:spcPct val="0"/>
              </a:spcBef>
              <a:buFontTx/>
              <a:buNone/>
            </a:pPr>
            <a:r>
              <a:rPr lang="de-DE" altLang="de-DE" sz="1200" b="1">
                <a:latin typeface="Arial" panose="020B0604020202020204" pitchFamily="34" charset="0"/>
                <a:ea typeface="ヒラギノ角ゴ Pro W3" charset="-128"/>
              </a:rPr>
              <a:t>Bilderhamster</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8"/>
              </a:rPr>
              <a:t>http://bilderhamster.de/jalbum/</a:t>
            </a:r>
            <a:r>
              <a:rPr lang="de-DE" altLang="de-DE" sz="1200">
                <a:latin typeface="Arial" panose="020B0604020202020204" pitchFamily="34" charset="0"/>
                <a:ea typeface="ヒラギノ角ゴ Pro W3" charset="-128"/>
              </a:rPr>
              <a:t> : Bilder für die Schule, nach Fächern sortiert. Alle Fotos des Bilderhamsters stehen unter der völlig freien CC0-Lizenz (aka Public Domain) und dürfen damit beliebig verwendet werden. Von Holger Hunger (Lehrer einer Förderschule).</a:t>
            </a: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74756"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475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Fotos</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74760" name="Rechteck 1"/>
          <p:cNvSpPr>
            <a:spLocks noChangeArrowheads="1"/>
          </p:cNvSpPr>
          <p:nvPr/>
        </p:nvSpPr>
        <p:spPr bwMode="auto">
          <a:xfrm>
            <a:off x="214313" y="2574925"/>
            <a:ext cx="87693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200" b="1">
                <a:latin typeface="Arial" panose="020B0604020202020204" pitchFamily="34" charset="0"/>
                <a:ea typeface="ヒラギノ角ゴ Pro W3" charset="-128"/>
              </a:rPr>
              <a:t>Internet Archive</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4"/>
              </a:rPr>
              <a:t>https://archive.org/</a:t>
            </a:r>
            <a:r>
              <a:rPr lang="de-DE" altLang="de-DE" sz="1200">
                <a:latin typeface="Arial" panose="020B0604020202020204" pitchFamily="34" charset="0"/>
                <a:ea typeface="ヒラギノ角ゴ Pro W3" charset="-128"/>
              </a:rPr>
              <a:t>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Es gibt auch gemeinfreie und frei lizenzierte Inhalte. Einige können bei uns nicht ohne weiteres verwendet werden können.</a:t>
            </a:r>
          </a:p>
          <a:p>
            <a:pPr>
              <a:spcBef>
                <a:spcPct val="0"/>
              </a:spcBef>
              <a:buFontTx/>
              <a:buNone/>
            </a:pPr>
            <a:r>
              <a:rPr lang="de-DE" altLang="de-DE" sz="1200" b="1">
                <a:latin typeface="Arial" panose="020B0604020202020204" pitchFamily="34" charset="0"/>
                <a:ea typeface="ヒラギノ角ゴ Pro W3" charset="-128"/>
              </a:rPr>
              <a:t>Library of Congress</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5"/>
              </a:rPr>
              <a:t>http://www.loc.gov/pictures/</a:t>
            </a:r>
            <a:r>
              <a:rPr lang="de-DE" altLang="de-DE" sz="1200">
                <a:latin typeface="Arial" panose="020B0604020202020204" pitchFamily="34" charset="0"/>
                <a:ea typeface="ヒラギノ角ゴ Pro W3" charset="-128"/>
              </a:rPr>
              <a:t>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Ein großer Teil davon ist, teilweise ist die Rechtelage auch nicht ganz eindeutig – ein Blick auf die Detailbeschreibungen und die Informationen der Library of Congress gibt Hinweise.</a:t>
            </a:r>
          </a:p>
          <a:p>
            <a:pPr>
              <a:spcBef>
                <a:spcPct val="0"/>
              </a:spcBef>
              <a:buFontTx/>
              <a:buNone/>
            </a:pPr>
            <a:r>
              <a:rPr lang="de-DE" altLang="de-DE" sz="1200" b="1">
                <a:latin typeface="Arial" panose="020B0604020202020204" pitchFamily="34" charset="0"/>
                <a:ea typeface="ヒラギノ角ゴ Pro W3" charset="-128"/>
              </a:rPr>
              <a:t>Getty Open</a:t>
            </a:r>
          </a:p>
          <a:p>
            <a:pPr>
              <a:spcBef>
                <a:spcPct val="0"/>
              </a:spcBef>
              <a:buFontTx/>
              <a:buNone/>
            </a:pPr>
            <a:r>
              <a:rPr lang="de-DE" altLang="de-DE" sz="1200">
                <a:latin typeface="Arial" panose="020B0604020202020204" pitchFamily="34" charset="0"/>
                <a:ea typeface="ヒラギノ角ゴ Pro W3" charset="-128"/>
                <a:hlinkClick r:id="rId6"/>
              </a:rPr>
              <a:t>http://search.getty.edu/gateway/search?q=&amp;cat=highlight&amp;f=%22Open+Content+Images%22&amp;rows=100&amp;srt=a&amp;dir=s&amp;pg=1</a:t>
            </a:r>
            <a:r>
              <a:rPr lang="de-DE" altLang="de-DE" sz="1200">
                <a:latin typeface="Arial" panose="020B0604020202020204" pitchFamily="34" charset="0"/>
                <a:ea typeface="ヒラギノ角ゴ Pro W3" charset="-128"/>
              </a:rPr>
              <a:t>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Open-Content-Sammlung von Kunstwerken aus dem Besitz des Getty Trust. Derzeit sind 114.603 Bilddateien in der Open-Content-Sammlung online. Alle Bilder im Rahmen dieses Programms sind gemeinfrei, man soll aber einen Hinweis auf die Sammlung als Quelle geben.</a:t>
            </a:r>
          </a:p>
          <a:p>
            <a:pPr>
              <a:spcBef>
                <a:spcPct val="0"/>
              </a:spcBef>
              <a:buFontTx/>
              <a:buNone/>
            </a:pPr>
            <a:endParaRPr lang="de-DE" altLang="de-DE" sz="1400">
              <a:latin typeface="Arial" panose="020B0604020202020204" pitchFamily="34" charset="0"/>
              <a:ea typeface="ヒラギノ角ゴ Pro W3" charset="-128"/>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7680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680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Filme</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76808" name="Rechteck 1"/>
          <p:cNvSpPr>
            <a:spLocks noChangeArrowheads="1"/>
          </p:cNvSpPr>
          <p:nvPr/>
        </p:nvSpPr>
        <p:spPr bwMode="auto">
          <a:xfrm>
            <a:off x="323850" y="2574925"/>
            <a:ext cx="87693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200" b="1">
                <a:latin typeface="Arial" panose="020B0604020202020204" pitchFamily="34" charset="0"/>
                <a:ea typeface="ヒラギノ角ゴ Pro W3" charset="-128"/>
              </a:rPr>
              <a:t>Jamendo</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4"/>
              </a:rPr>
              <a:t>http://www.jamendo.com/de/</a:t>
            </a:r>
            <a:r>
              <a:rPr lang="de-DE" altLang="de-DE" sz="1200">
                <a:latin typeface="Arial" panose="020B0604020202020204" pitchFamily="34" charset="0"/>
                <a:ea typeface="ヒラギノ角ゴ Pro W3" charset="-128"/>
              </a:rPr>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  Die bekannteste Plattform mit „freier“ (= kostenlos zu nutzender) Musik, wo das vollständige Angebot unter Creative Commons lizenziert ist. Achtung: Die meisten Stücke sind inzwischen nur für private oder nichtkommerzielle Nutzung kostenfrei. Für eine Wiederveröffentlichung muss in der Regel eine (relativ günstige) Lizenz erworben werden.</a:t>
            </a:r>
          </a:p>
          <a:p>
            <a:pPr>
              <a:spcBef>
                <a:spcPct val="0"/>
              </a:spcBef>
              <a:buFontTx/>
              <a:buNone/>
            </a:pPr>
            <a:r>
              <a:rPr lang="de-DE" altLang="de-DE" sz="1200" b="1">
                <a:latin typeface="Arial" panose="020B0604020202020204" pitchFamily="34" charset="0"/>
                <a:ea typeface="ヒラギノ角ゴ Pro W3" charset="-128"/>
              </a:rPr>
              <a:t>Free Music Archive</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5"/>
              </a:rPr>
              <a:t>http://freemusicarchive.org/</a:t>
            </a:r>
            <a:r>
              <a:rPr lang="de-DE" altLang="de-DE" sz="1200">
                <a:latin typeface="Arial" panose="020B0604020202020204" pitchFamily="34" charset="0"/>
                <a:ea typeface="ヒラギノ角ゴ Pro W3" charset="-128"/>
              </a:rPr>
              <a:t>.</a:t>
            </a:r>
          </a:p>
          <a:p>
            <a:pPr>
              <a:spcBef>
                <a:spcPct val="0"/>
              </a:spcBef>
              <a:buFontTx/>
              <a:buNone/>
            </a:pPr>
            <a:r>
              <a:rPr lang="de-DE" altLang="de-DE" sz="1200" b="1">
                <a:latin typeface="Arial" panose="020B0604020202020204" pitchFamily="34" charset="0"/>
                <a:ea typeface="ヒラギノ角ゴ Pro W3" charset="-128"/>
                <a:hlinkClick r:id="rId6"/>
              </a:rPr>
              <a:t>https://musopen.org/</a:t>
            </a:r>
            <a:r>
              <a:rPr lang="de-DE" altLang="de-DE" sz="1200" b="1">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rPr>
              <a:t>Vorwiegend klassische Musik; Plattform für Musik aus „freien“ Quellen.</a:t>
            </a:r>
          </a:p>
          <a:p>
            <a:pPr>
              <a:spcBef>
                <a:spcPct val="0"/>
              </a:spcBef>
              <a:buFontTx/>
              <a:buNone/>
            </a:pPr>
            <a:r>
              <a:rPr lang="de-DE" altLang="de-DE" sz="1200" b="1">
                <a:latin typeface="Arial" panose="020B0604020202020204" pitchFamily="34" charset="0"/>
                <a:ea typeface="ヒラギノ角ゴ Pro W3" charset="-128"/>
                <a:hlinkClick r:id="rId7"/>
              </a:rPr>
              <a:t>http://free-loops.com/</a:t>
            </a:r>
            <a:r>
              <a:rPr lang="de-DE" altLang="de-DE" sz="1200">
                <a:latin typeface="Arial" panose="020B0604020202020204" pitchFamily="34" charset="0"/>
                <a:ea typeface="ヒラギノ角ゴ Pro W3" charset="-128"/>
              </a:rPr>
              <a:t> :Kurze Audioclips unter Cc, die man sich selbst zu größeren Einheiten zusammenmischen kann.</a:t>
            </a:r>
          </a:p>
          <a:p>
            <a:pPr>
              <a:spcBef>
                <a:spcPct val="0"/>
              </a:spcBef>
              <a:buFontTx/>
              <a:buNone/>
            </a:pPr>
            <a:r>
              <a:rPr lang="de-DE" altLang="de-DE" sz="1200" b="1">
                <a:latin typeface="Arial" panose="020B0604020202020204" pitchFamily="34" charset="0"/>
                <a:ea typeface="ヒラギノ角ゴ Pro W3" charset="-128"/>
              </a:rPr>
              <a:t>Medienpädagogik Praxis-Blog: </a:t>
            </a:r>
            <a:r>
              <a:rPr lang="de-DE" altLang="de-DE" sz="1200">
                <a:latin typeface="Arial" panose="020B0604020202020204" pitchFamily="34" charset="0"/>
                <a:ea typeface="ヒラギノ角ゴ Pro W3" charset="-128"/>
                <a:hlinkClick r:id="rId8"/>
              </a:rPr>
              <a:t>https://www.medienpaedagogik-praxis.de/kostenlose-medien/freie-musik/</a:t>
            </a:r>
            <a:r>
              <a:rPr lang="de-DE" altLang="de-DE" sz="1200">
                <a:latin typeface="Arial" panose="020B0604020202020204" pitchFamily="34" charset="0"/>
                <a:ea typeface="ヒラギノ角ゴ Pro W3" charset="-128"/>
              </a:rPr>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 Eine Vielzahl weitere Angebote kostenloser Musik, kostenloser Sounds und Geräusche, aber auch kostenloser Bilder.</a:t>
            </a:r>
          </a:p>
          <a:p>
            <a:pPr>
              <a:spcBef>
                <a:spcPct val="0"/>
              </a:spcBef>
              <a:buFontTx/>
              <a:buNone/>
            </a:pPr>
            <a:endParaRPr lang="de-DE" altLang="de-DE" sz="1400">
              <a:latin typeface="Arial" panose="020B0604020202020204" pitchFamily="34" charset="0"/>
              <a:ea typeface="ヒラギノ角ゴ Pro W3" charset="-128"/>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78852"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7885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Clip Arts</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78856" name="Rechteck 1"/>
          <p:cNvSpPr>
            <a:spLocks noChangeArrowheads="1"/>
          </p:cNvSpPr>
          <p:nvPr/>
        </p:nvSpPr>
        <p:spPr bwMode="auto">
          <a:xfrm>
            <a:off x="373063" y="2390775"/>
            <a:ext cx="87693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200">
                <a:latin typeface="Arial" panose="020B0604020202020204" pitchFamily="34" charset="0"/>
                <a:ea typeface="ヒラギノ角ゴ Pro W3" charset="-128"/>
              </a:rPr>
              <a:t>Es gibt eine Menge Clip Art Portale (meist „Galeries“ genannt), die vorgeben, es gäbe hier „free clip arts“. Da sie meist ein Sammelsurium unterschiedlicher Anbieter darstellen, muss man sehr genau nachsehen (und zwar bei jedem einzelnen Anbieter, manchmal sogar bei jedem Bild), welche Rechte wirklich mit dem Angebot verbunden sind. Häufig bezieht sich das „free“ auf rein private Nutzung in Printform, z. B. für Tischkärtchen oder Geburtstagseinladungen. Alle weiteren Nutzungsformen, insbesondere im Internet, sind kosten- und/oder genehmigungspflichtig.</a:t>
            </a:r>
          </a:p>
          <a:p>
            <a:pPr>
              <a:spcBef>
                <a:spcPct val="0"/>
              </a:spcBef>
              <a:buFontTx/>
              <a:buNone/>
            </a:pPr>
            <a:endParaRPr lang="de-DE" altLang="de-DE" sz="1200">
              <a:latin typeface="Arial" panose="020B0604020202020204" pitchFamily="34" charset="0"/>
              <a:ea typeface="ヒラギノ角ゴ Pro W3" charset="-128"/>
            </a:endParaRPr>
          </a:p>
          <a:p>
            <a:pPr>
              <a:spcBef>
                <a:spcPct val="0"/>
              </a:spcBef>
              <a:buFontTx/>
              <a:buNone/>
            </a:pPr>
            <a:r>
              <a:rPr lang="de-DE" altLang="de-DE" sz="1200" b="1">
                <a:latin typeface="Arial" panose="020B0604020202020204" pitchFamily="34" charset="0"/>
                <a:ea typeface="ヒラギノ角ゴ Pro W3" charset="-128"/>
              </a:rPr>
              <a:t>Open Clip Art</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4"/>
              </a:rPr>
              <a:t>http://openclipart.org/</a:t>
            </a:r>
            <a:r>
              <a:rPr lang="de-DE" altLang="de-DE" sz="1200">
                <a:latin typeface="Arial" panose="020B0604020202020204" pitchFamily="34" charset="0"/>
                <a:ea typeface="ヒラギノ角ゴ Pro W3" charset="-128"/>
              </a:rPr>
              <a:t>: CC0 1.0</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Die Bilder gibt es als Vektor-, Bild- oder PDF-Datei; alle Illustrationen wurden von den Gestaltern mit der „</a:t>
            </a:r>
            <a:r>
              <a:rPr lang="de-DE" altLang="de-DE" sz="1200">
                <a:latin typeface="Arial" panose="020B0604020202020204" pitchFamily="34" charset="0"/>
                <a:ea typeface="ヒラギノ角ゴ Pro W3" charset="-128"/>
                <a:hlinkClick r:id="rId5"/>
              </a:rPr>
              <a:t>Public Domain Dedication</a:t>
            </a:r>
            <a:r>
              <a:rPr lang="de-DE" altLang="de-DE" sz="1200">
                <a:latin typeface="Arial" panose="020B0604020202020204" pitchFamily="34" charset="0"/>
                <a:ea typeface="ヒラギノ角ゴ Pro W3" charset="-128"/>
              </a:rPr>
              <a:t>“ (CC0 1.0) in die Gemeinfreiheit entlassen. Jeder kann sie also ohne weitere Bedingungen auf beliebige Weise weiterverwenden.</a:t>
            </a:r>
          </a:p>
          <a:p>
            <a:pPr>
              <a:spcBef>
                <a:spcPct val="0"/>
              </a:spcBef>
              <a:buFontTx/>
              <a:buNone/>
            </a:pPr>
            <a:r>
              <a:rPr lang="de-DE" altLang="de-DE" sz="1200" b="1">
                <a:latin typeface="Arial" panose="020B0604020202020204" pitchFamily="34" charset="0"/>
                <a:ea typeface="ヒラギノ角ゴ Pro W3" charset="-128"/>
              </a:rPr>
              <a:t>Icon Archive</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6"/>
              </a:rPr>
              <a:t>http://www.iconarchive.com/</a:t>
            </a:r>
            <a:r>
              <a:rPr lang="de-DE" altLang="de-DE" sz="1200">
                <a:latin typeface="Arial" panose="020B0604020202020204" pitchFamily="34" charset="0"/>
                <a:ea typeface="ヒラギノ角ゴ Pro W3" charset="-128"/>
              </a:rPr>
              <a:t>. Hier werden bei den einzelnen Grafiken und Galleries die Rechte deutlich angegeben. Für nicht-kommerzielle Nutzung ist Vieles frei.</a:t>
            </a:r>
          </a:p>
          <a:p>
            <a:pPr>
              <a:spcBef>
                <a:spcPct val="0"/>
              </a:spcBef>
              <a:buFontTx/>
              <a:buNone/>
            </a:pPr>
            <a:endParaRPr lang="de-DE" altLang="de-DE" sz="1400">
              <a:latin typeface="Arial" panose="020B0604020202020204" pitchFamily="34" charset="0"/>
              <a:ea typeface="ヒラギノ角ゴ Pro W3" charset="-128"/>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80900"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090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im Unterricht - fächerübergreifend</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80904" name="Rechteck 1"/>
          <p:cNvSpPr>
            <a:spLocks noChangeArrowheads="1"/>
          </p:cNvSpPr>
          <p:nvPr/>
        </p:nvSpPr>
        <p:spPr bwMode="auto">
          <a:xfrm>
            <a:off x="373063" y="2390775"/>
            <a:ext cx="87693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000" b="1">
                <a:latin typeface="Arial" panose="020B0604020202020204" pitchFamily="34" charset="0"/>
                <a:ea typeface="ヒラギノ角ゴ Pro W3" charset="-128"/>
              </a:rPr>
              <a:t>ZUM.de:</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4"/>
              </a:rPr>
              <a:t>https://www.zum.de/portal/</a:t>
            </a:r>
            <a:r>
              <a:rPr lang="de-DE" altLang="de-DE" sz="1000">
                <a:latin typeface="Arial" panose="020B0604020202020204" pitchFamily="34" charset="0"/>
                <a:ea typeface="ヒラギノ角ゴ Pro W3" charset="-128"/>
              </a:rPr>
              <a:t> </a:t>
            </a:r>
          </a:p>
          <a:p>
            <a:pPr>
              <a:spcBef>
                <a:spcPct val="0"/>
              </a:spcBef>
              <a:buFontTx/>
              <a:buNone/>
            </a:pPr>
            <a:r>
              <a:rPr lang="de-DE" altLang="de-DE" sz="1000">
                <a:latin typeface="Arial" panose="020B0604020202020204" pitchFamily="34" charset="0"/>
                <a:ea typeface="ヒラギノ角ゴ Pro W3" charset="-128"/>
              </a:rPr>
              <a:t>Anlaufstelle für Unterrichtsmedien im Internet. Seit 1996 schlossen sich einige Lehrerinnen und Lehrer zusammen, um im Internet einen zentralen Ort zu schaffen, an dem sie Material zusammentragen und daran zusammen arbeiten konnten. Im gemeinnützigen Verein arbeiten bis heute alle ehrenamtlich. Die Website verzeichnet inzwischen bis zu 2 Millionen Besuche pro Monat. Es gibt Portale zu unterschiedlichen Schwerpunkten und Materialien für alle Fächer, z.B. Wikis, ZUMpad und Grundschullernportal. </a:t>
            </a:r>
          </a:p>
          <a:p>
            <a:pPr>
              <a:spcBef>
                <a:spcPct val="0"/>
              </a:spcBef>
              <a:buFontTx/>
              <a:buNone/>
            </a:pPr>
            <a:r>
              <a:rPr lang="de-DE" altLang="de-DE" sz="1000">
                <a:latin typeface="Arial" panose="020B0604020202020204" pitchFamily="34" charset="0"/>
                <a:ea typeface="ヒラギノ角ゴ Pro W3" charset="-128"/>
              </a:rPr>
              <a:t>Alle Zum-Wikis stehen unter CC BY-SA 3.0 DE (seit 2008): </a:t>
            </a:r>
            <a:r>
              <a:rPr lang="de-DE" altLang="de-DE" sz="1000">
                <a:latin typeface="Arial" panose="020B0604020202020204" pitchFamily="34" charset="0"/>
                <a:ea typeface="ヒラギノ角ゴ Pro W3" charset="-128"/>
                <a:hlinkClick r:id="rId5"/>
              </a:rPr>
              <a:t>https://wiki.zum.de/wiki/Hauptseite</a:t>
            </a:r>
            <a:r>
              <a:rPr lang="de-DE" altLang="de-DE" sz="1000">
                <a:latin typeface="Arial" panose="020B0604020202020204" pitchFamily="34" charset="0"/>
                <a:ea typeface="ヒラギノ角ゴ Pro W3" charset="-128"/>
              </a:rPr>
              <a:t> </a:t>
            </a:r>
          </a:p>
          <a:p>
            <a:pPr>
              <a:spcBef>
                <a:spcPct val="0"/>
              </a:spcBef>
              <a:buFontTx/>
              <a:buNone/>
            </a:pPr>
            <a:endParaRPr lang="de-DE" altLang="de-DE" sz="1000">
              <a:latin typeface="Arial" panose="020B0604020202020204" pitchFamily="34" charset="0"/>
              <a:ea typeface="ヒラギノ角ゴ Pro W3" charset="-128"/>
            </a:endParaRPr>
          </a:p>
          <a:p>
            <a:pPr>
              <a:spcBef>
                <a:spcPct val="0"/>
              </a:spcBef>
              <a:buFontTx/>
              <a:buNone/>
            </a:pPr>
            <a:r>
              <a:rPr lang="de-DE" altLang="de-DE" sz="1000" b="1">
                <a:latin typeface="Arial" panose="020B0604020202020204" pitchFamily="34" charset="0"/>
                <a:ea typeface="ヒラギノ角ゴ Pro W3" charset="-128"/>
              </a:rPr>
              <a:t>Lehrer online</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6"/>
              </a:rPr>
              <a:t>http://www.lehrer-online.de/1008667.php?sid=10535807095314778037219251926730</a:t>
            </a:r>
            <a:endParaRPr lang="de-DE" altLang="de-DE" sz="1000">
              <a:latin typeface="Arial" panose="020B0604020202020204" pitchFamily="34" charset="0"/>
              <a:ea typeface="ヒラギノ角ゴ Pro W3" charset="-128"/>
            </a:endParaRPr>
          </a:p>
          <a:p>
            <a:pPr>
              <a:spcBef>
                <a:spcPct val="0"/>
              </a:spcBef>
              <a:buFontTx/>
              <a:buNone/>
            </a:pPr>
            <a:r>
              <a:rPr lang="de-DE" altLang="de-DE" sz="1000">
                <a:latin typeface="Arial" panose="020B0604020202020204" pitchFamily="34" charset="0"/>
                <a:ea typeface="ヒラギノ角ゴ Pro W3" charset="-128"/>
              </a:rPr>
              <a:t>Vor allem Arbeitsblätter. Einige Materialien als OER (seit 2013). Lizenz steht dabei, aber man muss suchen. Keine Einstellmöglichkeit für Lizenz. Es gibt Werbung auf dem Portal. Betrieben von Eduversum GmbH</a:t>
            </a:r>
          </a:p>
          <a:p>
            <a:pPr>
              <a:spcBef>
                <a:spcPct val="0"/>
              </a:spcBef>
              <a:buFontTx/>
              <a:buNone/>
            </a:pPr>
            <a:endParaRPr lang="de-DE" altLang="de-DE" sz="1000">
              <a:latin typeface="Arial" panose="020B0604020202020204" pitchFamily="34" charset="0"/>
              <a:ea typeface="ヒラギノ角ゴ Pro W3" charset="-128"/>
            </a:endParaRPr>
          </a:p>
          <a:p>
            <a:pPr>
              <a:spcBef>
                <a:spcPct val="0"/>
              </a:spcBef>
              <a:buFontTx/>
              <a:buNone/>
            </a:pPr>
            <a:r>
              <a:rPr lang="de-DE" altLang="de-DE" sz="1000" b="1">
                <a:latin typeface="Arial" panose="020B0604020202020204" pitchFamily="34" charset="0"/>
                <a:ea typeface="ヒラギノ角ゴ Pro W3" charset="-128"/>
              </a:rPr>
              <a:t>Europeana:</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7"/>
              </a:rPr>
              <a:t>http://www.europeana.eu/</a:t>
            </a:r>
            <a:r>
              <a:rPr lang="de-DE" altLang="de-DE" sz="1000">
                <a:latin typeface="Arial" panose="020B0604020202020204" pitchFamily="34" charset="0"/>
                <a:ea typeface="ヒラギノ角ゴ Pro W3" charset="-128"/>
              </a:rPr>
              <a:t>  Europaweites Sammelprojekt digitaler Materialien inkl. Lizenzvermerken. Lizenzeinstellung unter „Verwendbarkeit. Mehr als 40 Millionen Fotos, Bilder und Grafiken aus europäischen Galerien, Bibliotheken, Archiven und Museen werden hier präsentiert. Des Weiteren gibt es thematische Sammlungen und Verwendungsbeispiele, auch aus dem Bildungskontext. Europeana ist eine virtuelle Bibliothek, die von der EU-Kommission und aus Geldern der Mitgliedstaaten der EU finanziert wird.</a:t>
            </a:r>
            <a:br>
              <a:rPr lang="de-DE" altLang="de-DE" sz="1000">
                <a:latin typeface="Arial" panose="020B0604020202020204" pitchFamily="34" charset="0"/>
                <a:ea typeface="ヒラギノ角ゴ Pro W3" charset="-128"/>
              </a:rPr>
            </a:b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8"/>
              </a:rPr>
              <a:t>http://pro.europeana.eu/use-our-data/education</a:t>
            </a:r>
            <a:r>
              <a:rPr lang="de-DE" altLang="de-DE" sz="1000">
                <a:latin typeface="Arial" panose="020B0604020202020204" pitchFamily="34" charset="0"/>
                <a:ea typeface="ヒラギノ角ゴ Pro W3" charset="-128"/>
              </a:rPr>
              <a:t> Seiten für den Unterricht.</a:t>
            </a:r>
          </a:p>
          <a:p>
            <a:pPr>
              <a:spcBef>
                <a:spcPct val="0"/>
              </a:spcBef>
              <a:buFontTx/>
              <a:buNone/>
            </a:pPr>
            <a:endParaRPr lang="de-DE" altLang="de-DE" sz="1400">
              <a:latin typeface="Arial" panose="020B0604020202020204" pitchFamily="34" charset="0"/>
              <a:ea typeface="ヒラギノ角ゴ Pro W3" charset="-128"/>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8294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294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82951" name="Rechteck 1"/>
          <p:cNvSpPr>
            <a:spLocks noChangeArrowheads="1"/>
          </p:cNvSpPr>
          <p:nvPr/>
        </p:nvSpPr>
        <p:spPr bwMode="auto">
          <a:xfrm>
            <a:off x="373063" y="2390775"/>
            <a:ext cx="87693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000" b="1">
                <a:latin typeface="Arial" panose="020B0604020202020204" pitchFamily="34" charset="0"/>
                <a:ea typeface="ヒラギノ角ゴ Pro W3" charset="-128"/>
              </a:rPr>
              <a:t>Kartenforum</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4"/>
              </a:rPr>
              <a:t>http://kartenforum.slub-dresden.de/</a:t>
            </a:r>
            <a:r>
              <a:rPr lang="de-DE" altLang="de-DE" sz="1000">
                <a:latin typeface="Arial" panose="020B0604020202020204" pitchFamily="34" charset="0"/>
                <a:ea typeface="ヒラギノ角ゴ Pro W3" charset="-128"/>
              </a:rPr>
              <a:t>  Kartenmaterial teilweise Creative Commons lizensiert.</a:t>
            </a:r>
          </a:p>
          <a:p>
            <a:pPr>
              <a:spcBef>
                <a:spcPct val="0"/>
              </a:spcBef>
              <a:buFontTx/>
              <a:buNone/>
            </a:pPr>
            <a:endParaRPr lang="de-DE" altLang="de-DE" sz="1000">
              <a:latin typeface="Arial" panose="020B0604020202020204" pitchFamily="34" charset="0"/>
              <a:ea typeface="ヒラギノ角ゴ Pro W3" charset="-128"/>
            </a:endParaRPr>
          </a:p>
          <a:p>
            <a:pPr>
              <a:spcBef>
                <a:spcPct val="0"/>
              </a:spcBef>
              <a:buFontTx/>
              <a:buNone/>
            </a:pPr>
            <a:r>
              <a:rPr lang="de-DE" altLang="de-DE" sz="1000" b="1">
                <a:latin typeface="Arial" panose="020B0604020202020204" pitchFamily="34" charset="0"/>
                <a:ea typeface="ヒラギノ角ゴ Pro W3" charset="-128"/>
              </a:rPr>
              <a:t>Open Education Europa</a:t>
            </a:r>
            <a:r>
              <a:rPr lang="de-DE" altLang="de-DE" sz="1000">
                <a:latin typeface="Arial" panose="020B0604020202020204" pitchFamily="34" charset="0"/>
                <a:ea typeface="ヒラギノ角ゴ Pro W3" charset="-128"/>
              </a:rPr>
              <a:t>: Europäische Datenbank für OER-Unterrichtsmaterialien:</a:t>
            </a:r>
            <a:r>
              <a:rPr lang="de-DE" altLang="de-DE" sz="1000">
                <a:latin typeface="Arial" panose="020B0604020202020204" pitchFamily="34" charset="0"/>
                <a:ea typeface="ヒラギノ角ゴ Pro W3" charset="-128"/>
                <a:hlinkClick r:id="rId5" action="ppaction://hlinkfile"/>
              </a:rPr>
              <a:t> http://www.openeducationeuropa.eu/de</a:t>
            </a:r>
            <a:r>
              <a:rPr lang="de-DE" altLang="de-DE" sz="1000">
                <a:latin typeface="Arial" panose="020B0604020202020204" pitchFamily="34" charset="0"/>
                <a:ea typeface="ヒラギノ角ゴ Pro W3" charset="-128"/>
              </a:rPr>
              <a:t>  </a:t>
            </a:r>
          </a:p>
          <a:p>
            <a:pPr>
              <a:spcBef>
                <a:spcPct val="0"/>
              </a:spcBef>
              <a:buFontTx/>
              <a:buNone/>
            </a:pPr>
            <a:r>
              <a:rPr lang="de-DE" altLang="de-DE" sz="1000">
                <a:latin typeface="Arial" panose="020B0604020202020204" pitchFamily="34" charset="0"/>
                <a:ea typeface="ヒラギノ角ゴ Pro W3" charset="-128"/>
                <a:hlinkClick r:id="rId6"/>
              </a:rPr>
              <a:t>http://www.cc-your-edu.de/cc-seiten/</a:t>
            </a:r>
            <a:r>
              <a:rPr lang="de-DE" altLang="de-DE" sz="1000">
                <a:latin typeface="Arial" panose="020B0604020202020204" pitchFamily="34" charset="0"/>
                <a:ea typeface="ヒラギノ角ゴ Pro W3" charset="-128"/>
              </a:rPr>
              <a:t>  OER-Quellenübersicht zu einzelnen Schulfächern.</a:t>
            </a:r>
          </a:p>
          <a:p>
            <a:pPr>
              <a:spcBef>
                <a:spcPct val="0"/>
              </a:spcBef>
              <a:buFontTx/>
              <a:buNone/>
            </a:pPr>
            <a:endParaRPr lang="de-DE" altLang="de-DE" sz="1000">
              <a:latin typeface="Arial" panose="020B0604020202020204" pitchFamily="34" charset="0"/>
              <a:ea typeface="ヒラギノ角ゴ Pro W3" charset="-128"/>
            </a:endParaRPr>
          </a:p>
          <a:p>
            <a:pPr>
              <a:spcBef>
                <a:spcPct val="0"/>
              </a:spcBef>
              <a:buFontTx/>
              <a:buNone/>
            </a:pPr>
            <a:r>
              <a:rPr lang="de-DE" altLang="de-DE" sz="1000" b="1">
                <a:latin typeface="Arial" panose="020B0604020202020204" pitchFamily="34" charset="0"/>
                <a:ea typeface="ヒラギノ角ゴ Pro W3" charset="-128"/>
              </a:rPr>
              <a:t>Elixier und Landesbildungsserver</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7"/>
              </a:rPr>
              <a:t>http://www.bildungsserver.de/elixier/suche.html</a:t>
            </a:r>
            <a:endParaRPr lang="de-DE" altLang="de-DE" sz="1000">
              <a:latin typeface="Arial" panose="020B0604020202020204" pitchFamily="34" charset="0"/>
              <a:ea typeface="ヒラギノ角ゴ Pro W3" charset="-128"/>
            </a:endParaRPr>
          </a:p>
          <a:p>
            <a:pPr>
              <a:spcBef>
                <a:spcPct val="0"/>
              </a:spcBef>
              <a:buFontTx/>
              <a:buNone/>
            </a:pPr>
            <a:r>
              <a:rPr lang="de-DE" altLang="de-DE" sz="1000">
                <a:latin typeface="Arial" panose="020B0604020202020204" pitchFamily="34" charset="0"/>
                <a:ea typeface="ヒラギノ角ゴ Pro W3" charset="-128"/>
              </a:rPr>
              <a:t>Elixier ist ein gemeinschaftliches Angebot öffentlicher Informationsdienste in Form eines gemeinsamen Ressourcenpools für Lehr-/Lernmaterialien, insbesondere für den Schulunterricht. Beteiligt sind: die Landesbildungsserver, der Deutsche Bildungsserver, das FWU, die Contake-Datenbank aus Österreich, das europäische MELT-Projekt. Nach der Suchanfrage kann man nach Lizenzen filtern.</a:t>
            </a:r>
          </a:p>
          <a:p>
            <a:pPr>
              <a:spcBef>
                <a:spcPct val="0"/>
              </a:spcBef>
              <a:buFontTx/>
              <a:buNone/>
            </a:pPr>
            <a:endParaRPr lang="de-DE" altLang="de-DE" sz="1000">
              <a:latin typeface="Arial" panose="020B0604020202020204" pitchFamily="34" charset="0"/>
              <a:ea typeface="ヒラギノ角ゴ Pro W3" charset="-128"/>
            </a:endParaRPr>
          </a:p>
          <a:p>
            <a:pPr>
              <a:spcBef>
                <a:spcPct val="0"/>
              </a:spcBef>
              <a:buFontTx/>
              <a:buNone/>
            </a:pPr>
            <a:r>
              <a:rPr lang="de-DE" altLang="de-DE" sz="1000" b="1">
                <a:latin typeface="Arial" panose="020B0604020202020204" pitchFamily="34" charset="0"/>
                <a:ea typeface="ヒラギノ角ゴ Pro W3" charset="-128"/>
              </a:rPr>
              <a:t>Wissenswerte Erklärfilme</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8"/>
              </a:rPr>
              <a:t>http://edeos.org/downloads-erklaervideos-unterrichtsmaterialien/</a:t>
            </a:r>
            <a:r>
              <a:rPr lang="de-DE" altLang="de-DE" sz="1000">
                <a:latin typeface="Arial" panose="020B0604020202020204" pitchFamily="34" charset="0"/>
                <a:ea typeface="ヒラギノ角ゴ Pro W3" charset="-128"/>
              </a:rPr>
              <a:t> </a:t>
            </a:r>
            <a:br>
              <a:rPr lang="de-DE" altLang="de-DE" sz="1000">
                <a:latin typeface="Arial" panose="020B0604020202020204" pitchFamily="34" charset="0"/>
                <a:ea typeface="ヒラギノ角ゴ Pro W3" charset="-128"/>
              </a:rPr>
            </a:br>
            <a:r>
              <a:rPr lang="de-DE" altLang="de-DE" sz="1000">
                <a:latin typeface="Arial" panose="020B0604020202020204" pitchFamily="34" charset="0"/>
                <a:ea typeface="ヒラギノ角ゴ Pro W3" charset="-128"/>
              </a:rPr>
              <a:t> Erklärfilme sind ein im Internet sehr beliebtes Format, um komplexe Sachverhalte einfach darzustellen. Das Unternehmen Edeos erstellt solche Filme und begleitende Materialien für Nichtregierungs-Organisationen und staatliche Institutionen. Im Mai 2015 wurden 44 Videos der Reihe „Wissenswerte Erklärfilme“, häufig mit Skripten und teilweise mit begleitendem Unterrichtsmaterial, zum Download und unter Creative Commons bereitgestellt. Sie liegen teilweise auch in anderen Sprachen vor.</a:t>
            </a:r>
          </a:p>
          <a:p>
            <a:pPr>
              <a:spcBef>
                <a:spcPct val="0"/>
              </a:spcBef>
              <a:buFontTx/>
              <a:buNone/>
            </a:pPr>
            <a:endParaRPr lang="de-DE" altLang="de-DE" sz="1400">
              <a:latin typeface="Arial" panose="020B0604020202020204" pitchFamily="34" charset="0"/>
              <a:ea typeface="ヒラギノ角ゴ Pro W3" charset="-128"/>
            </a:endParaRPr>
          </a:p>
        </p:txBody>
      </p:sp>
      <p:sp>
        <p:nvSpPr>
          <p:cNvPr id="8295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im Unterricht - fächerübergreifend</a:t>
            </a: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84996"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499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84999" name="Rechteck 1"/>
          <p:cNvSpPr>
            <a:spLocks noChangeArrowheads="1"/>
          </p:cNvSpPr>
          <p:nvPr/>
        </p:nvSpPr>
        <p:spPr bwMode="auto">
          <a:xfrm>
            <a:off x="214313" y="2719388"/>
            <a:ext cx="87693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000" b="1">
                <a:latin typeface="Arial" panose="020B0604020202020204" pitchFamily="34" charset="0"/>
                <a:ea typeface="ヒラギノ角ゴ Pro W3" charset="-128"/>
              </a:rPr>
              <a:t>Musste wissen </a:t>
            </a:r>
            <a:r>
              <a:rPr lang="de-DE" altLang="de-DE" sz="1000">
                <a:latin typeface="Arial" panose="020B0604020202020204" pitchFamily="34" charset="0"/>
                <a:ea typeface="ヒラギノ角ゴ Pro W3" charset="-128"/>
              </a:rPr>
              <a:t>(Deutsch/Geschichte/Mathe/Chemie/Physik): </a:t>
            </a:r>
            <a:r>
              <a:rPr lang="de-DE" altLang="de-DE" sz="1000">
                <a:latin typeface="Arial" panose="020B0604020202020204" pitchFamily="34" charset="0"/>
                <a:ea typeface="ヒラギノ角ゴ Pro W3" charset="-128"/>
                <a:hlinkClick r:id="rId4"/>
              </a:rPr>
              <a:t>https://www.youtube.com/channel/UCPt9y2PvTdhxfNtmicvg0mA</a:t>
            </a:r>
            <a:r>
              <a:rPr lang="de-DE" altLang="de-DE" sz="1000">
                <a:latin typeface="Arial" panose="020B0604020202020204" pitchFamily="34" charset="0"/>
                <a:ea typeface="ヒラギノ角ゴ Pro W3" charset="-128"/>
              </a:rPr>
              <a:t> (vom ZDF; auf Youtube); CC</a:t>
            </a:r>
          </a:p>
          <a:p>
            <a:pPr>
              <a:spcBef>
                <a:spcPct val="0"/>
              </a:spcBef>
              <a:buFontTx/>
              <a:buNone/>
            </a:pPr>
            <a:endParaRPr lang="de-DE" altLang="de-DE" sz="1000">
              <a:latin typeface="Arial" panose="020B0604020202020204" pitchFamily="34" charset="0"/>
              <a:ea typeface="ヒラギノ角ゴ Pro W3" charset="-128"/>
            </a:endParaRPr>
          </a:p>
          <a:p>
            <a:pPr>
              <a:spcBef>
                <a:spcPct val="0"/>
              </a:spcBef>
              <a:buFontTx/>
              <a:buNone/>
            </a:pPr>
            <a:r>
              <a:rPr lang="de-DE" altLang="de-DE" sz="1000" b="1">
                <a:latin typeface="Arial" panose="020B0604020202020204" pitchFamily="34" charset="0"/>
                <a:ea typeface="ヒラギノ角ゴ Pro W3" charset="-128"/>
              </a:rPr>
              <a:t>SODIS Content Pool</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5"/>
              </a:rPr>
              <a:t>https://cp.sodis.de/pool/oer/</a:t>
            </a:r>
            <a:r>
              <a:rPr lang="de-DE" altLang="de-DE" sz="1000">
                <a:latin typeface="Arial" panose="020B0604020202020204" pitchFamily="34" charset="0"/>
                <a:ea typeface="ヒラギノ角ゴ Pro W3" charset="-128"/>
              </a:rPr>
              <a:t> (Betaversion: oer/gast) </a:t>
            </a:r>
          </a:p>
          <a:p>
            <a:pPr>
              <a:spcBef>
                <a:spcPct val="0"/>
              </a:spcBef>
              <a:buFontTx/>
              <a:buNone/>
            </a:pPr>
            <a:endParaRPr lang="de-DE" altLang="de-DE" sz="1000">
              <a:latin typeface="Arial" panose="020B0604020202020204" pitchFamily="34" charset="0"/>
              <a:ea typeface="ヒラギノ角ゴ Pro W3" charset="-128"/>
            </a:endParaRPr>
          </a:p>
          <a:p>
            <a:pPr>
              <a:spcBef>
                <a:spcPct val="0"/>
              </a:spcBef>
              <a:buFontTx/>
              <a:buNone/>
            </a:pPr>
            <a:r>
              <a:rPr lang="de-DE" altLang="de-DE" sz="1000" b="1">
                <a:latin typeface="Arial" panose="020B0604020202020204" pitchFamily="34" charset="0"/>
                <a:ea typeface="ヒラギノ角ゴ Pro W3" charset="-128"/>
              </a:rPr>
              <a:t>Edutags </a:t>
            </a:r>
            <a:r>
              <a:rPr lang="de-DE" altLang="de-DE" sz="1000">
                <a:latin typeface="Arial" panose="020B0604020202020204" pitchFamily="34" charset="0"/>
                <a:ea typeface="ヒラギノ角ゴ Pro W3" charset="-128"/>
                <a:hlinkClick r:id="rId6"/>
              </a:rPr>
              <a:t>http://www.edutags.de/</a:t>
            </a:r>
            <a:r>
              <a:rPr lang="de-DE" altLang="de-DE" sz="1000">
                <a:latin typeface="Arial" panose="020B0604020202020204" pitchFamily="34" charset="0"/>
                <a:ea typeface="ヒラギノ角ゴ Pro W3" charset="-128"/>
              </a:rPr>
              <a:t>   </a:t>
            </a:r>
          </a:p>
          <a:p>
            <a:pPr>
              <a:spcBef>
                <a:spcPct val="0"/>
              </a:spcBef>
              <a:buFontTx/>
              <a:buNone/>
            </a:pPr>
            <a:r>
              <a:rPr lang="de-DE" altLang="de-DE" sz="1000">
                <a:latin typeface="Arial" panose="020B0604020202020204" pitchFamily="34" charset="0"/>
                <a:ea typeface="ヒラギノ角ゴ Pro W3" charset="-128"/>
              </a:rPr>
              <a:t>Social Tagging Service für OER.</a:t>
            </a:r>
            <a:br>
              <a:rPr lang="de-DE" altLang="de-DE" sz="1000">
                <a:latin typeface="Arial" panose="020B0604020202020204" pitchFamily="34" charset="0"/>
                <a:ea typeface="ヒラギノ角ゴ Pro W3" charset="-128"/>
              </a:rPr>
            </a:br>
            <a:r>
              <a:rPr lang="de-DE" altLang="de-DE" sz="1000">
                <a:latin typeface="Arial" panose="020B0604020202020204" pitchFamily="34" charset="0"/>
                <a:ea typeface="ヒラギノ角ゴ Pro W3" charset="-128"/>
              </a:rPr>
              <a:t>Neben den beschriebenen Plattformen gibt es ungezählte OER-Inhalte auf privat betriebenen Blogs und anderen Websites. Edutags ist der Versuch, mit digitalen Lesezeichen Ordnung in diese Vielfalt zu bringen. Lehrkräfte können hier interessante Websites sammeln und verwalten, bewerten und kommentieren, in thematischen Sammlungen zusammenstellen und in Gruppen teilen.</a:t>
            </a:r>
          </a:p>
          <a:p>
            <a:pPr>
              <a:spcBef>
                <a:spcPct val="0"/>
              </a:spcBef>
              <a:buFontTx/>
              <a:buNone/>
            </a:pPr>
            <a:endParaRPr lang="de-DE" altLang="de-DE" sz="1400">
              <a:latin typeface="Arial" panose="020B0604020202020204" pitchFamily="34" charset="0"/>
              <a:ea typeface="ヒラギノ角ゴ Pro W3" charset="-128"/>
            </a:endParaRPr>
          </a:p>
        </p:txBody>
      </p:sp>
      <p:sp>
        <p:nvSpPr>
          <p:cNvPr id="85000"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im Unterricht - fächerübergreifend</a:t>
            </a: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cxnSp>
        <p:nvCxnSpPr>
          <p:cNvPr id="30" name="Gerade Verbindung 29">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feld 23">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sz="800" dirty="0" err="1">
                <a:solidFill>
                  <a:schemeClr val="bg1">
                    <a:lumMod val="85000"/>
                  </a:schemeClr>
                </a:solidFill>
                <a:sym typeface="Gill Sans"/>
              </a:rPr>
              <a:t>Foodora</a:t>
            </a:r>
            <a:r>
              <a:rPr lang="de-DE" sz="800" dirty="0">
                <a:solidFill>
                  <a:schemeClr val="bg1">
                    <a:lumMod val="85000"/>
                  </a:schemeClr>
                </a:solidFill>
                <a:sym typeface="Gill Sans"/>
              </a:rPr>
              <a:t> Fahrer: CC BY-SA 2.0: https://www.flickr.com/photos/samsaunders/27404205365 Bearbeitet von Bettina Waffner</a:t>
            </a:r>
            <a:r>
              <a:rPr lang="de-DE" sz="800" dirty="0">
                <a:solidFill>
                  <a:schemeClr val="bg1">
                    <a:lumMod val="85000"/>
                  </a:schemeClr>
                </a:solidFill>
                <a:sym typeface="Calibri"/>
              </a:rPr>
              <a:t> </a:t>
            </a:r>
            <a:r>
              <a:rPr lang="de-DE" altLang="de-DE" sz="800" dirty="0">
                <a:solidFill>
                  <a:schemeClr val="bg1">
                    <a:lumMod val="85000"/>
                  </a:schemeClr>
                </a:solidFill>
                <a:sym typeface="Lucida Grande"/>
              </a:rPr>
              <a:t>creativecommons.org/licenses/by-sa/2.0/legalcode.de</a:t>
            </a:r>
            <a:r>
              <a:rPr lang="de-DE" sz="800" dirty="0">
                <a:solidFill>
                  <a:schemeClr val="bg1">
                    <a:lumMod val="85000"/>
                  </a:schemeClr>
                </a:solidFill>
                <a:sym typeface="Gill Sans"/>
              </a:rPr>
              <a:t> </a:t>
            </a: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pic>
        <p:nvPicPr>
          <p:cNvPr id="13320" name="Bild" descr="Bild"/>
          <p:cNvPicPr>
            <a:picLocks noChangeAspect="1"/>
          </p:cNvPicPr>
          <p:nvPr/>
        </p:nvPicPr>
        <p:blipFill>
          <a:blip r:embed="rId4">
            <a:extLst>
              <a:ext uri="{28A0092B-C50C-407E-A947-70E740481C1C}">
                <a14:useLocalDpi xmlns:a14="http://schemas.microsoft.com/office/drawing/2010/main" val="0"/>
              </a:ext>
            </a:extLst>
          </a:blip>
          <a:srcRect t="25607" b="11400"/>
          <a:stretch>
            <a:fillRect/>
          </a:stretch>
        </p:blipFill>
        <p:spPr bwMode="auto">
          <a:xfrm>
            <a:off x="4284663" y="1296988"/>
            <a:ext cx="46069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8704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704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im Unterricht – naturwissenschaftliche Fächer</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87048" name="Rechteck 1"/>
          <p:cNvSpPr>
            <a:spLocks noChangeArrowheads="1"/>
          </p:cNvSpPr>
          <p:nvPr/>
        </p:nvSpPr>
        <p:spPr bwMode="auto">
          <a:xfrm>
            <a:off x="214313" y="2720975"/>
            <a:ext cx="87693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200" b="1">
                <a:latin typeface="Arial" panose="020B0604020202020204" pitchFamily="34" charset="0"/>
                <a:ea typeface="ヒラギノ角ゴ Pro W3" charset="-128"/>
              </a:rPr>
              <a:t>MINT</a:t>
            </a:r>
            <a:r>
              <a:rPr lang="de-DE" altLang="de-DE" sz="1200">
                <a:latin typeface="Arial" panose="020B0604020202020204" pitchFamily="34" charset="0"/>
                <a:ea typeface="ヒラギノ角ゴ Pro W3" charset="-128"/>
              </a:rPr>
              <a:t>: Medienportal der Siemens-Stiftung: </a:t>
            </a:r>
            <a:r>
              <a:rPr lang="de-DE" altLang="de-DE" sz="1200">
                <a:latin typeface="Arial" panose="020B0604020202020204" pitchFamily="34" charset="0"/>
                <a:ea typeface="ヒラギノ角ゴ Pro W3" charset="-128"/>
                <a:hlinkClick r:id="rId4"/>
              </a:rPr>
              <a:t>https://medienportal.siemens-stiftung.org/</a:t>
            </a:r>
            <a:r>
              <a:rPr lang="de-DE" altLang="de-DE" sz="1200">
                <a:latin typeface="Arial" panose="020B0604020202020204" pitchFamily="34" charset="0"/>
                <a:ea typeface="ヒラギノ角ゴ Pro W3" charset="-128"/>
              </a:rPr>
              <a:t>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 Die Siemens-Stiftung widmet sich der Förderung der naturwissenschaftlich-technischen Bildung. Sie betreibt dafür ein Medienportal mit rund 4.800 Lehr- und Lernmaterialien (Grafiken, Simulationen, Arbeitsblätter, Texte) zur Unterrichtsvorbereitung und -durchführung. Seit Mai 2015 werden immer mehr Medien als CC-Lizenz zur Verfügung gestellt. Für diese Inhalte muss man sich auch nicht mehr anmelden. Ziel ist es, alle alten Medien durch OER-Material zu ersetzen. Es gibt zusätzlich spanische und englische Inhalte.</a:t>
            </a:r>
          </a:p>
          <a:p>
            <a:pPr>
              <a:spcBef>
                <a:spcPct val="0"/>
              </a:spcBef>
              <a:buFontTx/>
              <a:buNone/>
            </a:pPr>
            <a:r>
              <a:rPr lang="de-DE" altLang="de-DE" sz="1200">
                <a:latin typeface="Arial" panose="020B0604020202020204" pitchFamily="34" charset="0"/>
                <a:ea typeface="ヒラギノ角ゴ Pro W3" charset="-128"/>
              </a:rPr>
              <a:t>Physik/Chemie/Biologie/Mathematik: PHET: </a:t>
            </a:r>
            <a:r>
              <a:rPr lang="de-DE" altLang="de-DE" sz="1200">
                <a:latin typeface="Arial" panose="020B0604020202020204" pitchFamily="34" charset="0"/>
                <a:ea typeface="ヒラギノ角ゴ Pro W3" charset="-128"/>
                <a:hlinkClick r:id="rId5"/>
              </a:rPr>
              <a:t>https://phet.colorado.edu/de/</a:t>
            </a:r>
            <a:r>
              <a:rPr lang="de-DE" altLang="de-DE" sz="1200">
                <a:latin typeface="Arial" panose="020B0604020202020204" pitchFamily="34" charset="0"/>
                <a:ea typeface="ヒラギノ角ゴ Pro W3" charset="-128"/>
              </a:rPr>
              <a:t> </a:t>
            </a:r>
          </a:p>
          <a:p>
            <a:pPr>
              <a:spcBef>
                <a:spcPct val="0"/>
              </a:spcBef>
              <a:buFontTx/>
              <a:buNone/>
            </a:pPr>
            <a:endParaRPr lang="de-DE" altLang="de-DE" sz="1200">
              <a:latin typeface="Arial" panose="020B0604020202020204" pitchFamily="34" charset="0"/>
              <a:ea typeface="ヒラギノ角ゴ Pro W3" charset="-128"/>
            </a:endParaRPr>
          </a:p>
          <a:p>
            <a:pPr>
              <a:spcBef>
                <a:spcPct val="0"/>
              </a:spcBef>
              <a:buFontTx/>
              <a:buNone/>
            </a:pPr>
            <a:r>
              <a:rPr lang="de-DE" altLang="de-DE" sz="1200" b="1">
                <a:latin typeface="Arial" panose="020B0604020202020204" pitchFamily="34" charset="0"/>
                <a:ea typeface="ヒラギノ角ゴ Pro W3" charset="-128"/>
              </a:rPr>
              <a:t>Engage</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6"/>
              </a:rPr>
              <a:t>http://www.engagingscience.eu/de/</a:t>
            </a:r>
            <a:r>
              <a:rPr lang="de-DE" altLang="de-DE" sz="1200">
                <a:latin typeface="Arial" panose="020B0604020202020204" pitchFamily="34" charset="0"/>
                <a:ea typeface="ヒラギノ角ゴ Pro W3" charset="-128"/>
              </a:rPr>
              <a:t> Ergebnisse aus der Forschung für den Unterricht. CC BY-SA, aber Anmeldung notwendig</a:t>
            </a:r>
          </a:p>
          <a:p>
            <a:pPr>
              <a:spcBef>
                <a:spcPct val="0"/>
              </a:spcBef>
              <a:buFontTx/>
              <a:buNone/>
            </a:pPr>
            <a:endParaRPr lang="de-DE" altLang="de-DE" sz="1400">
              <a:latin typeface="Arial" panose="020B0604020202020204" pitchFamily="34" charset="0"/>
              <a:ea typeface="ヒラギノ角ゴ Pro W3" charset="-128"/>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89092"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8909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im Unterricht – Mathematik</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89096" name="Rechteck 1"/>
          <p:cNvSpPr>
            <a:spLocks noChangeArrowheads="1"/>
          </p:cNvSpPr>
          <p:nvPr/>
        </p:nvSpPr>
        <p:spPr bwMode="auto">
          <a:xfrm>
            <a:off x="214313" y="2722563"/>
            <a:ext cx="87693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000" b="1">
                <a:latin typeface="Arial" panose="020B0604020202020204" pitchFamily="34" charset="0"/>
                <a:ea typeface="ヒラギノ角ゴ Pro W3" charset="-128"/>
              </a:rPr>
              <a:t>Serlo</a:t>
            </a:r>
            <a:r>
              <a:rPr lang="de-DE" altLang="de-DE" sz="1000">
                <a:latin typeface="Arial" panose="020B0604020202020204" pitchFamily="34" charset="0"/>
                <a:ea typeface="ヒラギノ角ゴ Pro W3" charset="-128"/>
              </a:rPr>
              <a:t> </a:t>
            </a:r>
            <a:r>
              <a:rPr lang="de-DE" altLang="de-DE" sz="1000">
                <a:latin typeface="Arial" panose="020B0604020202020204" pitchFamily="34" charset="0"/>
                <a:ea typeface="ヒラギノ角ゴ Pro W3" charset="-128"/>
                <a:hlinkClick r:id="rId4"/>
              </a:rPr>
              <a:t>https://de.serlo.org/</a:t>
            </a:r>
            <a:r>
              <a:rPr lang="de-DE" altLang="de-DE" sz="1000">
                <a:latin typeface="Arial" panose="020B0604020202020204" pitchFamily="34" charset="0"/>
                <a:ea typeface="ヒラギノ角ゴ Pro W3" charset="-128"/>
              </a:rPr>
              <a:t> </a:t>
            </a:r>
          </a:p>
          <a:p>
            <a:pPr>
              <a:spcBef>
                <a:spcPct val="0"/>
              </a:spcBef>
              <a:buFontTx/>
              <a:buNone/>
            </a:pPr>
            <a:r>
              <a:rPr lang="de-DE" altLang="de-DE" sz="1000">
                <a:latin typeface="Arial" panose="020B0604020202020204" pitchFamily="34" charset="0"/>
                <a:ea typeface="ヒラギノ角ゴ Pro W3" charset="-128"/>
              </a:rPr>
              <a:t>Serlo.org bietet einfache Erklärungen, Kurse, Lernvideos, Übungen und Musterlösungen mit denen SchülerInnen und Studierende nach ihrem eigenen Bedarf und in ihrem eigenen Tempo lernen können. Die Lernplattform ist komplett kostenlos und werbefrei. Hinter serlo.org stehen AutorInnen, SoftwareentwicklerInnen und ProjektmanagerInnen mit der Vision hochwertige Bildung weltweit frei verfügbar zu machen und SchülerInnen die Möglichkeit zu geben, selbstbestimmt zu lernen. Außerdem gibt es für Biologie und „Angewandte Nachhaltigkeit“ bereits ein Angebot, Physik, Chemie, Permakultur und Informatik sind im Aufbau. Betrieben von Serlo Education e. V.</a:t>
            </a:r>
            <a:br>
              <a:rPr lang="de-DE" altLang="de-DE" sz="1000">
                <a:latin typeface="Arial" panose="020B0604020202020204" pitchFamily="34" charset="0"/>
                <a:ea typeface="ヒラギノ角ゴ Pro W3" charset="-128"/>
              </a:rPr>
            </a:br>
            <a:r>
              <a:rPr lang="de-DE" altLang="de-DE" sz="1000">
                <a:latin typeface="Arial" panose="020B0604020202020204" pitchFamily="34" charset="0"/>
                <a:ea typeface="ヒラギノ角ゴ Pro W3" charset="-128"/>
              </a:rPr>
              <a:t> Materialien unter CC BY-SA 4.0</a:t>
            </a:r>
            <a:br>
              <a:rPr lang="de-DE" altLang="de-DE" sz="1000">
                <a:latin typeface="Arial" panose="020B0604020202020204" pitchFamily="34" charset="0"/>
                <a:ea typeface="ヒラギノ角ゴ Pro W3" charset="-128"/>
              </a:rPr>
            </a:br>
            <a:r>
              <a:rPr lang="de-DE" altLang="de-DE" sz="1000">
                <a:latin typeface="Arial" panose="020B0604020202020204" pitchFamily="34" charset="0"/>
                <a:ea typeface="ヒラギノ角ゴ Pro W3" charset="-128"/>
              </a:rPr>
              <a:t> Auch für die Hochschule: Mathe für Nicht-Freaks (CC BY-SA 3.0): </a:t>
            </a:r>
            <a:r>
              <a:rPr lang="de-DE" altLang="de-DE" sz="1000">
                <a:latin typeface="Arial" panose="020B0604020202020204" pitchFamily="34" charset="0"/>
                <a:ea typeface="ヒラギノ角ゴ Pro W3" charset="-128"/>
                <a:hlinkClick r:id="rId5"/>
              </a:rPr>
              <a:t>https://de.wikibooks.org/wiki/Mathe_f%C3%BCr_Nicht-Freaks</a:t>
            </a:r>
            <a:r>
              <a:rPr lang="de-DE" altLang="de-DE" sz="1000">
                <a:latin typeface="Arial" panose="020B0604020202020204" pitchFamily="34" charset="0"/>
                <a:ea typeface="ヒラギノ角ゴ Pro W3" charset="-128"/>
              </a:rPr>
              <a:t> </a:t>
            </a:r>
          </a:p>
          <a:p>
            <a:pPr>
              <a:spcBef>
                <a:spcPct val="0"/>
              </a:spcBef>
              <a:buFontTx/>
              <a:buNone/>
            </a:pPr>
            <a:endParaRPr lang="de-DE" altLang="de-DE" sz="1400">
              <a:latin typeface="Arial" panose="020B0604020202020204" pitchFamily="34" charset="0"/>
              <a:ea typeface="ヒラギノ角ゴ Pro W3" charset="-128"/>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91140"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1141"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OER im Unterricht – Biologie</a:t>
            </a:r>
          </a:p>
        </p:txBody>
      </p:sp>
      <p:sp>
        <p:nvSpPr>
          <p:cNvPr id="13" name="Textfeld 12">
            <a:extLst/>
          </p:cNvPr>
          <p:cNvSpPr txBox="1">
            <a:spLocks noChangeArrowheads="1"/>
          </p:cNvSpPr>
          <p:nvPr/>
        </p:nvSpPr>
        <p:spPr bwMode="auto">
          <a:xfrm>
            <a:off x="0" y="-317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sz="800" dirty="0">
                <a:solidFill>
                  <a:schemeClr val="bg1">
                    <a:lumMod val="75000"/>
                  </a:schemeClr>
                </a:solidFill>
                <a:latin typeface="Arial" charset="0"/>
                <a:cs typeface="Arial" charset="0"/>
                <a:sym typeface="Calibri"/>
              </a:rPr>
              <a:t>Zusammenstellung der Linksammlung cc </a:t>
            </a:r>
            <a:r>
              <a:rPr lang="de-DE" sz="800" dirty="0" err="1">
                <a:solidFill>
                  <a:schemeClr val="bg1">
                    <a:lumMod val="75000"/>
                  </a:schemeClr>
                </a:solidFill>
                <a:latin typeface="Arial" charset="0"/>
                <a:cs typeface="Arial" charset="0"/>
                <a:sym typeface="Calibri"/>
              </a:rPr>
              <a:t>by</a:t>
            </a:r>
            <a:r>
              <a:rPr lang="de-DE" sz="800" dirty="0">
                <a:solidFill>
                  <a:schemeClr val="bg1">
                    <a:lumMod val="75000"/>
                  </a:schemeClr>
                </a:solidFill>
                <a:latin typeface="Arial" charset="0"/>
                <a:cs typeface="Arial" charset="0"/>
                <a:sym typeface="Calibri"/>
              </a:rPr>
              <a:t> </a:t>
            </a:r>
            <a:r>
              <a:rPr lang="de-DE" sz="800" dirty="0" err="1">
                <a:solidFill>
                  <a:schemeClr val="bg1">
                    <a:lumMod val="75000"/>
                  </a:schemeClr>
                </a:solidFill>
                <a:latin typeface="Arial" charset="0"/>
                <a:cs typeface="Arial" charset="0"/>
                <a:sym typeface="Calibri"/>
              </a:rPr>
              <a:t>sa</a:t>
            </a:r>
            <a:r>
              <a:rPr lang="de-DE" sz="800" dirty="0">
                <a:solidFill>
                  <a:schemeClr val="bg1">
                    <a:lumMod val="75000"/>
                  </a:schemeClr>
                </a:solidFill>
                <a:latin typeface="Arial" charset="0"/>
                <a:cs typeface="Arial" charset="0"/>
                <a:sym typeface="Calibri"/>
              </a:rPr>
              <a:t> 4.0  Susanne Friz </a:t>
            </a:r>
            <a:r>
              <a:rPr lang="de-DE" altLang="de-DE" sz="800" dirty="0">
                <a:solidFill>
                  <a:schemeClr val="bg1">
                    <a:lumMod val="75000"/>
                  </a:schemeClr>
                </a:solidFill>
                <a:latin typeface="Arial" charset="0"/>
                <a:cs typeface="Arial" charset="0"/>
                <a:sym typeface="Lucida Grande"/>
              </a:rPr>
              <a:t>creativecommons.org/licenses/by-sa/4.0/legalcode.de</a:t>
            </a:r>
            <a:r>
              <a:rPr lang="de-DE" sz="800" dirty="0">
                <a:solidFill>
                  <a:schemeClr val="bg1">
                    <a:lumMod val="75000"/>
                  </a:schemeClr>
                </a:solidFill>
                <a:latin typeface="Arial" charset="0"/>
                <a:cs typeface="Arial" charset="0"/>
                <a:sym typeface="Calibri"/>
              </a:rPr>
              <a:t> </a:t>
            </a: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 typeface="Arial" charset="0"/>
              <a:buNone/>
              <a:defRPr/>
            </a:pPr>
            <a:endParaRPr lang="de-DE" sz="800" dirty="0">
              <a:solidFill>
                <a:schemeClr val="bg1">
                  <a:lumMod val="75000"/>
                </a:schemeClr>
              </a:solidFill>
              <a:latin typeface="Arial" charset="0"/>
              <a:cs typeface="Arial" charset="0"/>
              <a:sym typeface="Calibri"/>
            </a:endParaRPr>
          </a:p>
          <a:p>
            <a:pPr eaLnBrk="1" hangingPunct="1">
              <a:spcBef>
                <a:spcPct val="0"/>
              </a:spcBef>
              <a:buFontTx/>
              <a:buNone/>
              <a:defRPr/>
            </a:pPr>
            <a:endParaRPr lang="de-DE" altLang="de-DE" sz="800" dirty="0">
              <a:solidFill>
                <a:schemeClr val="bg1">
                  <a:lumMod val="75000"/>
                </a:schemeClr>
              </a:solidFill>
              <a:latin typeface="Arial" charset="0"/>
              <a:cs typeface="Arial" charset="0"/>
            </a:endParaRPr>
          </a:p>
        </p:txBody>
      </p:sp>
      <p:sp>
        <p:nvSpPr>
          <p:cNvPr id="91144" name="Rechteck 1"/>
          <p:cNvSpPr>
            <a:spLocks noChangeArrowheads="1"/>
          </p:cNvSpPr>
          <p:nvPr/>
        </p:nvSpPr>
        <p:spPr bwMode="auto">
          <a:xfrm>
            <a:off x="187325" y="2551113"/>
            <a:ext cx="87693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DE" altLang="de-DE" sz="1200" b="1">
                <a:latin typeface="Arial" panose="020B0604020202020204" pitchFamily="34" charset="0"/>
                <a:ea typeface="ヒラギノ角ゴ Pro W3" charset="-128"/>
              </a:rPr>
              <a:t>OER Schulbuch Biologie 1 </a:t>
            </a:r>
            <a:r>
              <a:rPr lang="de-DE" altLang="de-DE" sz="1200">
                <a:latin typeface="Arial" panose="020B0604020202020204" pitchFamily="34" charset="0"/>
                <a:ea typeface="ヒラギノ角ゴ Pro W3" charset="-128"/>
              </a:rPr>
              <a:t>(Klasse 7/8)</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4"/>
              </a:rPr>
              <a:t>http://biologie.oncampus.de/loop/BIOLOGIE_1</a:t>
            </a:r>
            <a:r>
              <a:rPr lang="de-DE" altLang="de-DE" sz="1200">
                <a:latin typeface="Arial" panose="020B0604020202020204" pitchFamily="34" charset="0"/>
                <a:ea typeface="ヒラギノ角ゴ Pro W3" charset="-128"/>
              </a:rPr>
              <a:t>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 Es gibt bereits Version 1.3. Text Kapitel 6: CC BY-SA; alle weiteren Texte: CC BY-SA-NC; Abbildungen: CC BY-SA. Download möglich.</a:t>
            </a:r>
          </a:p>
          <a:p>
            <a:pPr>
              <a:spcBef>
                <a:spcPct val="0"/>
              </a:spcBef>
              <a:buFontTx/>
              <a:buNone/>
            </a:pPr>
            <a:endParaRPr lang="de-DE" altLang="de-DE" sz="1200">
              <a:latin typeface="Arial" panose="020B0604020202020204" pitchFamily="34" charset="0"/>
              <a:ea typeface="ヒラギノ角ゴ Pro W3" charset="-128"/>
            </a:endParaRPr>
          </a:p>
          <a:p>
            <a:pPr>
              <a:spcBef>
                <a:spcPct val="0"/>
              </a:spcBef>
              <a:buFontTx/>
              <a:buNone/>
            </a:pPr>
            <a:r>
              <a:rPr lang="de-DE" altLang="de-DE" sz="1200" b="1">
                <a:latin typeface="Arial" panose="020B0604020202020204" pitchFamily="34" charset="0"/>
                <a:ea typeface="ヒラギノ角ゴ Pro W3" charset="-128"/>
              </a:rPr>
              <a:t>Offener Naturführer</a:t>
            </a:r>
            <a:r>
              <a:rPr lang="de-DE" altLang="de-DE" sz="1200">
                <a:latin typeface="Arial" panose="020B0604020202020204" pitchFamily="34" charset="0"/>
                <a:ea typeface="ヒラギノ角ゴ Pro W3" charset="-128"/>
              </a:rPr>
              <a:t>: </a:t>
            </a:r>
            <a:r>
              <a:rPr lang="de-DE" altLang="de-DE" sz="1200">
                <a:latin typeface="Arial" panose="020B0604020202020204" pitchFamily="34" charset="0"/>
                <a:ea typeface="ヒラギノ角ゴ Pro W3" charset="-128"/>
                <a:hlinkClick r:id="rId5"/>
              </a:rPr>
              <a:t>http://offene-naturfuehrer.de/web/</a:t>
            </a:r>
            <a:r>
              <a:rPr lang="de-DE" altLang="de-DE" sz="1200">
                <a:latin typeface="Arial" panose="020B0604020202020204" pitchFamily="34" charset="0"/>
                <a:ea typeface="ヒラギノ角ゴ Pro W3" charset="-128"/>
              </a:rPr>
              <a:t> </a:t>
            </a:r>
            <a:br>
              <a:rPr lang="de-DE" altLang="de-DE" sz="1200">
                <a:latin typeface="Arial" panose="020B0604020202020204" pitchFamily="34" charset="0"/>
                <a:ea typeface="ヒラギノ角ゴ Pro W3" charset="-128"/>
              </a:rPr>
            </a:br>
            <a:r>
              <a:rPr lang="de-DE" altLang="de-DE" sz="1200">
                <a:latin typeface="Arial" panose="020B0604020202020204" pitchFamily="34" charset="0"/>
                <a:ea typeface="ヒラギノ角ゴ Pro W3" charset="-128"/>
              </a:rPr>
              <a:t> Das Museum für Naturkunde Berlin hat eine Plattform geschaffen, auf der Naturführer, Bestimmungshilfen, Lehr- und Lernmaterialien zur Artenvielfalt und mehr gesammelt werden. Die Inhalte werden in einem Wiki gesammelt, das unter einer freien Lizenz steht.</a:t>
            </a:r>
          </a:p>
          <a:p>
            <a:pPr>
              <a:spcBef>
                <a:spcPct val="0"/>
              </a:spcBef>
              <a:buFontTx/>
              <a:buNone/>
            </a:pPr>
            <a:endParaRPr lang="de-DE" altLang="de-DE" sz="1400">
              <a:latin typeface="Arial" panose="020B0604020202020204" pitchFamily="34" charset="0"/>
              <a:ea typeface="ヒラギノ角ゴ Pro W3" charset="-128"/>
            </a:endParaRP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93188"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3189"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Diagramm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422400"/>
            <a:ext cx="3911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err="1">
                <a:solidFill>
                  <a:schemeClr val="bg1">
                    <a:lumMod val="75000"/>
                  </a:schemeClr>
                </a:solidFill>
                <a:latin typeface="Arial" charset="0"/>
                <a:cs typeface="Arial" charset="0"/>
              </a:rPr>
              <a:t>Kerres</a:t>
            </a:r>
            <a:r>
              <a:rPr lang="de-DE" altLang="de-DE" sz="800" dirty="0">
                <a:solidFill>
                  <a:schemeClr val="bg1">
                    <a:lumMod val="75000"/>
                  </a:schemeClr>
                </a:solidFill>
                <a:latin typeface="Arial" charset="0"/>
                <a:cs typeface="Arial" charset="0"/>
              </a:rPr>
              <a:t>, Michael; Heinen, Richard; Getto, Barbara 2016: Alles open – alles gut? Informationelle Ökosysteme und ihr Beitrag zur Öffnung von Bildung. In: Synergie. Fachmagazin für Digitalisierung in der Lehre. Heft 2. Hamburg. 28-31. cc </a:t>
            </a:r>
            <a:r>
              <a:rPr lang="de-DE" altLang="de-DE" sz="800" dirty="0" err="1">
                <a:solidFill>
                  <a:schemeClr val="bg1">
                    <a:lumMod val="75000"/>
                  </a:schemeClr>
                </a:solidFill>
                <a:latin typeface="Arial" charset="0"/>
                <a:cs typeface="Arial" charset="0"/>
              </a:rPr>
              <a:t>by</a:t>
            </a:r>
            <a:r>
              <a:rPr lang="de-DE" altLang="de-DE" sz="800" dirty="0">
                <a:solidFill>
                  <a:schemeClr val="bg1">
                    <a:lumMod val="75000"/>
                  </a:schemeClr>
                </a:solidFill>
                <a:latin typeface="Arial" charset="0"/>
                <a:cs typeface="Arial" charset="0"/>
              </a:rPr>
              <a:t> </a:t>
            </a:r>
            <a:r>
              <a:rPr lang="de-DE" altLang="de-DE" sz="800" dirty="0" err="1">
                <a:solidFill>
                  <a:schemeClr val="bg1">
                    <a:lumMod val="75000"/>
                  </a:schemeClr>
                </a:solidFill>
                <a:latin typeface="Arial" charset="0"/>
                <a:cs typeface="Arial" charset="0"/>
              </a:rPr>
              <a:t>sa</a:t>
            </a:r>
            <a:r>
              <a:rPr lang="de-DE" altLang="de-DE" sz="800" dirty="0">
                <a:solidFill>
                  <a:schemeClr val="bg1">
                    <a:lumMod val="75000"/>
                  </a:schemeClr>
                </a:solidFill>
                <a:latin typeface="Arial" charset="0"/>
                <a:cs typeface="Arial" charset="0"/>
              </a:rPr>
              <a:t> 4.0</a:t>
            </a:r>
          </a:p>
        </p:txBody>
      </p:sp>
      <p:grpSp>
        <p:nvGrpSpPr>
          <p:cNvPr id="93192" name="Gruppieren 11"/>
          <p:cNvGrpSpPr>
            <a:grpSpLocks/>
          </p:cNvGrpSpPr>
          <p:nvPr/>
        </p:nvGrpSpPr>
        <p:grpSpPr bwMode="auto">
          <a:xfrm>
            <a:off x="460375" y="2163763"/>
            <a:ext cx="1017588" cy="793750"/>
            <a:chOff x="3220" y="1113839"/>
            <a:chExt cx="1334235" cy="1100465"/>
          </a:xfrm>
        </p:grpSpPr>
        <p:sp>
          <p:nvSpPr>
            <p:cNvPr id="13" name="Abgerundetes Rechteck 12">
              <a:extLst/>
            </p:cNvPr>
            <p:cNvSpPr/>
            <p:nvPr/>
          </p:nvSpPr>
          <p:spPr>
            <a:xfrm>
              <a:off x="3220" y="1113839"/>
              <a:ext cx="1334235" cy="1100465"/>
            </a:xfrm>
            <a:prstGeom prst="roundRect">
              <a:avLst>
                <a:gd name="adj" fmla="val 10000"/>
              </a:avLst>
            </a:prstGeom>
            <a:ln>
              <a:solidFill>
                <a:srgbClr val="3FAAD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Abgerundetes Rechteck 4">
              <a:extLst/>
            </p:cNvPr>
            <p:cNvSpPr txBox="1"/>
            <p:nvPr/>
          </p:nvSpPr>
          <p:spPr>
            <a:xfrm>
              <a:off x="28198" y="1140250"/>
              <a:ext cx="1284279" cy="10498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0955" tIns="20955" rIns="20955" bIns="20955" spcCol="1270" anchor="ctr"/>
            <a:lstStyle/>
            <a:p>
              <a:pPr marL="0" lvl="1" algn="ctr" defTabSz="488950">
                <a:lnSpc>
                  <a:spcPct val="90000"/>
                </a:lnSpc>
                <a:spcAft>
                  <a:spcPct val="15000"/>
                </a:spcAft>
                <a:defRPr/>
              </a:pPr>
              <a:r>
                <a:rPr lang="de-DE" sz="1200" b="1" dirty="0">
                  <a:latin typeface="Arial" panose="020B0604020202020204" pitchFamily="34" charset="0"/>
                  <a:cs typeface="Arial" panose="020B0604020202020204" pitchFamily="34" charset="0"/>
                </a:rPr>
                <a:t>Lehrende</a:t>
              </a:r>
            </a:p>
          </p:txBody>
        </p:sp>
      </p:grpSp>
      <p:cxnSp>
        <p:nvCxnSpPr>
          <p:cNvPr id="5" name="Gerade Verbindung mit Pfeil 4">
            <a:extLst/>
          </p:cNvPr>
          <p:cNvCxnSpPr>
            <a:cxnSpLocks/>
          </p:cNvCxnSpPr>
          <p:nvPr/>
        </p:nvCxnSpPr>
        <p:spPr>
          <a:xfrm>
            <a:off x="1716088" y="2500313"/>
            <a:ext cx="50482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3194" name="Gruppieren 14"/>
          <p:cNvGrpSpPr>
            <a:grpSpLocks/>
          </p:cNvGrpSpPr>
          <p:nvPr/>
        </p:nvGrpSpPr>
        <p:grpSpPr bwMode="auto">
          <a:xfrm>
            <a:off x="7092950" y="2163763"/>
            <a:ext cx="1017588" cy="793750"/>
            <a:chOff x="3220" y="1113839"/>
            <a:chExt cx="1334235" cy="1100465"/>
          </a:xfrm>
        </p:grpSpPr>
        <p:sp>
          <p:nvSpPr>
            <p:cNvPr id="16" name="Abgerundetes Rechteck 15">
              <a:extLst/>
            </p:cNvPr>
            <p:cNvSpPr/>
            <p:nvPr/>
          </p:nvSpPr>
          <p:spPr>
            <a:xfrm>
              <a:off x="3220" y="1113839"/>
              <a:ext cx="1334235" cy="1100465"/>
            </a:xfrm>
            <a:prstGeom prst="roundRect">
              <a:avLst>
                <a:gd name="adj" fmla="val 10000"/>
              </a:avLst>
            </a:prstGeom>
            <a:ln>
              <a:solidFill>
                <a:srgbClr val="3FAAD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Abgerundetes Rechteck 4">
              <a:extLst/>
            </p:cNvPr>
            <p:cNvSpPr txBox="1"/>
            <p:nvPr/>
          </p:nvSpPr>
          <p:spPr>
            <a:xfrm>
              <a:off x="28198" y="1140250"/>
              <a:ext cx="1284279" cy="10498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0955" tIns="20955" rIns="20955" bIns="20955" spcCol="1270" anchor="ctr"/>
            <a:lstStyle/>
            <a:p>
              <a:pPr marL="0" lvl="1" algn="ctr" defTabSz="488950">
                <a:lnSpc>
                  <a:spcPct val="90000"/>
                </a:lnSpc>
                <a:spcAft>
                  <a:spcPct val="15000"/>
                </a:spcAft>
                <a:defRPr/>
              </a:pPr>
              <a:r>
                <a:rPr lang="de-DE" sz="1200" b="1" dirty="0">
                  <a:latin typeface="Arial" panose="020B0604020202020204" pitchFamily="34" charset="0"/>
                  <a:cs typeface="Arial" panose="020B0604020202020204" pitchFamily="34" charset="0"/>
                </a:rPr>
                <a:t>Lernende</a:t>
              </a:r>
            </a:p>
          </p:txBody>
        </p:sp>
      </p:grpSp>
      <p:cxnSp>
        <p:nvCxnSpPr>
          <p:cNvPr id="18" name="Gerade Verbindung mit Pfeil 17">
            <a:extLst/>
          </p:cNvPr>
          <p:cNvCxnSpPr>
            <a:cxnSpLocks/>
          </p:cNvCxnSpPr>
          <p:nvPr/>
        </p:nvCxnSpPr>
        <p:spPr>
          <a:xfrm>
            <a:off x="6372225" y="2560638"/>
            <a:ext cx="5032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196" name="Textfeld 13"/>
          <p:cNvSpPr txBox="1">
            <a:spLocks noChangeArrowheads="1"/>
          </p:cNvSpPr>
          <p:nvPr/>
        </p:nvSpPr>
        <p:spPr bwMode="auto">
          <a:xfrm>
            <a:off x="307975" y="1809750"/>
            <a:ext cx="1512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b="1">
                <a:solidFill>
                  <a:srgbClr val="FF0000"/>
                </a:solidFill>
                <a:latin typeface="Arial" panose="020B0604020202020204" pitchFamily="34" charset="0"/>
                <a:ea typeface="ヒラギノ角ゴ Pro W3" charset="-128"/>
              </a:rPr>
              <a:t>schwache OER</a:t>
            </a:r>
          </a:p>
        </p:txBody>
      </p:sp>
      <p:sp>
        <p:nvSpPr>
          <p:cNvPr id="27" name="Textfeld 26">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95236"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523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Diagramm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2717800"/>
            <a:ext cx="38481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err="1">
                <a:solidFill>
                  <a:schemeClr val="bg1">
                    <a:lumMod val="75000"/>
                  </a:schemeClr>
                </a:solidFill>
                <a:latin typeface="Arial" charset="0"/>
                <a:cs typeface="Arial" charset="0"/>
              </a:rPr>
              <a:t>Kerres</a:t>
            </a:r>
            <a:r>
              <a:rPr lang="de-DE" altLang="de-DE" sz="800" dirty="0">
                <a:solidFill>
                  <a:schemeClr val="bg1">
                    <a:lumMod val="75000"/>
                  </a:schemeClr>
                </a:solidFill>
                <a:latin typeface="Arial" charset="0"/>
                <a:cs typeface="Arial" charset="0"/>
              </a:rPr>
              <a:t>, Michael; Heinen, Richard; Getto, Barbara 2016: Alles open – alles gut? Informationelle Ökosysteme und ihr Beitrag zur Öffnung von Bildung. In: Synergie. Fachmagazin für Digitalisierung in der Lehre. Heft 2. Hamburg. 28-31. cc </a:t>
            </a:r>
            <a:r>
              <a:rPr lang="de-DE" altLang="de-DE" sz="800" dirty="0" err="1">
                <a:solidFill>
                  <a:schemeClr val="bg1">
                    <a:lumMod val="75000"/>
                  </a:schemeClr>
                </a:solidFill>
                <a:latin typeface="Arial" charset="0"/>
                <a:cs typeface="Arial" charset="0"/>
              </a:rPr>
              <a:t>by</a:t>
            </a:r>
            <a:r>
              <a:rPr lang="de-DE" altLang="de-DE" sz="800" dirty="0">
                <a:solidFill>
                  <a:schemeClr val="bg1">
                    <a:lumMod val="75000"/>
                  </a:schemeClr>
                </a:solidFill>
                <a:latin typeface="Arial" charset="0"/>
                <a:cs typeface="Arial" charset="0"/>
              </a:rPr>
              <a:t> </a:t>
            </a:r>
            <a:r>
              <a:rPr lang="de-DE" altLang="de-DE" sz="800" dirty="0" err="1">
                <a:solidFill>
                  <a:schemeClr val="bg1">
                    <a:lumMod val="75000"/>
                  </a:schemeClr>
                </a:solidFill>
                <a:latin typeface="Arial" charset="0"/>
                <a:cs typeface="Arial" charset="0"/>
              </a:rPr>
              <a:t>sa</a:t>
            </a:r>
            <a:r>
              <a:rPr lang="de-DE" altLang="de-DE" sz="800" dirty="0">
                <a:solidFill>
                  <a:schemeClr val="bg1">
                    <a:lumMod val="75000"/>
                  </a:schemeClr>
                </a:solidFill>
                <a:latin typeface="Arial" charset="0"/>
                <a:cs typeface="Arial" charset="0"/>
              </a:rPr>
              <a:t> 4.0</a:t>
            </a:r>
          </a:p>
        </p:txBody>
      </p:sp>
      <p:grpSp>
        <p:nvGrpSpPr>
          <p:cNvPr id="95240" name="Gruppieren 14"/>
          <p:cNvGrpSpPr>
            <a:grpSpLocks/>
          </p:cNvGrpSpPr>
          <p:nvPr/>
        </p:nvGrpSpPr>
        <p:grpSpPr bwMode="auto">
          <a:xfrm>
            <a:off x="7092950" y="2163763"/>
            <a:ext cx="1017588" cy="793750"/>
            <a:chOff x="3220" y="1113839"/>
            <a:chExt cx="1334235" cy="1100465"/>
          </a:xfrm>
        </p:grpSpPr>
        <p:sp>
          <p:nvSpPr>
            <p:cNvPr id="16" name="Abgerundetes Rechteck 15">
              <a:extLst/>
            </p:cNvPr>
            <p:cNvSpPr/>
            <p:nvPr/>
          </p:nvSpPr>
          <p:spPr>
            <a:xfrm>
              <a:off x="3220" y="1113839"/>
              <a:ext cx="1334235" cy="1100465"/>
            </a:xfrm>
            <a:prstGeom prst="roundRect">
              <a:avLst>
                <a:gd name="adj" fmla="val 10000"/>
              </a:avLst>
            </a:prstGeom>
            <a:ln>
              <a:solidFill>
                <a:srgbClr val="3FAAD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Abgerundetes Rechteck 4">
              <a:extLst/>
            </p:cNvPr>
            <p:cNvSpPr txBox="1"/>
            <p:nvPr/>
          </p:nvSpPr>
          <p:spPr>
            <a:xfrm>
              <a:off x="28198" y="1140250"/>
              <a:ext cx="1284279" cy="10498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0955" tIns="20955" rIns="20955" bIns="20955" spcCol="1270" anchor="ctr"/>
            <a:lstStyle/>
            <a:p>
              <a:pPr marL="0" lvl="1" algn="ctr" defTabSz="488950">
                <a:lnSpc>
                  <a:spcPct val="90000"/>
                </a:lnSpc>
                <a:spcAft>
                  <a:spcPct val="15000"/>
                </a:spcAft>
                <a:defRPr/>
              </a:pPr>
              <a:r>
                <a:rPr lang="de-DE" sz="1200" b="1" dirty="0">
                  <a:latin typeface="Arial" panose="020B0604020202020204" pitchFamily="34" charset="0"/>
                  <a:cs typeface="Arial" panose="020B0604020202020204" pitchFamily="34" charset="0"/>
                </a:rPr>
                <a:t>Lernende</a:t>
              </a:r>
            </a:p>
          </p:txBody>
        </p:sp>
      </p:grpSp>
      <p:grpSp>
        <p:nvGrpSpPr>
          <p:cNvPr id="95241" name="Gruppieren 18"/>
          <p:cNvGrpSpPr>
            <a:grpSpLocks/>
          </p:cNvGrpSpPr>
          <p:nvPr/>
        </p:nvGrpSpPr>
        <p:grpSpPr bwMode="auto">
          <a:xfrm>
            <a:off x="7112000" y="3630613"/>
            <a:ext cx="1017588" cy="792162"/>
            <a:chOff x="3220" y="1113839"/>
            <a:chExt cx="1334235" cy="1100465"/>
          </a:xfrm>
        </p:grpSpPr>
        <p:sp>
          <p:nvSpPr>
            <p:cNvPr id="20" name="Abgerundetes Rechteck 19">
              <a:extLst/>
            </p:cNvPr>
            <p:cNvSpPr/>
            <p:nvPr/>
          </p:nvSpPr>
          <p:spPr>
            <a:xfrm>
              <a:off x="3220" y="1113839"/>
              <a:ext cx="1334235" cy="1100465"/>
            </a:xfrm>
            <a:prstGeom prst="roundRect">
              <a:avLst>
                <a:gd name="adj" fmla="val 10000"/>
              </a:avLst>
            </a:prstGeom>
            <a:ln>
              <a:solidFill>
                <a:srgbClr val="3FAAD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Abgerundetes Rechteck 4">
              <a:extLst/>
            </p:cNvPr>
            <p:cNvSpPr txBox="1"/>
            <p:nvPr/>
          </p:nvSpPr>
          <p:spPr>
            <a:xfrm>
              <a:off x="28198" y="1138097"/>
              <a:ext cx="1284279" cy="10519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0955" tIns="20955" rIns="20955" bIns="20955" spcCol="1270" anchor="ctr"/>
            <a:lstStyle/>
            <a:p>
              <a:pPr marL="0" lvl="1" algn="ctr" defTabSz="488950">
                <a:lnSpc>
                  <a:spcPct val="90000"/>
                </a:lnSpc>
                <a:spcAft>
                  <a:spcPct val="15000"/>
                </a:spcAft>
                <a:defRPr/>
              </a:pPr>
              <a:r>
                <a:rPr lang="de-DE" sz="1200" b="1" dirty="0">
                  <a:latin typeface="Arial" panose="020B0604020202020204" pitchFamily="34" charset="0"/>
                  <a:cs typeface="Arial" panose="020B0604020202020204" pitchFamily="34" charset="0"/>
                </a:rPr>
                <a:t>Lehrende</a:t>
              </a:r>
            </a:p>
          </p:txBody>
        </p:sp>
      </p:grpSp>
      <p:cxnSp>
        <p:nvCxnSpPr>
          <p:cNvPr id="25" name="Gerade Verbindung mit Pfeil 24">
            <a:extLst/>
          </p:cNvPr>
          <p:cNvCxnSpPr>
            <a:cxnSpLocks/>
          </p:cNvCxnSpPr>
          <p:nvPr/>
        </p:nvCxnSpPr>
        <p:spPr>
          <a:xfrm flipH="1">
            <a:off x="6296025" y="4027488"/>
            <a:ext cx="6556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p:cNvPr>
          <p:cNvCxnSpPr>
            <a:cxnSpLocks/>
          </p:cNvCxnSpPr>
          <p:nvPr/>
        </p:nvCxnSpPr>
        <p:spPr>
          <a:xfrm flipH="1">
            <a:off x="6296025" y="2573338"/>
            <a:ext cx="655638" cy="11874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244" name="Textfeld 13"/>
          <p:cNvSpPr txBox="1">
            <a:spLocks noChangeArrowheads="1"/>
          </p:cNvSpPr>
          <p:nvPr/>
        </p:nvSpPr>
        <p:spPr bwMode="auto">
          <a:xfrm>
            <a:off x="6997700" y="4519613"/>
            <a:ext cx="1246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b="1">
                <a:solidFill>
                  <a:srgbClr val="FF0000"/>
                </a:solidFill>
                <a:latin typeface="Arial" panose="020B0604020202020204" pitchFamily="34" charset="0"/>
                <a:ea typeface="ヒラギノ角ゴ Pro W3" charset="-128"/>
              </a:rPr>
              <a:t>starke OER</a:t>
            </a:r>
          </a:p>
        </p:txBody>
      </p:sp>
      <p:sp>
        <p:nvSpPr>
          <p:cNvPr id="22" name="Textfeld 21">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97284"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7285"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image4.jpeg" descr="image4.jpeg"/>
          <p:cNvPicPr>
            <a:picLocks noChangeAspect="1" noChangeArrowheads="1"/>
          </p:cNvPicPr>
          <p:nvPr/>
        </p:nvPicPr>
        <p:blipFill>
          <a:blip r:embed="rId4">
            <a:extLst>
              <a:ext uri="{28A0092B-C50C-407E-A947-70E740481C1C}">
                <a14:useLocalDpi xmlns:a14="http://schemas.microsoft.com/office/drawing/2010/main" val="0"/>
              </a:ext>
            </a:extLst>
          </a:blip>
          <a:srcRect r="45055" b="1695"/>
          <a:stretch>
            <a:fillRect/>
          </a:stretch>
        </p:blipFill>
        <p:spPr bwMode="auto">
          <a:xfrm>
            <a:off x="322263" y="1735138"/>
            <a:ext cx="268763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7287" name="Textfeld 13"/>
          <p:cNvSpPr txBox="1">
            <a:spLocks noChangeArrowheads="1"/>
          </p:cNvSpPr>
          <p:nvPr/>
        </p:nvSpPr>
        <p:spPr bwMode="auto">
          <a:xfrm>
            <a:off x="865188" y="4567238"/>
            <a:ext cx="1606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ea typeface="ヒラギノ角ゴ Pro W3" charset="-128"/>
              </a:rPr>
              <a:t>IT im Kursraum</a:t>
            </a:r>
          </a:p>
        </p:txBody>
      </p:sp>
      <p:pic>
        <p:nvPicPr>
          <p:cNvPr id="24" name="image17.png" descr="image1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713" y="1735138"/>
            <a:ext cx="36004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7" name="Textfeld 13"/>
          <p:cNvSpPr txBox="1">
            <a:spLocks noChangeArrowheads="1"/>
          </p:cNvSpPr>
          <p:nvPr/>
        </p:nvSpPr>
        <p:spPr bwMode="auto">
          <a:xfrm>
            <a:off x="3860800" y="4459288"/>
            <a:ext cx="2200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ea typeface="ヒラギノ角ゴ Pro W3" charset="-128"/>
              </a:rPr>
              <a:t>Werkzeuge in der Hand</a:t>
            </a:r>
          </a:p>
          <a:p>
            <a:pPr eaLnBrk="1" hangingPunct="1">
              <a:spcBef>
                <a:spcPct val="0"/>
              </a:spcBef>
              <a:buFontTx/>
              <a:buNone/>
            </a:pPr>
            <a:r>
              <a:rPr lang="de-DE" altLang="de-DE" sz="1400">
                <a:latin typeface="Arial" panose="020B0604020202020204" pitchFamily="34" charset="0"/>
                <a:ea typeface="ヒラギノ角ゴ Pro W3" charset="-128"/>
              </a:rPr>
              <a:t> der Lernenden</a:t>
            </a:r>
          </a:p>
        </p:txBody>
      </p:sp>
      <p:pic>
        <p:nvPicPr>
          <p:cNvPr id="28" name="image7.jpeg" descr="image7.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563" y="1735138"/>
            <a:ext cx="192881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 name="Textfeld 13"/>
          <p:cNvSpPr txBox="1">
            <a:spLocks noChangeArrowheads="1"/>
          </p:cNvSpPr>
          <p:nvPr/>
        </p:nvSpPr>
        <p:spPr bwMode="auto">
          <a:xfrm>
            <a:off x="6815138" y="4459288"/>
            <a:ext cx="215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ea typeface="ヒラギノ角ゴ Pro W3" charset="-128"/>
              </a:rPr>
              <a:t>Vielfältige Lern- umgebungen gestalten</a:t>
            </a:r>
          </a:p>
        </p:txBody>
      </p:sp>
      <p:sp>
        <p:nvSpPr>
          <p:cNvPr id="30" name="Textfeld 29">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
        <p:nvSpPr>
          <p:cNvPr id="13" name="Textfeld 12">
            <a:extLst/>
          </p:cNvPr>
          <p:cNvSpPr txBox="1">
            <a:spLocks noChangeArrowheads="1"/>
          </p:cNvSpPr>
          <p:nvPr/>
        </p:nvSpPr>
        <p:spPr bwMode="auto">
          <a:xfrm>
            <a:off x="0" y="-3175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smtClean="0">
                <a:solidFill>
                  <a:schemeClr val="bg1">
                    <a:lumMod val="75000"/>
                  </a:schemeClr>
                </a:solidFill>
                <a:latin typeface="Arial" panose="020B0604020202020204" pitchFamily="34" charset="0"/>
              </a:rPr>
              <a:t>Richard Heinen (2016</a:t>
            </a:r>
            <a:r>
              <a:rPr lang="de-DE" altLang="de-DE" sz="800" dirty="0">
                <a:solidFill>
                  <a:schemeClr val="bg1">
                    <a:lumMod val="75000"/>
                  </a:schemeClr>
                </a:solidFill>
                <a:latin typeface="Arial" panose="020B0604020202020204" pitchFamily="34" charset="0"/>
              </a:rPr>
              <a:t>): </a:t>
            </a:r>
            <a:r>
              <a:rPr lang="de-DE" sz="800" dirty="0">
                <a:solidFill>
                  <a:schemeClr val="bg1">
                    <a:lumMod val="75000"/>
                  </a:schemeClr>
                </a:solidFill>
                <a:latin typeface="Arial" panose="020B0604020202020204" pitchFamily="34" charset="0"/>
              </a:rPr>
              <a:t>Perspektivwechsel - Lernen im digitalen Wandel. Url: https://de.slideshare.net/richard_he/perspektivwechsel-lernen-im-digitalen-wandel  </a:t>
            </a:r>
          </a:p>
          <a:p>
            <a:pPr eaLnBrk="1" hangingPunct="1">
              <a:spcBef>
                <a:spcPct val="0"/>
              </a:spcBef>
              <a:buFont typeface="Arial" charset="0"/>
              <a:buNone/>
              <a:defRPr/>
            </a:pPr>
            <a:r>
              <a:rPr lang="de-DE" altLang="de-DE" sz="800" dirty="0">
                <a:solidFill>
                  <a:schemeClr val="bg1">
                    <a:lumMod val="75000"/>
                  </a:schemeClr>
                </a:solidFill>
                <a:latin typeface="Arial" panose="020B0604020202020204" pitchFamily="34" charset="0"/>
              </a:rPr>
              <a:t>Richard Heinen (2017): </a:t>
            </a:r>
            <a:r>
              <a:rPr lang="de-DE" sz="800" dirty="0">
                <a:solidFill>
                  <a:schemeClr val="bg1">
                    <a:lumMod val="75000"/>
                  </a:schemeClr>
                </a:solidFill>
                <a:latin typeface="Arial" panose="020B0604020202020204" pitchFamily="34" charset="0"/>
              </a:rPr>
              <a:t>Wovon wir reden (sollten), wenn wir von digitaler Bildung reden. Url: https://de.slideshare.net/richard_he/wovon-wir-reden-sollten-wenn-wir-von-digitaler-bildung-reden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99332"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9933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feld 13"/>
          <p:cNvSpPr txBox="1">
            <a:spLocks noChangeArrowheads="1"/>
          </p:cNvSpPr>
          <p:nvPr/>
        </p:nvSpPr>
        <p:spPr bwMode="auto">
          <a:xfrm>
            <a:off x="3133725" y="2822575"/>
            <a:ext cx="1747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latin typeface="Arial" panose="020B0604020202020204" pitchFamily="34" charset="0"/>
                <a:ea typeface="ヒラギノ角ゴ Pro W3" charset="-128"/>
              </a:rPr>
              <a:t>Lernen sichtbar und relevant machen</a:t>
            </a:r>
          </a:p>
        </p:txBody>
      </p:sp>
      <p:pic>
        <p:nvPicPr>
          <p:cNvPr id="99335" name="image9.jpeg" descr="image9.jpeg"/>
          <p:cNvPicPr>
            <a:picLocks noChangeAspect="1" noChangeArrowheads="1"/>
          </p:cNvPicPr>
          <p:nvPr/>
        </p:nvPicPr>
        <p:blipFill>
          <a:blip r:embed="rId4">
            <a:extLst>
              <a:ext uri="{28A0092B-C50C-407E-A947-70E740481C1C}">
                <a14:useLocalDpi xmlns:a14="http://schemas.microsoft.com/office/drawing/2010/main" val="0"/>
              </a:ext>
            </a:extLst>
          </a:blip>
          <a:srcRect l="45839" t="15875"/>
          <a:stretch>
            <a:fillRect/>
          </a:stretch>
        </p:blipFill>
        <p:spPr bwMode="auto">
          <a:xfrm>
            <a:off x="5845175" y="1320800"/>
            <a:ext cx="302895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Rechteck 1">
            <a:extLst/>
          </p:cNvPr>
          <p:cNvSpPr/>
          <p:nvPr/>
        </p:nvSpPr>
        <p:spPr>
          <a:xfrm rot="16200000">
            <a:off x="3035300" y="1641476"/>
            <a:ext cx="1944687" cy="2887662"/>
          </a:xfrm>
          <a:prstGeom prst="rect">
            <a:avLst/>
          </a:prstGeom>
          <a:noFill/>
          <a:ln>
            <a:solidFill>
              <a:srgbClr val="3FAA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Textfeld 15">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
        <p:nvSpPr>
          <p:cNvPr id="12" name="Textfeld 11">
            <a:extLst/>
          </p:cNvPr>
          <p:cNvSpPr txBox="1">
            <a:spLocks noChangeArrowheads="1"/>
          </p:cNvSpPr>
          <p:nvPr/>
        </p:nvSpPr>
        <p:spPr bwMode="auto">
          <a:xfrm>
            <a:off x="0" y="-3175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smtClean="0">
                <a:solidFill>
                  <a:schemeClr val="bg1">
                    <a:lumMod val="75000"/>
                  </a:schemeClr>
                </a:solidFill>
                <a:latin typeface="Arial" charset="0"/>
                <a:cs typeface="Arial" charset="0"/>
              </a:rPr>
              <a:t>Richard Heinen (2017): Schule in der Digitalisierung. </a:t>
            </a:r>
            <a:r>
              <a:rPr lang="de-DE" altLang="de-DE" sz="800" dirty="0">
                <a:solidFill>
                  <a:schemeClr val="bg1">
                    <a:lumMod val="75000"/>
                  </a:schemeClr>
                </a:solidFill>
                <a:latin typeface="Arial" charset="0"/>
                <a:cs typeface="Arial" charset="0"/>
              </a:rPr>
              <a:t>Url: https://</a:t>
            </a:r>
            <a:r>
              <a:rPr lang="de-DE" altLang="de-DE" sz="800" dirty="0" smtClean="0">
                <a:solidFill>
                  <a:schemeClr val="bg1">
                    <a:lumMod val="75000"/>
                  </a:schemeClr>
                </a:solidFill>
                <a:latin typeface="Arial" charset="0"/>
                <a:cs typeface="Arial" charset="0"/>
              </a:rPr>
              <a:t>de.slideshare.net/richard_he/schule-in-der-digitalisierung </a:t>
            </a:r>
            <a:endParaRPr lang="de-DE" altLang="de-DE" sz="800" dirty="0">
              <a:solidFill>
                <a:schemeClr val="bg1">
                  <a:lumMod val="7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1" name="Textfeld 10">
            <a:extLst/>
          </p:cNvPr>
          <p:cNvSpPr txBox="1">
            <a:spLocks noChangeArrowheads="1"/>
          </p:cNvSpPr>
          <p:nvPr/>
        </p:nvSpPr>
        <p:spPr bwMode="auto">
          <a:xfrm>
            <a:off x="5795963" y="3003550"/>
            <a:ext cx="29511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en-US" sz="1200" dirty="0">
                <a:latin typeface="Arial" panose="020B0604020202020204" pitchFamily="34" charset="0"/>
              </a:rPr>
              <a:t>Rembrandt's The Night Watch is considered a masterpiece  Photo: </a:t>
            </a:r>
            <a:r>
              <a:rPr lang="en-US" sz="1200" dirty="0" err="1">
                <a:latin typeface="Arial" panose="020B0604020202020204" pitchFamily="34" charset="0"/>
              </a:rPr>
              <a:t>Gijsbert</a:t>
            </a:r>
            <a:r>
              <a:rPr lang="en-US" sz="1200" dirty="0">
                <a:latin typeface="Arial" panose="020B0604020202020204" pitchFamily="34" charset="0"/>
              </a:rPr>
              <a:t> van der </a:t>
            </a:r>
            <a:r>
              <a:rPr lang="en-US" sz="1200" dirty="0" err="1" smtClean="0">
                <a:latin typeface="Arial" panose="020B0604020202020204" pitchFamily="34" charset="0"/>
              </a:rPr>
              <a:t>Wal</a:t>
            </a:r>
            <a:r>
              <a:rPr lang="en-US" sz="1200" dirty="0" smtClean="0">
                <a:latin typeface="Arial" panose="020B0604020202020204" pitchFamily="34" charset="0"/>
              </a:rPr>
              <a:t>. </a:t>
            </a:r>
            <a:r>
              <a:rPr lang="en-US" sz="1200" dirty="0">
                <a:latin typeface="Arial" panose="020B0604020202020204" pitchFamily="34" charset="0"/>
              </a:rPr>
              <a:t>Url: </a:t>
            </a:r>
            <a:r>
              <a:rPr lang="en-US" sz="1200" dirty="0">
                <a:latin typeface="Arial" panose="020B0604020202020204" pitchFamily="34" charset="0"/>
                <a:hlinkClick r:id="rId4"/>
              </a:rPr>
              <a:t>https://</a:t>
            </a:r>
            <a:r>
              <a:rPr lang="en-US" sz="1200" dirty="0" smtClean="0">
                <a:latin typeface="Arial" panose="020B0604020202020204" pitchFamily="34" charset="0"/>
                <a:hlinkClick r:id="rId4"/>
              </a:rPr>
              <a:t>secure.i.telegraph.co.uk/multimedia/archive/03551/Capture_3551152b.jpg</a:t>
            </a:r>
            <a:r>
              <a:rPr lang="en-US" sz="1200" dirty="0" smtClean="0">
                <a:latin typeface="Arial" panose="020B0604020202020204" pitchFamily="34" charset="0"/>
              </a:rPr>
              <a:t> </a:t>
            </a:r>
            <a:endParaRPr lang="en-US" sz="1200" dirty="0">
              <a:latin typeface="Arial" panose="020B0604020202020204" pitchFamily="34"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
        <p:nvSpPr>
          <p:cNvPr id="101381"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Lernen mit neuen Medien</a:t>
            </a:r>
          </a:p>
        </p:txBody>
      </p:sp>
      <p:sp>
        <p:nvSpPr>
          <p:cNvPr id="12"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zu guter Letzt …</a:t>
            </a:r>
          </a:p>
        </p:txBody>
      </p:sp>
      <p:sp>
        <p:nvSpPr>
          <p:cNvPr id="16" name="Textfeld 15">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2"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zu guter Letzt …</a:t>
            </a:r>
          </a:p>
        </p:txBody>
      </p:sp>
      <p:sp>
        <p:nvSpPr>
          <p:cNvPr id="14" name="Textfeld 10">
            <a:extLst/>
          </p:cNvPr>
          <p:cNvSpPr txBox="1">
            <a:spLocks noChangeArrowheads="1"/>
          </p:cNvSpPr>
          <p:nvPr/>
        </p:nvSpPr>
        <p:spPr bwMode="auto">
          <a:xfrm>
            <a:off x="443483" y="2026458"/>
            <a:ext cx="44279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de-DE" altLang="de-DE" sz="2400" strike="sngStrike" dirty="0">
                <a:solidFill>
                  <a:srgbClr val="3FA9DC"/>
                </a:solidFill>
                <a:latin typeface="Arial" panose="020B0604020202020204" pitchFamily="34" charset="0"/>
              </a:rPr>
              <a:t>Lernen mit neuen Medien </a:t>
            </a:r>
          </a:p>
          <a:p>
            <a:pPr eaLnBrk="1" hangingPunct="1">
              <a:spcBef>
                <a:spcPct val="0"/>
              </a:spcBef>
              <a:buFontTx/>
              <a:buNone/>
              <a:defRPr/>
            </a:pPr>
            <a:r>
              <a:rPr lang="de-DE" altLang="de-DE" sz="2400" dirty="0">
                <a:solidFill>
                  <a:srgbClr val="3FA9DC"/>
                </a:solidFill>
                <a:latin typeface="Arial" panose="020B0604020202020204" pitchFamily="34" charset="0"/>
              </a:rPr>
              <a:t>→ Neues Lernen mit Medien</a:t>
            </a:r>
          </a:p>
        </p:txBody>
      </p:sp>
      <p:sp>
        <p:nvSpPr>
          <p:cNvPr id="15" name="Textfeld 14">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
        <p:nvSpPr>
          <p:cNvPr id="10" name="Textfeld 9">
            <a:extLst/>
          </p:cNvPr>
          <p:cNvSpPr txBox="1">
            <a:spLocks noChangeArrowheads="1"/>
          </p:cNvSpPr>
          <p:nvPr/>
        </p:nvSpPr>
        <p:spPr bwMode="auto">
          <a:xfrm>
            <a:off x="5795963" y="3003550"/>
            <a:ext cx="29511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en-US" sz="1200" dirty="0">
                <a:latin typeface="Arial" panose="020B0604020202020204" pitchFamily="34" charset="0"/>
              </a:rPr>
              <a:t>Rembrandt's The Night Watch is considered a masterpiece  Photo: </a:t>
            </a:r>
            <a:r>
              <a:rPr lang="en-US" sz="1200" dirty="0" err="1">
                <a:latin typeface="Arial" panose="020B0604020202020204" pitchFamily="34" charset="0"/>
              </a:rPr>
              <a:t>Gijsbert</a:t>
            </a:r>
            <a:r>
              <a:rPr lang="en-US" sz="1200" dirty="0">
                <a:latin typeface="Arial" panose="020B0604020202020204" pitchFamily="34" charset="0"/>
              </a:rPr>
              <a:t> van der </a:t>
            </a:r>
            <a:r>
              <a:rPr lang="en-US" sz="1200" dirty="0" err="1" smtClean="0">
                <a:latin typeface="Arial" panose="020B0604020202020204" pitchFamily="34" charset="0"/>
              </a:rPr>
              <a:t>Wal</a:t>
            </a:r>
            <a:r>
              <a:rPr lang="en-US" sz="1200" dirty="0" smtClean="0">
                <a:latin typeface="Arial" panose="020B0604020202020204" pitchFamily="34" charset="0"/>
              </a:rPr>
              <a:t>. </a:t>
            </a:r>
            <a:r>
              <a:rPr lang="en-US" sz="1200" dirty="0">
                <a:latin typeface="Arial" panose="020B0604020202020204" pitchFamily="34" charset="0"/>
              </a:rPr>
              <a:t>Url: </a:t>
            </a:r>
            <a:r>
              <a:rPr lang="en-US" sz="1200" dirty="0">
                <a:latin typeface="Arial" panose="020B0604020202020204" pitchFamily="34" charset="0"/>
                <a:hlinkClick r:id="rId4"/>
              </a:rPr>
              <a:t>https://</a:t>
            </a:r>
            <a:r>
              <a:rPr lang="en-US" sz="1200" dirty="0" smtClean="0">
                <a:latin typeface="Arial" panose="020B0604020202020204" pitchFamily="34" charset="0"/>
                <a:hlinkClick r:id="rId4"/>
              </a:rPr>
              <a:t>secure.i.telegraph.co.uk/multimedia/archive/03551/Capture_3551152b.jpg</a:t>
            </a:r>
            <a:r>
              <a:rPr lang="en-US" sz="1200" dirty="0" smtClean="0">
                <a:latin typeface="Arial" panose="020B0604020202020204" pitchFamily="34" charset="0"/>
              </a:rPr>
              <a:t> </a:t>
            </a:r>
            <a:endParaRPr lang="en-US" sz="1200" dirty="0">
              <a:latin typeface="Arial" panose="020B0604020202020204" pitchFamily="34"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Die praktische Arbeit mit OER</a:t>
            </a:r>
          </a:p>
        </p:txBody>
      </p:sp>
      <p:sp>
        <p:nvSpPr>
          <p:cNvPr id="105476" name="Textfeld 10"/>
          <p:cNvSpPr txBox="1">
            <a:spLocks noChangeArrowheads="1"/>
          </p:cNvSpPr>
          <p:nvPr/>
        </p:nvSpPr>
        <p:spPr bwMode="auto">
          <a:xfrm>
            <a:off x="1947863" y="1763713"/>
            <a:ext cx="273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000" b="1">
                <a:solidFill>
                  <a:schemeClr val="bg1"/>
                </a:solidFill>
                <a:latin typeface="Arial" panose="020B0604020202020204" pitchFamily="34" charset="0"/>
              </a:rPr>
              <a:t>1</a:t>
            </a:r>
          </a:p>
        </p:txBody>
      </p:sp>
      <p:pic>
        <p:nvPicPr>
          <p:cNvPr id="105477"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image6.png" descr="image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3" y="1924050"/>
            <a:ext cx="39878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5479" name="Picture 2" descr="http://upload.wikimedia.org/wikipedia/commons/thumb/4/40/Computer_lab_showing_desktop_PCs_warwick.jpg/800px-Computer_lab_showing_desktop_PCs_warwi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588" y="1924050"/>
            <a:ext cx="3824287"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14">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
        <p:nvSpPr>
          <p:cNvPr id="13" name="Textfeld 12">
            <a:extLst/>
          </p:cNvPr>
          <p:cNvSpPr txBox="1">
            <a:spLocks noChangeArrowheads="1"/>
          </p:cNvSpPr>
          <p:nvPr/>
        </p:nvSpPr>
        <p:spPr bwMode="auto">
          <a:xfrm>
            <a:off x="0" y="-3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 typeface="Arial" charset="0"/>
              <a:buNone/>
              <a:defRPr/>
            </a:pPr>
            <a:r>
              <a:rPr lang="de-DE" altLang="de-DE" sz="800" dirty="0" smtClean="0">
                <a:solidFill>
                  <a:schemeClr val="bg1">
                    <a:lumMod val="75000"/>
                  </a:schemeClr>
                </a:solidFill>
                <a:latin typeface="Arial" charset="0"/>
                <a:cs typeface="Arial" charset="0"/>
              </a:rPr>
              <a:t>Sprachlabor </a:t>
            </a:r>
            <a:r>
              <a:rPr lang="de-DE" altLang="de-DE" sz="800" dirty="0">
                <a:solidFill>
                  <a:schemeClr val="bg1">
                    <a:lumMod val="75000"/>
                  </a:schemeClr>
                </a:solidFill>
                <a:latin typeface="Arial" charset="0"/>
                <a:cs typeface="Arial" charset="0"/>
              </a:rPr>
              <a:t>Url: http://cms.gymnasium-moosburg.de/uploads/pics/19780223_sprachlabor.jpg  </a:t>
            </a:r>
            <a:endParaRPr lang="de-DE" altLang="de-DE" sz="800" dirty="0" smtClean="0">
              <a:solidFill>
                <a:schemeClr val="bg1">
                  <a:lumMod val="75000"/>
                </a:schemeClr>
              </a:solidFill>
              <a:latin typeface="Arial" charset="0"/>
              <a:cs typeface="Arial" charset="0"/>
            </a:endParaRPr>
          </a:p>
          <a:p>
            <a:pPr eaLnBrk="1" hangingPunct="1">
              <a:spcBef>
                <a:spcPct val="0"/>
              </a:spcBef>
              <a:buFont typeface="Arial" charset="0"/>
              <a:buNone/>
              <a:defRPr/>
            </a:pPr>
            <a:r>
              <a:rPr lang="en-US" sz="800" dirty="0">
                <a:solidFill>
                  <a:schemeClr val="bg1">
                    <a:lumMod val="75000"/>
                  </a:schemeClr>
                </a:solidFill>
                <a:latin typeface="Arial" charset="0"/>
                <a:cs typeface="Arial" charset="0"/>
              </a:rPr>
              <a:t>A university computer lab containing many desktop PCs by Mike1024 Url: https://upload.wikimedia.org/wikipedia/commons/thumb/4/40/Computer_lab_showing_desktop_</a:t>
            </a:r>
          </a:p>
          <a:p>
            <a:pPr eaLnBrk="1" hangingPunct="1">
              <a:spcBef>
                <a:spcPct val="0"/>
              </a:spcBef>
              <a:buFont typeface="Arial" charset="0"/>
              <a:buNone/>
              <a:defRPr/>
            </a:pPr>
            <a:r>
              <a:rPr lang="en-US" sz="800" dirty="0">
                <a:solidFill>
                  <a:schemeClr val="bg1">
                    <a:lumMod val="75000"/>
                  </a:schemeClr>
                </a:solidFill>
                <a:latin typeface="Arial" charset="0"/>
                <a:cs typeface="Arial" charset="0"/>
              </a:rPr>
              <a:t>PCs_warwick.jpg/1280px-Computer_lab_showing_desktop_PCs_warwick.jpg  </a:t>
            </a:r>
            <a:endParaRPr lang="de-DE" altLang="de-DE" sz="800" dirty="0">
              <a:solidFill>
                <a:schemeClr val="bg1">
                  <a:lumMod val="7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cxnSp>
        <p:nvCxnSpPr>
          <p:cNvPr id="30" name="Gerade Verbindung 29">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feld 23">
            <a:extLst/>
          </p:cNvPr>
          <p:cNvSpPr txBox="1">
            <a:spLocks noChangeArrowheads="1"/>
          </p:cNvSpPr>
          <p:nvPr/>
        </p:nvSpPr>
        <p:spPr bwMode="auto">
          <a:xfrm>
            <a:off x="0" y="-3175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 typeface="Arial" charset="0"/>
              <a:buNone/>
              <a:defRPr/>
            </a:pPr>
            <a:r>
              <a:rPr lang="de-DE" altLang="de-DE" sz="800" dirty="0">
                <a:solidFill>
                  <a:schemeClr val="bg1">
                    <a:lumMod val="85000"/>
                  </a:schemeClr>
                </a:solidFill>
              </a:rPr>
              <a:t>Link zu dem Selfie-Bild mit Hillary Clinton: http://</a:t>
            </a:r>
            <a:r>
              <a:rPr lang="de-DE" altLang="de-DE" sz="800" dirty="0" err="1">
                <a:solidFill>
                  <a:schemeClr val="bg1">
                    <a:lumMod val="85000"/>
                  </a:schemeClr>
                </a:solidFill>
              </a:rPr>
              <a:t>time.com</a:t>
            </a:r>
            <a:r>
              <a:rPr lang="de-DE" altLang="de-DE" sz="800" dirty="0">
                <a:solidFill>
                  <a:schemeClr val="bg1">
                    <a:lumMod val="85000"/>
                  </a:schemeClr>
                </a:solidFill>
              </a:rPr>
              <a:t>/4508252/</a:t>
            </a:r>
            <a:r>
              <a:rPr lang="de-DE" altLang="de-DE" sz="800" dirty="0" err="1">
                <a:solidFill>
                  <a:schemeClr val="bg1">
                    <a:lumMod val="85000"/>
                  </a:schemeClr>
                </a:solidFill>
              </a:rPr>
              <a:t>hillary-clinton-epic-selfie</a:t>
            </a:r>
            <a:r>
              <a:rPr lang="de-DE" altLang="de-DE" sz="800" dirty="0">
                <a:solidFill>
                  <a:schemeClr val="bg1">
                    <a:lumMod val="85000"/>
                  </a:schemeClr>
                </a:solidFill>
              </a:rPr>
              <a:t>/</a:t>
            </a:r>
          </a:p>
          <a:p>
            <a:pPr>
              <a:buFont typeface="Arial" charset="0"/>
              <a:buNone/>
              <a:defRPr/>
            </a:pPr>
            <a:endParaRPr lang="de-DE" sz="800" dirty="0">
              <a:solidFill>
                <a:schemeClr val="bg1">
                  <a:lumMod val="85000"/>
                </a:schemeClr>
              </a:solidFill>
              <a:sym typeface="Gill Sans"/>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a:p>
            <a:pPr eaLnBrk="1" hangingPunct="1">
              <a:spcBef>
                <a:spcPct val="0"/>
              </a:spcBef>
              <a:buFontTx/>
              <a:buNone/>
              <a:defRPr/>
            </a:pPr>
            <a:endParaRPr lang="de-DE" altLang="de-DE" sz="800" dirty="0">
              <a:solidFill>
                <a:schemeClr val="bg1">
                  <a:lumMod val="75000"/>
                </a:schemeClr>
              </a:solidFill>
              <a:latin typeface="Arial" charset="0"/>
              <a:ea typeface="Arial" charset="0"/>
              <a:cs typeface="Arial" charset="0"/>
            </a:endParaRPr>
          </a:p>
        </p:txBody>
      </p:sp>
      <p:sp>
        <p:nvSpPr>
          <p:cNvPr id="12" name="Textfeld 11">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
        <p:nvSpPr>
          <p:cNvPr id="11" name="Textfeld 13">
            <a:extLst/>
          </p:cNvPr>
          <p:cNvSpPr txBox="1">
            <a:spLocks noChangeArrowheads="1"/>
          </p:cNvSpPr>
          <p:nvPr/>
        </p:nvSpPr>
        <p:spPr bwMode="auto">
          <a:xfrm>
            <a:off x="1649413" y="2397125"/>
            <a:ext cx="62357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charset="0"/>
              <a:buNone/>
              <a:defRPr/>
            </a:pPr>
            <a:r>
              <a:rPr lang="de-DE" altLang="de-DE" sz="2000" dirty="0">
                <a:latin typeface="Arial" panose="020B0604020202020204" pitchFamily="34" charset="0"/>
                <a:ea typeface="ヒラギノ角ゴ Pro W3" panose="020B0300000000000000" pitchFamily="34" charset="-128"/>
              </a:rPr>
              <a:t>Link zu dem Bild mit Hillary Clinton: </a:t>
            </a:r>
            <a:r>
              <a:rPr lang="de-DE" altLang="de-DE" sz="2000" dirty="0"/>
              <a:t>http://</a:t>
            </a:r>
            <a:r>
              <a:rPr lang="de-DE" altLang="de-DE" sz="2000" dirty="0" err="1"/>
              <a:t>time.com</a:t>
            </a:r>
            <a:r>
              <a:rPr lang="de-DE" altLang="de-DE" sz="2000" dirty="0"/>
              <a:t>/4508252/</a:t>
            </a:r>
            <a:r>
              <a:rPr lang="de-DE" altLang="de-DE" sz="2000" dirty="0" err="1"/>
              <a:t>hillary-clinton-epic-selfie</a:t>
            </a:r>
            <a:r>
              <a:rPr lang="de-DE" altLang="de-DE" sz="2000" dirty="0"/>
              <a:t>/</a:t>
            </a:r>
          </a:p>
          <a:p>
            <a:pPr>
              <a:buFont typeface="Arial" charset="0"/>
              <a:buNone/>
              <a:defRPr/>
            </a:pPr>
            <a:endParaRPr lang="de-DE" sz="2000" dirty="0">
              <a:solidFill>
                <a:schemeClr val="bg1">
                  <a:lumMod val="85000"/>
                </a:schemeClr>
              </a:solidFill>
              <a:sym typeface="Gill San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pic>
        <p:nvPicPr>
          <p:cNvPr id="10752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7524" name="Shape 564"/>
          <p:cNvCxnSpPr>
            <a:cxnSpLocks noChangeShapeType="1"/>
          </p:cNvCxnSpPr>
          <p:nvPr/>
        </p:nvCxnSpPr>
        <p:spPr bwMode="auto">
          <a:xfrm>
            <a:off x="2016125" y="65166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07525" name="Shape 564"/>
          <p:cNvCxnSpPr>
            <a:cxnSpLocks noChangeShapeType="1"/>
          </p:cNvCxnSpPr>
          <p:nvPr/>
        </p:nvCxnSpPr>
        <p:spPr bwMode="auto">
          <a:xfrm>
            <a:off x="2168525" y="66690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07526" name="Shape 564"/>
          <p:cNvCxnSpPr>
            <a:cxnSpLocks noChangeShapeType="1"/>
          </p:cNvCxnSpPr>
          <p:nvPr/>
        </p:nvCxnSpPr>
        <p:spPr bwMode="auto">
          <a:xfrm>
            <a:off x="2320925" y="68214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cxnSp>
        <p:nvCxnSpPr>
          <p:cNvPr id="107527" name="Shape 564"/>
          <p:cNvCxnSpPr>
            <a:cxnSpLocks noChangeShapeType="1"/>
          </p:cNvCxnSpPr>
          <p:nvPr/>
        </p:nvCxnSpPr>
        <p:spPr bwMode="auto">
          <a:xfrm>
            <a:off x="2473325" y="6973888"/>
            <a:ext cx="7775575" cy="0"/>
          </a:xfrm>
          <a:prstGeom prst="straightConnector1">
            <a:avLst/>
          </a:prstGeom>
          <a:noFill/>
          <a:ln w="9525">
            <a:solidFill>
              <a:srgbClr val="000330"/>
            </a:solidFill>
            <a:round/>
            <a:headEnd/>
            <a:tailEnd type="triangle" w="lg" len="lg"/>
          </a:ln>
          <a:extLst>
            <a:ext uri="{909E8E84-426E-40DD-AFC4-6F175D3DCCD1}">
              <a14:hiddenFill xmlns:a14="http://schemas.microsoft.com/office/drawing/2010/main">
                <a:noFill/>
              </a14:hiddenFill>
            </a:ext>
          </a:extLst>
        </p:spPr>
      </p:cxnSp>
      <p:pic>
        <p:nvPicPr>
          <p:cNvPr id="107528" name="Diagramm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100" y="2460625"/>
            <a:ext cx="6197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Textfeld 10"/>
          <p:cNvSpPr txBox="1">
            <a:spLocks noChangeArrowheads="1"/>
          </p:cNvSpPr>
          <p:nvPr/>
        </p:nvSpPr>
        <p:spPr bwMode="auto">
          <a:xfrm>
            <a:off x="0" y="173513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2400">
                <a:solidFill>
                  <a:srgbClr val="3FA9DC"/>
                </a:solidFill>
                <a:latin typeface="Arial" panose="020B0604020202020204" pitchFamily="34" charset="0"/>
              </a:rPr>
              <a:t>Potenziale des Lernens mit digitalen Medien</a:t>
            </a:r>
          </a:p>
        </p:txBody>
      </p:sp>
      <p:sp>
        <p:nvSpPr>
          <p:cNvPr id="12"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zu guter Letzt …</a:t>
            </a:r>
          </a:p>
        </p:txBody>
      </p:sp>
      <p:sp>
        <p:nvSpPr>
          <p:cNvPr id="14" name="Textfeld 13">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p:cNvPr>
          <p:cNvSpPr/>
          <p:nvPr/>
        </p:nvSpPr>
        <p:spPr>
          <a:xfrm>
            <a:off x="179388" y="4084638"/>
            <a:ext cx="8782050" cy="935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de-DE" altLang="de-DE" sz="1800">
              <a:solidFill>
                <a:srgbClr val="FFFFFF"/>
              </a:solidFill>
              <a:cs typeface="Arial" panose="020B0604020202020204" pitchFamily="34" charset="0"/>
            </a:endParaRPr>
          </a:p>
        </p:txBody>
      </p:sp>
      <p:sp>
        <p:nvSpPr>
          <p:cNvPr id="109571" name="Textplatzhalter 11"/>
          <p:cNvSpPr txBox="1">
            <a:spLocks/>
          </p:cNvSpPr>
          <p:nvPr/>
        </p:nvSpPr>
        <p:spPr bwMode="auto">
          <a:xfrm>
            <a:off x="323850" y="1131888"/>
            <a:ext cx="86375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180000" tIns="180000" rIns="180000" bIns="18000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Aft>
                <a:spcPts val="600"/>
              </a:spcAft>
              <a:buFont typeface="Arial" panose="020B0604020202020204" pitchFamily="34" charset="0"/>
              <a:buNone/>
            </a:pPr>
            <a:r>
              <a:rPr lang="de-DE" altLang="de-DE" sz="2800" b="1">
                <a:solidFill>
                  <a:srgbClr val="FFFFFF"/>
                </a:solidFill>
                <a:latin typeface="Arial" panose="020B0604020202020204" pitchFamily="34" charset="0"/>
                <a:ea typeface="ヒラギノ角ゴ Pro W3" charset="-128"/>
              </a:rPr>
              <a:t>Herzlichen Dank!</a:t>
            </a:r>
          </a:p>
          <a:p>
            <a:pPr eaLnBrk="1" hangingPunct="1">
              <a:spcAft>
                <a:spcPts val="600"/>
              </a:spcAft>
              <a:buFont typeface="Arial" panose="020B0604020202020204" pitchFamily="34" charset="0"/>
              <a:buNone/>
            </a:pPr>
            <a:r>
              <a:rPr lang="de-DE" altLang="de-DE" sz="1800">
                <a:solidFill>
                  <a:srgbClr val="FFFFFF"/>
                </a:solidFill>
                <a:latin typeface="Arial" panose="020B0604020202020204" pitchFamily="34" charset="0"/>
                <a:ea typeface="ヒラギノ角ゴ Pro W3" charset="-128"/>
              </a:rPr>
              <a:t>Dr. Bettina Waffner</a:t>
            </a:r>
          </a:p>
        </p:txBody>
      </p:sp>
      <p:sp>
        <p:nvSpPr>
          <p:cNvPr id="109572" name="Textplatzhalter 6"/>
          <p:cNvSpPr txBox="1">
            <a:spLocks/>
          </p:cNvSpPr>
          <p:nvPr/>
        </p:nvSpPr>
        <p:spPr bwMode="auto">
          <a:xfrm>
            <a:off x="468313" y="2355850"/>
            <a:ext cx="5278437"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lIns="0" tIns="0" rIns="180000" bIns="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9652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600"/>
              </a:spcAft>
              <a:buFontTx/>
              <a:buNone/>
            </a:pPr>
            <a:r>
              <a:rPr lang="de-DE" altLang="de-DE" sz="1800">
                <a:solidFill>
                  <a:schemeClr val="bg1"/>
                </a:solidFill>
                <a:latin typeface="Arial" panose="020B0604020202020204" pitchFamily="34" charset="0"/>
                <a:ea typeface="ヒラギノ角ゴ Pro W3" charset="-128"/>
              </a:rPr>
              <a:t>Mail: bettina.waffner@uni-duisburg-essen.de</a:t>
            </a:r>
          </a:p>
          <a:p>
            <a:pPr>
              <a:spcAft>
                <a:spcPts val="600"/>
              </a:spcAft>
              <a:buFontTx/>
              <a:buNone/>
            </a:pPr>
            <a:r>
              <a:rPr lang="de-DE" altLang="de-DE" sz="1800">
                <a:solidFill>
                  <a:schemeClr val="bg1"/>
                </a:solidFill>
                <a:latin typeface="Arial" panose="020B0604020202020204" pitchFamily="34" charset="0"/>
                <a:ea typeface="ヒラギノ角ゴ Pro W3" charset="-128"/>
              </a:rPr>
              <a:t>Telefon: +492011836476</a:t>
            </a:r>
          </a:p>
          <a:p>
            <a:pPr>
              <a:spcAft>
                <a:spcPts val="600"/>
              </a:spcAft>
              <a:buFontTx/>
              <a:buNone/>
            </a:pPr>
            <a:r>
              <a:rPr lang="de-DE" altLang="de-DE" sz="1800">
                <a:solidFill>
                  <a:schemeClr val="bg1"/>
                </a:solidFill>
                <a:latin typeface="Arial" panose="020B0604020202020204" pitchFamily="34" charset="0"/>
                <a:ea typeface="ヒラギノ角ゴ Pro W3" charset="-128"/>
              </a:rPr>
              <a:t>Twitter: bwaffner</a:t>
            </a:r>
          </a:p>
          <a:p>
            <a:pPr>
              <a:spcAft>
                <a:spcPts val="600"/>
              </a:spcAft>
              <a:buFontTx/>
              <a:buNone/>
            </a:pPr>
            <a:endParaRPr lang="de-DE" altLang="de-DE" sz="1800">
              <a:solidFill>
                <a:schemeClr val="bg1"/>
              </a:solidFill>
              <a:latin typeface="Arial" panose="020B0604020202020204" pitchFamily="34" charset="0"/>
              <a:ea typeface="ヒラギノ角ゴ Pro W3" charset="-128"/>
            </a:endParaRPr>
          </a:p>
          <a:p>
            <a:pPr>
              <a:spcAft>
                <a:spcPts val="600"/>
              </a:spcAft>
              <a:buFontTx/>
              <a:buNone/>
            </a:pPr>
            <a:endParaRPr lang="de-DE" altLang="de-DE" sz="1800">
              <a:solidFill>
                <a:schemeClr val="bg1"/>
              </a:solidFill>
              <a:latin typeface="Arial" panose="020B0604020202020204" pitchFamily="34" charset="0"/>
              <a:ea typeface="ヒラギノ角ゴ Pro W3" charset="-128"/>
            </a:endParaRPr>
          </a:p>
        </p:txBody>
      </p:sp>
      <p:pic>
        <p:nvPicPr>
          <p:cNvPr id="109573"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341813"/>
            <a:ext cx="6223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Line 3"/>
          <p:cNvSpPr>
            <a:spLocks noChangeShapeType="1"/>
          </p:cNvSpPr>
          <p:nvPr/>
        </p:nvSpPr>
        <p:spPr bwMode="auto">
          <a:xfrm flipV="1">
            <a:off x="971550" y="4652963"/>
            <a:ext cx="1944688" cy="0"/>
          </a:xfrm>
          <a:prstGeom prst="line">
            <a:avLst/>
          </a:prstGeom>
          <a:noFill/>
          <a:ln w="12700">
            <a:solidFill>
              <a:schemeClr val="tx1">
                <a:alpha val="87842"/>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9575" name="Rectangle 9"/>
          <p:cNvSpPr txBox="1">
            <a:spLocks noChangeArrowheads="1"/>
          </p:cNvSpPr>
          <p:nvPr/>
        </p:nvSpPr>
        <p:spPr bwMode="auto">
          <a:xfrm>
            <a:off x="922338" y="4643438"/>
            <a:ext cx="36004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de-DE" sz="1000"/>
              <a:t>exploring the future of learning</a:t>
            </a:r>
            <a:endParaRPr lang="de-DE" altLang="de-DE" sz="1000"/>
          </a:p>
        </p:txBody>
      </p:sp>
      <p:sp>
        <p:nvSpPr>
          <p:cNvPr id="8" name="Rectangle 2">
            <a:extLst/>
          </p:cNvPr>
          <p:cNvSpPr txBox="1">
            <a:spLocks noChangeArrowheads="1"/>
          </p:cNvSpPr>
          <p:nvPr/>
        </p:nvSpPr>
        <p:spPr>
          <a:xfrm>
            <a:off x="922338" y="4338638"/>
            <a:ext cx="2043112" cy="333375"/>
          </a:xfrm>
          <a:prstGeom prst="rect">
            <a:avLst/>
          </a:prstGeom>
        </p:spPr>
        <p:txBody>
          <a:bodyPr anchor="ct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defRPr/>
            </a:pPr>
            <a:r>
              <a:rPr lang="de-DE" sz="1000" spc="270" dirty="0"/>
              <a:t>Learning Lab</a:t>
            </a:r>
          </a:p>
        </p:txBody>
      </p:sp>
      <p:pic>
        <p:nvPicPr>
          <p:cNvPr id="10957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2450" y="4745038"/>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377">
            <a:extLst/>
          </p:cNvPr>
          <p:cNvSpPr/>
          <p:nvPr/>
        </p:nvSpPr>
        <p:spPr>
          <a:xfrm>
            <a:off x="6084888" y="4759325"/>
            <a:ext cx="2122487" cy="225425"/>
          </a:xfrm>
          <a:prstGeom prst="rect">
            <a:avLst/>
          </a:prstGeom>
          <a:ln w="12700">
            <a:miter lim="400000"/>
          </a:ln>
          <a:extLst>
            <a:ext uri="{C572A759-6A51-4108-AA02-DFA0A04FC94B}"/>
          </a:extLst>
        </p:spPr>
        <p:txBody>
          <a:bodyPr wrap="none" lIns="50800" tIns="50800" rIns="50800" bIns="50800" anchor="ctr">
            <a:spAutoFit/>
          </a:bodyPr>
          <a:lstStyle/>
          <a:p>
            <a:pPr>
              <a:defRPr sz="1000">
                <a:solidFill>
                  <a:srgbClr val="000000"/>
                </a:solidFill>
                <a:latin typeface="+mn-lt"/>
                <a:ea typeface="+mn-ea"/>
                <a:cs typeface="+mn-cs"/>
                <a:sym typeface="Lucida Grande"/>
              </a:defRPr>
            </a:pPr>
            <a:r>
              <a:rPr sz="800" dirty="0">
                <a:solidFill>
                  <a:srgbClr val="000000"/>
                </a:solidFill>
                <a:latin typeface="+mn-lt"/>
                <a:cs typeface="+mn-cs"/>
                <a:sym typeface="Calibri"/>
              </a:rPr>
              <a:t>cc by </a:t>
            </a:r>
            <a:r>
              <a:rPr lang="de-DE" sz="800" dirty="0" err="1">
                <a:solidFill>
                  <a:srgbClr val="000000"/>
                </a:solidFill>
                <a:latin typeface="+mn-lt"/>
                <a:cs typeface="+mn-cs"/>
                <a:sym typeface="Calibri"/>
              </a:rPr>
              <a:t>sa</a:t>
            </a:r>
            <a:r>
              <a:rPr lang="de-DE" sz="800" dirty="0">
                <a:solidFill>
                  <a:srgbClr val="000000"/>
                </a:solidFill>
                <a:latin typeface="+mn-lt"/>
                <a:cs typeface="+mn-cs"/>
                <a:sym typeface="Calibri"/>
              </a:rPr>
              <a:t> </a:t>
            </a:r>
            <a:r>
              <a:rPr sz="800" dirty="0">
                <a:solidFill>
                  <a:srgbClr val="000000"/>
                </a:solidFill>
                <a:latin typeface="+mn-lt"/>
                <a:cs typeface="+mn-cs"/>
                <a:sym typeface="Calibri"/>
              </a:rPr>
              <a:t>4.0 </a:t>
            </a:r>
            <a:r>
              <a:rPr lang="de-DE" sz="800" dirty="0">
                <a:solidFill>
                  <a:srgbClr val="000000"/>
                </a:solidFill>
                <a:latin typeface="+mn-lt"/>
                <a:cs typeface="+mn-cs"/>
                <a:sym typeface="Calibri"/>
              </a:rPr>
              <a:t>DE Bettina Waffner für Learning Lab</a:t>
            </a:r>
            <a:r>
              <a:rPr sz="800" dirty="0">
                <a:solidFill>
                  <a:srgbClr val="000000"/>
                </a:solidFill>
                <a:latin typeface="+mn-lt"/>
                <a:cs typeface="+mn-cs"/>
                <a:sym typeface="Calibri"/>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pic>
        <p:nvPicPr>
          <p:cNvPr id="17413" name="Shape 219" descr="IMG_3479.JP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13281" b="10646"/>
          <a:stretch>
            <a:fillRect/>
          </a:stretch>
        </p:blipFill>
        <p:spPr bwMode="auto">
          <a:xfrm>
            <a:off x="5364163" y="1235075"/>
            <a:ext cx="35480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pic>
        <p:nvPicPr>
          <p:cNvPr id="19461" name="Shape 220" descr="ZrNeuKthBirZN7rrXPN1JmUbaG8ICy3kZSHt-WgSnREsJzo2txzCzjIoChlevMIQEA=w300.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366963"/>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5"/>
              </a:rPr>
              <a:t>http://bit.ly/2bECe6n</a:t>
            </a:r>
          </a:p>
        </p:txBody>
      </p:sp>
      <p:pic>
        <p:nvPicPr>
          <p:cNvPr id="19463" name="Shape 227" descr="IMG_3477.PN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b="18564"/>
          <a:stretch>
            <a:fillRect/>
          </a:stretch>
        </p:blipFill>
        <p:spPr bwMode="auto">
          <a:xfrm>
            <a:off x="4140200" y="1209675"/>
            <a:ext cx="2489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Shape 228" descr="IMG_3476.PNG"/>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3550" y="1209675"/>
            <a:ext cx="20288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cxnSp>
        <p:nvCxnSpPr>
          <p:cNvPr id="30" name="Gerade Verbindung 29">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511"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pic>
        <p:nvPicPr>
          <p:cNvPr id="21512" name="Shape 239"/>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35567" t="18970" r="14861" b="6160"/>
          <a:stretch>
            <a:fillRect/>
          </a:stretch>
        </p:blipFill>
        <p:spPr bwMode="auto">
          <a:xfrm>
            <a:off x="4603750" y="1209675"/>
            <a:ext cx="4238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Shape 23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2493963"/>
            <a:ext cx="14763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http://mediendidaktik.uni-due.de/sites/default/files/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446088"/>
            <a:ext cx="531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feld 9"/>
          <p:cNvSpPr txBox="1">
            <a:spLocks noChangeArrowheads="1"/>
          </p:cNvSpPr>
          <p:nvPr/>
        </p:nvSpPr>
        <p:spPr bwMode="auto">
          <a:xfrm>
            <a:off x="2471738" y="1209675"/>
            <a:ext cx="18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4000"/>
          </a:p>
        </p:txBody>
      </p:sp>
      <p:sp>
        <p:nvSpPr>
          <p:cNvPr id="10" name="Textfeld 10">
            <a:extLst/>
          </p:cNvPr>
          <p:cNvSpPr txBox="1">
            <a:spLocks noChangeArrowheads="1"/>
          </p:cNvSpPr>
          <p:nvPr/>
        </p:nvSpPr>
        <p:spPr bwMode="auto">
          <a:xfrm>
            <a:off x="0" y="12319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1800" dirty="0">
                <a:solidFill>
                  <a:schemeClr val="bg1">
                    <a:lumMod val="75000"/>
                  </a:schemeClr>
                </a:solidFill>
                <a:latin typeface="Arial" charset="0"/>
                <a:ea typeface="Arial" charset="0"/>
                <a:cs typeface="Arial" charset="0"/>
              </a:rPr>
              <a:t>Lernen im digitalen Wandel</a:t>
            </a:r>
          </a:p>
        </p:txBody>
      </p:sp>
      <p:cxnSp>
        <p:nvCxnSpPr>
          <p:cNvPr id="30" name="Gerade Verbindung 29">
            <a:extLst/>
          </p:cNvPr>
          <p:cNvCxnSpPr/>
          <p:nvPr/>
        </p:nvCxnSpPr>
        <p:spPr>
          <a:xfrm>
            <a:off x="19081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p:cNvPr>
          <p:cNvCxnSpPr/>
          <p:nvPr/>
        </p:nvCxnSpPr>
        <p:spPr>
          <a:xfrm>
            <a:off x="2657475" y="4903788"/>
            <a:ext cx="0" cy="1254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559" name="Shape 226"/>
          <p:cNvSpPr txBox="1">
            <a:spLocks noChangeAspect="1" noChangeArrowheads="1"/>
          </p:cNvSpPr>
          <p:nvPr/>
        </p:nvSpPr>
        <p:spPr bwMode="auto">
          <a:xfrm>
            <a:off x="8289925" y="7772400"/>
            <a:ext cx="399145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775" tIns="50775" rIns="50775" bIns="50775" anchor="ctr"/>
          <a:lstStyle>
            <a:lvl1pPr indent="-571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000000"/>
              </a:buClr>
              <a:buSzPts val="900"/>
              <a:buFont typeface="Gill Sans"/>
              <a:buNone/>
            </a:pPr>
            <a:r>
              <a:rPr lang="de-DE" altLang="de-DE" sz="900">
                <a:solidFill>
                  <a:srgbClr val="000000"/>
                </a:solidFill>
                <a:latin typeface="Gill Sans"/>
                <a:sym typeface="Gill Sans"/>
              </a:rPr>
              <a:t>cc by sa 4.0 - Elekes Andor </a:t>
            </a:r>
            <a:r>
              <a:rPr lang="de-DE" altLang="de-DE" sz="900" u="sng">
                <a:solidFill>
                  <a:schemeClr val="hlink"/>
                </a:solidFill>
                <a:latin typeface="Arial" panose="020B0604020202020204" pitchFamily="34" charset="0"/>
                <a:sym typeface="Arial" panose="020B0604020202020204" pitchFamily="34" charset="0"/>
                <a:hlinkClick r:id="rId4"/>
              </a:rPr>
              <a:t>http://bit.ly/2bECe6n</a:t>
            </a:r>
          </a:p>
        </p:txBody>
      </p:sp>
      <p:sp>
        <p:nvSpPr>
          <p:cNvPr id="11" name="Textfeld 10">
            <a:extLst/>
          </p:cNvPr>
          <p:cNvSpPr txBox="1">
            <a:spLocks noChangeArrowheads="1"/>
          </p:cNvSpPr>
          <p:nvPr/>
        </p:nvSpPr>
        <p:spPr bwMode="auto">
          <a:xfrm>
            <a:off x="0" y="4859338"/>
            <a:ext cx="9144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de-DE" altLang="de-DE" sz="800" dirty="0">
                <a:solidFill>
                  <a:schemeClr val="bg1">
                    <a:lumMod val="75000"/>
                  </a:schemeClr>
                </a:solidFill>
                <a:latin typeface="Arial" charset="0"/>
                <a:ea typeface="Arial" charset="0"/>
                <a:cs typeface="Arial" charset="0"/>
              </a:rPr>
              <a:t>Bettina Waffner, Gelsenkirchen, 24.02.2018</a:t>
            </a:r>
          </a:p>
        </p:txBody>
      </p:sp>
      <p:sp>
        <p:nvSpPr>
          <p:cNvPr id="12" name="Textfeld 11">
            <a:extLst/>
          </p:cNvPr>
          <p:cNvSpPr txBox="1">
            <a:spLocks noChangeArrowheads="1"/>
          </p:cNvSpPr>
          <p:nvPr/>
        </p:nvSpPr>
        <p:spPr bwMode="auto">
          <a:xfrm>
            <a:off x="5602288" y="2681288"/>
            <a:ext cx="2663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indent="-285750">
              <a:spcBef>
                <a:spcPct val="20000"/>
              </a:spcBef>
              <a:buFont typeface="Arial" charset="0"/>
              <a:buChar char="–"/>
              <a:defRPr sz="2800">
                <a:solidFill>
                  <a:schemeClr val="tx1"/>
                </a:solidFill>
                <a:latin typeface="Calibri" charset="0"/>
              </a:defRPr>
            </a:lvl2pPr>
            <a:lvl3pPr indent="-228600">
              <a:spcBef>
                <a:spcPct val="20000"/>
              </a:spcBef>
              <a:buFont typeface="Arial" charset="0"/>
              <a:buChar char="•"/>
              <a:defRPr sz="2400">
                <a:solidFill>
                  <a:schemeClr val="tx1"/>
                </a:solidFill>
                <a:latin typeface="Calibri" charset="0"/>
              </a:defRPr>
            </a:lvl3pPr>
            <a:lvl4pPr indent="-228600">
              <a:spcBef>
                <a:spcPct val="20000"/>
              </a:spcBef>
              <a:buFont typeface="Arial" charset="0"/>
              <a:buChar char="–"/>
              <a:defRPr sz="2000">
                <a:solidFill>
                  <a:schemeClr val="tx1"/>
                </a:solidFill>
                <a:latin typeface="Calibri" charset="0"/>
              </a:defRPr>
            </a:lvl4pPr>
            <a:lvl5pPr indent="-228600">
              <a:spcBef>
                <a:spcPct val="20000"/>
              </a:spcBef>
              <a:buFont typeface="Arial" charset="0"/>
              <a:buChar char="»"/>
              <a:defRPr sz="2000">
                <a:solidFill>
                  <a:schemeClr val="tx1"/>
                </a:solidFill>
                <a:latin typeface="Calibri" charset="0"/>
              </a:defRPr>
            </a:lvl5pPr>
            <a:lvl6pPr indent="-228600" eaLnBrk="0" fontAlgn="base" hangingPunct="0">
              <a:spcBef>
                <a:spcPct val="20000"/>
              </a:spcBef>
              <a:spcAft>
                <a:spcPct val="0"/>
              </a:spcAft>
              <a:buFont typeface="Arial" charset="0"/>
              <a:buChar char="»"/>
              <a:defRPr sz="2000">
                <a:solidFill>
                  <a:schemeClr val="tx1"/>
                </a:solidFill>
                <a:latin typeface="Calibri" charset="0"/>
              </a:defRPr>
            </a:lvl6pPr>
            <a:lvl7pPr indent="-228600" eaLnBrk="0" fontAlgn="base" hangingPunct="0">
              <a:spcBef>
                <a:spcPct val="20000"/>
              </a:spcBef>
              <a:spcAft>
                <a:spcPct val="0"/>
              </a:spcAft>
              <a:buFont typeface="Arial" charset="0"/>
              <a:buChar char="»"/>
              <a:defRPr sz="2000">
                <a:solidFill>
                  <a:schemeClr val="tx1"/>
                </a:solidFill>
                <a:latin typeface="Calibri" charset="0"/>
              </a:defRPr>
            </a:lvl7pPr>
            <a:lvl8pPr indent="-228600" eaLnBrk="0" fontAlgn="base" hangingPunct="0">
              <a:spcBef>
                <a:spcPct val="20000"/>
              </a:spcBef>
              <a:spcAft>
                <a:spcPct val="0"/>
              </a:spcAft>
              <a:buFont typeface="Arial" charset="0"/>
              <a:buChar char="»"/>
              <a:defRPr sz="2000">
                <a:solidFill>
                  <a:schemeClr val="tx1"/>
                </a:solidFill>
                <a:latin typeface="Calibri" charset="0"/>
              </a:defRPr>
            </a:lvl8pPr>
            <a:lvl9pPr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Font typeface="Arial" charset="0"/>
              <a:buNone/>
              <a:defRPr/>
            </a:pPr>
            <a:r>
              <a:rPr lang="de-DE" sz="1200" dirty="0">
                <a:latin typeface="Arial" panose="020B0604020202020204" pitchFamily="34" charset="0"/>
              </a:rPr>
              <a:t>Potsdamer Platz </a:t>
            </a:r>
            <a:r>
              <a:rPr lang="de-DE" sz="1200" dirty="0" smtClean="0">
                <a:latin typeface="Arial" panose="020B0604020202020204" pitchFamily="34" charset="0"/>
              </a:rPr>
              <a:t> 1930 © </a:t>
            </a:r>
            <a:r>
              <a:rPr lang="de-DE" sz="1200" dirty="0">
                <a:latin typeface="Arial" panose="020B0604020202020204" pitchFamily="34" charset="0"/>
              </a:rPr>
              <a:t>Landesarchiv Berlin Fotograf: Ewald </a:t>
            </a:r>
            <a:r>
              <a:rPr lang="de-DE" sz="1200" dirty="0" err="1" smtClean="0">
                <a:latin typeface="Arial" panose="020B0604020202020204" pitchFamily="34" charset="0"/>
              </a:rPr>
              <a:t>Gnilka</a:t>
            </a:r>
            <a:r>
              <a:rPr lang="de-DE" sz="1200" dirty="0" smtClean="0">
                <a:latin typeface="Arial" panose="020B0604020202020204" pitchFamily="34" charset="0"/>
              </a:rPr>
              <a:t>. </a:t>
            </a:r>
            <a:r>
              <a:rPr lang="de-DE" sz="1200" dirty="0">
                <a:latin typeface="Arial" panose="020B0604020202020204" pitchFamily="34" charset="0"/>
              </a:rPr>
              <a:t>Url: </a:t>
            </a:r>
            <a:r>
              <a:rPr lang="de-DE" sz="1200" dirty="0">
                <a:latin typeface="Arial" panose="020B0604020202020204" pitchFamily="34" charset="0"/>
                <a:hlinkClick r:id="rId5"/>
              </a:rPr>
              <a:t>https://</a:t>
            </a:r>
            <a:r>
              <a:rPr lang="de-DE" sz="1200" dirty="0" smtClean="0">
                <a:latin typeface="Arial" panose="020B0604020202020204" pitchFamily="34" charset="0"/>
                <a:hlinkClick r:id="rId5"/>
              </a:rPr>
              <a:t>www.berlin.de/geschichte/historische-bilder/suche/index.php?popup&amp;place=Potsdamer+Platz&amp;page=7</a:t>
            </a:r>
            <a:r>
              <a:rPr lang="de-DE" sz="1200" dirty="0" smtClean="0">
                <a:latin typeface="Arial" panose="020B0604020202020204" pitchFamily="34" charset="0"/>
              </a:rPr>
              <a:t> </a:t>
            </a:r>
            <a:endParaRPr lang="de-DE" altLang="de-DE" sz="1200" dirty="0">
              <a:solidFill>
                <a:schemeClr val="bg1">
                  <a:lumMod val="75000"/>
                </a:schemeClr>
              </a:solidFill>
              <a:latin typeface="Arial" panose="020B0604020202020204" pitchFamily="34" charset="0"/>
              <a:ea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eite 1, 2">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ite 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2363</Words>
  <Application>Microsoft Office PowerPoint</Application>
  <PresentationFormat>Bildschirmpräsentation (16:9)</PresentationFormat>
  <Paragraphs>467</Paragraphs>
  <Slides>51</Slides>
  <Notes>51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51</vt:i4>
      </vt:variant>
    </vt:vector>
  </HeadingPairs>
  <TitlesOfParts>
    <vt:vector size="59" baseType="lpstr">
      <vt:lpstr>Calibri</vt:lpstr>
      <vt:lpstr>Arial</vt:lpstr>
      <vt:lpstr>ヒラギノ角ゴ Pro W3</vt:lpstr>
      <vt:lpstr>Gill Sans</vt:lpstr>
      <vt:lpstr>Lucida Grande</vt:lpstr>
      <vt:lpstr>Times New Roman</vt:lpstr>
      <vt:lpstr>seite 1, 2</vt:lpstr>
      <vt:lpstr>seite 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Duisburg-Essen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Rogozhyna, Olga</dc:creator>
  <cp:lastModifiedBy>Wünnerke, Elisabeth</cp:lastModifiedBy>
  <cp:revision>236</cp:revision>
  <dcterms:created xsi:type="dcterms:W3CDTF">2016-09-08T13:16:33Z</dcterms:created>
  <dcterms:modified xsi:type="dcterms:W3CDTF">2019-10-25T08:46:33Z</dcterms:modified>
</cp:coreProperties>
</file>